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Титульный слайд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Заголовок и вертик. текст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Вертик. загол. и текст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Пустой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и объект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Заголовок раздела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Два объекта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Сравнение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Только заголовок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Объект с подписью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Рисунок с подписью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.jpg"/><Relationship Id="rId5" Type="http://schemas.openxmlformats.org/officeDocument/2006/relationships/image" Target="../media/image8.png"/><Relationship Id="rId6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8.png"/><Relationship Id="rId4" Type="http://schemas.openxmlformats.org/officeDocument/2006/relationships/image" Target="../media/image4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6.png"/><Relationship Id="rId11" Type="http://schemas.openxmlformats.org/officeDocument/2006/relationships/image" Target="../media/image16.png"/><Relationship Id="rId10" Type="http://schemas.openxmlformats.org/officeDocument/2006/relationships/image" Target="../media/image12.png"/><Relationship Id="rId9" Type="http://schemas.openxmlformats.org/officeDocument/2006/relationships/image" Target="../media/image15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png"/><Relationship Id="rId10" Type="http://schemas.openxmlformats.org/officeDocument/2006/relationships/image" Target="../media/image27.png"/><Relationship Id="rId13" Type="http://schemas.openxmlformats.org/officeDocument/2006/relationships/image" Target="../media/image24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5" Type="http://schemas.openxmlformats.org/officeDocument/2006/relationships/image" Target="../media/image30.png"/><Relationship Id="rId14" Type="http://schemas.openxmlformats.org/officeDocument/2006/relationships/image" Target="../media/image25.png"/><Relationship Id="rId16" Type="http://schemas.openxmlformats.org/officeDocument/2006/relationships/image" Target="../media/image31.png"/><Relationship Id="rId5" Type="http://schemas.openxmlformats.org/officeDocument/2006/relationships/image" Target="../media/image18.png"/><Relationship Id="rId6" Type="http://schemas.openxmlformats.org/officeDocument/2006/relationships/image" Target="../media/image14.png"/><Relationship Id="rId7" Type="http://schemas.openxmlformats.org/officeDocument/2006/relationships/image" Target="../media/image20.png"/><Relationship Id="rId8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38.png"/><Relationship Id="rId10" Type="http://schemas.openxmlformats.org/officeDocument/2006/relationships/image" Target="../media/image33.png"/><Relationship Id="rId13" Type="http://schemas.openxmlformats.org/officeDocument/2006/relationships/image" Target="../media/image42.png"/><Relationship Id="rId1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9.png"/><Relationship Id="rId14" Type="http://schemas.openxmlformats.org/officeDocument/2006/relationships/image" Target="../media/image43.png"/><Relationship Id="rId5" Type="http://schemas.openxmlformats.org/officeDocument/2006/relationships/image" Target="../media/image29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5.png"/><Relationship Id="rId4" Type="http://schemas.openxmlformats.org/officeDocument/2006/relationships/image" Target="../media/image44.png"/><Relationship Id="rId5" Type="http://schemas.openxmlformats.org/officeDocument/2006/relationships/image" Target="../media/image40.png"/><Relationship Id="rId6" Type="http://schemas.openxmlformats.org/officeDocument/2006/relationships/image" Target="../media/image4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685800" y="26195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de-DE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Mein erster Schultag</a:t>
            </a:r>
          </a:p>
        </p:txBody>
      </p:sp>
      <p:pic>
        <p:nvPicPr>
          <p:cNvPr descr="Unknown-1.jpeg" id="85" name="Shape 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812" y="833478"/>
            <a:ext cx="3228487" cy="208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known-2.jpeg" id="86" name="Shape 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5930" y="4089526"/>
            <a:ext cx="3262268" cy="2247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known.png" id="87" name="Shape 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9273" y="3907621"/>
            <a:ext cx="2933700" cy="2768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-1.jpeg" id="88" name="Shape 8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05400" y="0"/>
            <a:ext cx="4038599" cy="201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/>
        </p:nvSpPr>
        <p:spPr>
          <a:xfrm>
            <a:off x="1810619" y="802556"/>
            <a:ext cx="2348920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Besprechung 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1299246" y="2043896"/>
            <a:ext cx="718235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Welche Schulfächer kennst du?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macht man im Unterricht?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braucht der Schüler/die Schülerin?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macht man auf dem Schulhof?</a:t>
            </a: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0"/>
            <a:ext cx="3517899" cy="23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0369" y="4356100"/>
            <a:ext cx="2819400" cy="18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37270" y="1322636"/>
            <a:ext cx="9306753" cy="415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de-D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 erste Schultag beginnt mit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einer Begrüßungsrede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 Schulleiters in der Aula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 Grundschule, dann gibt es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 paar Vorführungen der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Schüler.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Schließlich werden die Kinder zum ersten Mal aufgerufen und gehen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zusammen mit ihrer neuen Klassenlehrerin in ihr neues Klassenzimmer.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Dann lernen die Kinder ein Lied, vielleicht im Stil von „Ja ja ja, ich bin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da, in der Schule im ersten Jahr“, erzählen eine Geschichte und dürfen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wieder nach draußen zu den auf dem Schulhof wartenden Verwandten.</a:t>
            </a:r>
          </a:p>
        </p:txBody>
      </p:sp>
      <p:pic>
        <p:nvPicPr>
          <p:cNvPr descr="images.jpeg" id="94" name="Shape 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6164" y="0"/>
            <a:ext cx="4887833" cy="260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2076830" y="621799"/>
            <a:ext cx="522514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Wie war deine Schule? 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674637" y="1944781"/>
            <a:ext cx="2553044" cy="2739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Schule war:            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riesig                                 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modern 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klein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schön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5222012" y="1944781"/>
            <a:ext cx="3181029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der Schule gab es: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Sporthalle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Werkstatt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Garderobe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Erdgeschoß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Speiseraum 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Klassenzimmer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479" y="4153400"/>
            <a:ext cx="3314700" cy="24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3503587" y="875954"/>
            <a:ext cx="179743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Beispiel</a:t>
            </a: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743972" y="2146090"/>
            <a:ext cx="7904927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Meine Schule ist keine neue und moderne Schule. Sie ist 70 Jahre alt.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 Keller befindet sich die Garderobe. Im Erdgeschoß liegen eine große Bibliothek,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 man verschiedene Bücher bekommen kann, und die Werkstätten für Jungen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 Mädchen. Im ersten Stock liegen das Kabinett des Direktors, die Kanzlei und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Klassenräume für die unteren Klassen. Im zweiten Stock sind die Klassenräume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für Biologie, Physik und Mathematik. Im dritten Stock befinden sich Aula,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Chemiekabinett und Sporthalle.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0" y="3822700"/>
            <a:ext cx="2666999" cy="303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833376" y="502731"/>
            <a:ext cx="37916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 Klassenzimmer </a:t>
            </a:r>
          </a:p>
        </p:txBody>
      </p:sp>
      <p:pic>
        <p:nvPicPr>
          <p:cNvPr descr="images-2.jpeg" id="115" name="Shape 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6500" y="0"/>
            <a:ext cx="4127500" cy="196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597129" y="2232192"/>
            <a:ext cx="1254820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Tafel 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3151917" y="2239021"/>
            <a:ext cx="1623911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 Fenster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5542619" y="2303363"/>
            <a:ext cx="1314933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 Stuhl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7540079" y="2303363"/>
            <a:ext cx="1309222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 Tisch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132282" y="4352605"/>
            <a:ext cx="2046804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 Papierkorb 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2881000" y="4405842"/>
            <a:ext cx="1672253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 Schrank 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7738503" y="4352605"/>
            <a:ext cx="1106191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Uhr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5542619" y="4375880"/>
            <a:ext cx="1058703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Tür</a:t>
            </a: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745" y="3010463"/>
            <a:ext cx="1434856" cy="937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51917" y="2791485"/>
            <a:ext cx="1301212" cy="121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42619" y="2765027"/>
            <a:ext cx="1560929" cy="161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58957" y="2693858"/>
            <a:ext cx="1885043" cy="1253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2282" y="4999644"/>
            <a:ext cx="1719667" cy="1463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84485" y="5004050"/>
            <a:ext cx="1865280" cy="1362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476478" y="5004050"/>
            <a:ext cx="1627070" cy="1459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258957" y="5004050"/>
            <a:ext cx="1812264" cy="1491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3201226" y="422020"/>
            <a:ext cx="2881717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Schulsachen 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515900" y="1372683"/>
            <a:ext cx="1269573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Schere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2090355" y="1359454"/>
            <a:ext cx="1798439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Schultasche 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4238516" y="1343008"/>
            <a:ext cx="1153104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 Block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5913951" y="1372683"/>
            <a:ext cx="1380406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 Bleistift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447047" y="3148693"/>
            <a:ext cx="1313180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 Spitzer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4704682" y="3164433"/>
            <a:ext cx="1118039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 Buch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6341221" y="3103957"/>
            <a:ext cx="1991300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 Radiergummi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515900" y="4751107"/>
            <a:ext cx="1045903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 Heft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3359964" y="4822080"/>
            <a:ext cx="2146741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 Kugelschreiber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7573953" y="1343008"/>
            <a:ext cx="1266567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 Papier 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1997459" y="4804026"/>
            <a:ext cx="1211338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 Lineal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5611676" y="4822080"/>
            <a:ext cx="1577649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 Klebestift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7398832" y="4804026"/>
            <a:ext cx="1709773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 Klebeband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1997459" y="3149244"/>
            <a:ext cx="2300629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 Federmäppchen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536" y="1825713"/>
            <a:ext cx="1487690" cy="1239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62024" y="1794489"/>
            <a:ext cx="1216995" cy="1241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59146" y="1794489"/>
            <a:ext cx="1104556" cy="1241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95814" y="1772792"/>
            <a:ext cx="1399296" cy="1262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1860" y="3574005"/>
            <a:ext cx="1285525" cy="1135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84515" y="3687689"/>
            <a:ext cx="1325209" cy="947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604287" y="3549355"/>
            <a:ext cx="1425744" cy="1195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68822" y="3583103"/>
            <a:ext cx="1402190" cy="91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464553" y="1859097"/>
            <a:ext cx="1560929" cy="11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75137" y="5275982"/>
            <a:ext cx="1182339" cy="1143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992609" y="5476182"/>
            <a:ext cx="1208616" cy="1008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596558" y="5240164"/>
            <a:ext cx="1403061" cy="116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824521" y="5476182"/>
            <a:ext cx="1016000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822721" y="5151217"/>
            <a:ext cx="1289716" cy="1589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3531932" y="621800"/>
            <a:ext cx="2045150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Tätigkeiten 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856565" y="1562770"/>
            <a:ext cx="67890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lesen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2160516" y="1562770"/>
            <a:ext cx="9562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rechnen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4019876" y="1562770"/>
            <a:ext cx="7687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malen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7473939" y="1562770"/>
            <a:ext cx="7939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singen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2030467" y="3467310"/>
            <a:ext cx="7442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hören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724283" y="3467310"/>
            <a:ext cx="7325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sitzen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5990205" y="3467310"/>
            <a:ext cx="8529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grüßen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4637644" y="3506450"/>
            <a:ext cx="11403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schneiden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3531932" y="3506450"/>
            <a:ext cx="7903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lernen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5688130" y="1562770"/>
            <a:ext cx="10995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schreiben</a:t>
            </a: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837" y="2031958"/>
            <a:ext cx="1172838" cy="1199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2882" y="2072750"/>
            <a:ext cx="1054789" cy="115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65123" y="1932101"/>
            <a:ext cx="1084331" cy="129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48137" y="1932102"/>
            <a:ext cx="1443895" cy="129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69689" y="1939899"/>
            <a:ext cx="1321373" cy="1291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11414" y="4019655"/>
            <a:ext cx="1318986" cy="1185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5341" y="4019655"/>
            <a:ext cx="1212494" cy="128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513712" y="3875782"/>
            <a:ext cx="1174417" cy="1230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349453" y="3995528"/>
            <a:ext cx="1288190" cy="1206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867630" y="4043021"/>
            <a:ext cx="1302060" cy="1162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189944" y="4017416"/>
            <a:ext cx="1598667" cy="105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169690" y="4043021"/>
            <a:ext cx="1433298" cy="113369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7459722" y="3506450"/>
            <a:ext cx="9479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wischen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/>
        </p:nvSpPr>
        <p:spPr>
          <a:xfrm>
            <a:off x="1299246" y="1060621"/>
            <a:ext cx="7909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fragen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4057485" y="1061395"/>
            <a:ext cx="11744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antworten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6817399" y="1061395"/>
            <a:ext cx="10635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anfangen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4349451" y="3587066"/>
            <a:ext cx="8541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warten</a:t>
            </a:r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8545" y="1817298"/>
            <a:ext cx="2106974" cy="1495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1946" y="1793172"/>
            <a:ext cx="2496306" cy="153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10298" y="1790635"/>
            <a:ext cx="2137379" cy="158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51758" y="4141064"/>
            <a:ext cx="1946879" cy="1833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3605775" y="759160"/>
            <a:ext cx="4577245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Wie stellt man dem Lehrer Fragen?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1752728" y="2806700"/>
            <a:ext cx="60126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Entschuldigung/Entschuldigung Sie bitte</a:t>
            </a: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wie schreibt man....?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5555232" y="3588630"/>
            <a:ext cx="35887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können</a:t>
            </a: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Sie noch mal wiederholen?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5555232" y="4496571"/>
            <a:ext cx="31354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können</a:t>
            </a: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Sie noch mal erklären?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5555232" y="5314128"/>
            <a:ext cx="15630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darf</a:t>
            </a:r>
            <a:r>
              <a:rPr lang="de-D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ich raus?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481743" y="3957962"/>
            <a:ext cx="3506088" cy="1077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Verwende immer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Höflichkeitsformen!</a:t>
            </a: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895600" cy="280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