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1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72812" autoAdjust="0"/>
  </p:normalViewPr>
  <p:slideViewPr>
    <p:cSldViewPr>
      <p:cViewPr varScale="1">
        <p:scale>
          <a:sx n="49" d="100"/>
          <a:sy n="49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6495C-A472-45D2-B088-2240756993B7}" type="datetimeFigureOut">
              <a:rPr lang="en-IN" smtClean="0"/>
              <a:t>28-03-2016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37A66-FA44-4557-880F-A156AE5A2A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714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84291-192B-4472-999C-D95A2C33885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8764B-2766-4980-B22E-864250E59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2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 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heart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Diabetes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Constipation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epilepsy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Dandruff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Hangover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Sprain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smtClean="0"/>
              <a:t>Asthma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EXERCISE-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1)Give synonym: vomit- puke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2)Give antonym: Head- toe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3)Give meanings of the following- Headache, Fever, Fracture, Dandruff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4)Make a sentence with the words given below-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Bruise, hangover, flu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1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/>
              <a:t>Concussion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/>
              <a:t>Measles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sore throat.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dirty="0" smtClean="0"/>
              <a:t>Fracture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Bruise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Cramps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Insomnia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Blister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4B-2766-4980-B22E-864250E599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44624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baseline="0" dirty="0" smtClean="0">
                <a:solidFill>
                  <a:schemeClr val="bg1"/>
                </a:solidFill>
              </a:rPr>
              <a:t>Doctor Doctor</a:t>
            </a:r>
            <a:endParaRPr lang="en-US" b="1" baseline="0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 rot="10800000" flipV="1">
            <a:off x="5853113" y="6611938"/>
            <a:ext cx="32146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2016 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albert-learning.com</a:t>
            </a:r>
          </a:p>
        </p:txBody>
      </p:sp>
      <p:pic>
        <p:nvPicPr>
          <p:cNvPr id="11" name="Picture 11" descr="C:\Users\User\Desktop\Logo albert_rouge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-357188"/>
            <a:ext cx="1150937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search.com/IMZ005/pbu0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fotosearch.com/bthumb/IMZ/IMZ005/pbu0111.jpg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eslkidstuff.com/images/earache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0070C0"/>
          </a:solidFill>
          <a:ln w="2508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 w="57150">
                  <a:solidFill>
                    <a:schemeClr val="tx2"/>
                  </a:solidFill>
                </a:ln>
                <a:solidFill>
                  <a:srgbClr val="FFC000"/>
                </a:solidFill>
                <a:latin typeface="Snap ITC" pitchFamily="82" charset="0"/>
              </a:rPr>
              <a:t>Doctor</a:t>
            </a:r>
          </a:p>
          <a:p>
            <a:pPr algn="ctr"/>
            <a:r>
              <a:rPr lang="en-US" sz="8000" dirty="0" smtClean="0">
                <a:ln w="57150">
                  <a:solidFill>
                    <a:schemeClr val="tx2"/>
                  </a:solidFill>
                </a:ln>
                <a:solidFill>
                  <a:srgbClr val="FFC000"/>
                </a:solidFill>
                <a:latin typeface="Snap ITC" pitchFamily="82" charset="0"/>
              </a:rPr>
              <a:t>Doctor</a:t>
            </a:r>
            <a:endParaRPr lang="en-GB" sz="8000" dirty="0" smtClean="0">
              <a:ln w="57150">
                <a:solidFill>
                  <a:schemeClr val="tx2"/>
                </a:solidFill>
              </a:ln>
              <a:solidFill>
                <a:srgbClr val="FFC000"/>
              </a:solidFill>
              <a:latin typeface="Snap ITC" pitchFamily="82" charset="0"/>
            </a:endParaRPr>
          </a:p>
        </p:txBody>
      </p:sp>
      <p:pic>
        <p:nvPicPr>
          <p:cNvPr id="23561" name="Picture 9" descr="http://occupations.phillipmartin.info/occupations_doctor.gif"/>
          <p:cNvPicPr>
            <a:picLocks noChangeAspect="1" noChangeArrowheads="1"/>
          </p:cNvPicPr>
          <p:nvPr/>
        </p:nvPicPr>
        <p:blipFill>
          <a:blip r:embed="rId2" cstate="print"/>
          <a:srcRect b="8379"/>
          <a:stretch>
            <a:fillRect/>
          </a:stretch>
        </p:blipFill>
        <p:spPr bwMode="auto">
          <a:xfrm>
            <a:off x="4427984" y="2348880"/>
            <a:ext cx="367497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If you need to wear a cast on your arm, you probably have a 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rash.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burn.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fracture.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2292" name="Picture 4" descr="http://www.kidclipart.net/free_kid_clip_art_pictures/kid_with_a_broken_arm_in_a_cast_and_a_sling_0515-1103-2404-1911_SM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708920"/>
            <a:ext cx="11194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43608" y="105273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it when you fall down and a part of your skin starts to darken?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Sneeze.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Bruise.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Cut.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25602" name="Picture 2" descr="http://schools.iclipart.com/dodl.php?linklokauth=LzA4MS9iYXRjaF8wMS9sa2lkYnJ1aXNlcy5qcGcsMTM0NTU1Mjg0NywxMjIuMTY5LjQxLjI1NSwwLDAsTExfMCwsZTNkNjNiMzBjOWIwYjYwZTc3YzNkNzNmMmM1YjNjZTY%3D/lkidbruis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3624" y="3410125"/>
            <a:ext cx="3354760" cy="2467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43608" y="1097449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painful sensations caused by muscle contraction?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Insect bite.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Blister.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Cramps.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2290" name="Picture 2" descr="http://www.eorthopod.com/sites/default/files/images/general_muscle_cramps_intro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0" r="47081" b="11801"/>
          <a:stretch>
            <a:fillRect/>
          </a:stretch>
        </p:blipFill>
        <p:spPr bwMode="auto">
          <a:xfrm>
            <a:off x="5796136" y="3501008"/>
            <a:ext cx="2400267" cy="2314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27584" y="111138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it when a person has difficulty falling asleep?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Insomnia.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Hiccups.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Hysteria.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9217" name="Picture 1" descr="http://www.fotosearch.com/bthumb/IMZ/IMZ005/pbu01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924944"/>
            <a:ext cx="2736304" cy="284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27584" y="1169457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a small pocket of fluid under the skin?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Cut.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Burn.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Blister.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9458" name="Picture 2" descr="http://schools.iclipart.com/dodl.php?linklokauth=LzAxNC9iYXRjaF8wMS9CbGlzdGVycy5qcGcsMTM0NTU1MzA3NSwxMjIuMTY5LjQxLjI1NSwwLDAsTExfMCwsYzAzOWFkNzZlNTVlYzI1ZDk5YzliZjk3ZmMxYzUxZmI%3D/Blist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318205"/>
            <a:ext cx="4613818" cy="363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71600" y="103937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If you’re feeling a strong pain in your chest, you’re probably having a 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heart attack.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heartburn.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asthma attack.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7171" name="Picture 3" descr="http://www.arthursclipart.org/death/death/death%20by%20heart%20attack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356992"/>
            <a:ext cx="3247436" cy="1755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27584" y="112474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it when a person has high blood sugar?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Diabetes.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Insulin.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High blood pressure. </a:t>
            </a:r>
          </a:p>
        </p:txBody>
      </p:sp>
      <p:pic>
        <p:nvPicPr>
          <p:cNvPr id="15362" name="Picture 2" descr="http://schools.iclipart.com/dodl.php?linklokauth=LzAxOC9iYXRjaF8wNC93b21hbmJsb29kY2hlY2suanBnLDEzNDU1NTMxODMsMTIyLjE2OS40MS4yNTUsMCwwLExMXzAsLDQ1ZWNlMjFkODMwZTY3MzlmN2YzYzlkOTIwMjI5ZjQ5/womanbloodche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276872"/>
            <a:ext cx="3168352" cy="305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27584" y="112474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A person that has difficulty in defecating suffers from …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a)	Constipation.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Diarrhea.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Appendicitis.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3314" name="Picture 2" descr="http://schools.iclipart.com/dodl.php?linklokauth=LzE3Ny9iYXRjaF8wMS8xNmEuanBnLDEzNDU1NTMzMDYsMTIyLjE2OS40MS4yNTUsMCwwLExMXzAsLDAwZDUzNGIzOWU0ZDEwNWM1YjgwODhmOWRjYjRiMzEx/16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528900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People who have repeated unprovoked seizures, suffer from…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epilepsy.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strokes.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acne. </a:t>
            </a:r>
            <a:r>
              <a:rPr lang="en-US" sz="1600" dirty="0" smtClean="0"/>
              <a:t>	</a:t>
            </a:r>
            <a:endParaRPr lang="en-GB" sz="1600" dirty="0" smtClean="0"/>
          </a:p>
        </p:txBody>
      </p:sp>
      <p:pic>
        <p:nvPicPr>
          <p:cNvPr id="4098" name="Picture 2" descr="http://pediatricneurology.com/seizur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564904"/>
            <a:ext cx="3744416" cy="3142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974333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the shedding of dead skin from the scalp?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Sunburn.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Bleed.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Dandruff</a:t>
            </a:r>
            <a:r>
              <a:rPr lang="en-US" sz="2000" dirty="0" smtClean="0"/>
              <a:t>. </a:t>
            </a:r>
            <a:endParaRPr lang="en-GB" sz="2000" dirty="0" smtClean="0"/>
          </a:p>
        </p:txBody>
      </p:sp>
      <p:pic>
        <p:nvPicPr>
          <p:cNvPr id="9218" name="Picture 2" descr="http://schools.iclipart.com/dodl.php?linklokauth=LzA4MS9iYXRjaF8wMS9mZ2lybGRhbmRydWZmLmpwZywxMzQ1NTUzMzgxLDEyMi4xNjkuNDEuMjU1LDAsMCxMTF8wLCxiNDAzODkxODU3NzQzYjhhN2JlOTA4MzlmNDJkMjg4NQ%3D%3D/fgirldandruf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420888"/>
            <a:ext cx="242773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43608" y="1064925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a pain in the head or neck?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a)	Headache.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Bad head.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Hitch. 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39938" name="Picture 2" descr="http://schools.iclipart.com/dodl.php?linklokauth=LzAxOC9iYXRjaF8wNS9idXNpbmVzcy9tYW5fMDY5LmpwZywxMzQ1NTUyNTAxLDEyMi4xNjkuNDEuMjU1LDAsMCxMTF8wLCxjNzExZGYzNTg4NzI0ZjMzMDhlZTM2ZTJmZDMzNjMyNg%3D%3D/man_0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636912"/>
            <a:ext cx="2169615" cy="3111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103937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the symptoms that follow heavy alcohol consumption?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Nose bleed.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Hangover.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Runny nose.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4098" name="Picture 2" descr="http://images.paraorkut.com/img/pics/images/h/homer_simpsons_hungover-130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3024336" cy="305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27584" y="112474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an injury to ligaments caused by overstretching them?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Sprain.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Contusion.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Bump. </a:t>
            </a:r>
            <a:r>
              <a:rPr lang="en-US" sz="1600" dirty="0" smtClean="0"/>
              <a:t>	</a:t>
            </a:r>
            <a:endParaRPr lang="en-GB" sz="1600" dirty="0"/>
          </a:p>
        </p:txBody>
      </p:sp>
      <p:pic>
        <p:nvPicPr>
          <p:cNvPr id="5122" name="Picture 2" descr="http://schools.iclipart.com/dodl.php?linklokauth=LzA4MS9iYXRjaF8wMS9remtpZHNwcmFpbi5qcGcsMTM0NTU1MzQ4MCwxMjIuMTY5LjQxLjI1NSwwLDAsTExfMCwsOWZiNThiYjdiMDJkYzYxMzg4ZmNhNmFjNTNiYTY4NDQ%3D/kzkidspra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780928"/>
            <a:ext cx="3657600" cy="304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105273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a chronic inflammatory disease of the airways?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Sneezing.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Bronchitis.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Asthma.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3074" name="Picture 2" descr="http://schools.iclipart.com/dodl.php?linklokauth=LzAxNC9iYXRjaF8wMS9QdWZmZXIyLmpwZywxMzQ1NTUzNTUxLDEyMi4xNjkuNDEuMjU1LDAsMCxMTF8wLCw0Njk1YjhiYTQ4NWVhOTg1Mzk1M2M2NWZlODVmYjhmNw%3D%3D/Puffer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852936"/>
            <a:ext cx="2687466" cy="295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548680"/>
            <a:ext cx="8208912" cy="5760640"/>
          </a:xfrm>
          <a:prstGeom prst="roundRect">
            <a:avLst/>
          </a:prstGeom>
          <a:solidFill>
            <a:srgbClr val="0070C0"/>
          </a:solidFill>
          <a:ln w="2508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31640" y="1494656"/>
            <a:ext cx="7056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Headache.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 flu.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 fever.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Food poisoning.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Earache.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Concussion.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Measles.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Sore throat.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Fracture.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Bruise.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Cramps.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Insomnia.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Blister.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Heart attack.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Diabetes.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Constipation.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Epilepsy.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Dandruff.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Hangover.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Sprain.</a:t>
            </a:r>
            <a:endParaRPr lang="en-GB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2400" dirty="0" smtClean="0">
                <a:solidFill>
                  <a:schemeClr val="bg1"/>
                </a:solidFill>
                <a:latin typeface="Arial Rounded MT Bold" pitchFamily="34" charset="0"/>
              </a:rPr>
              <a:t>Asthma</a:t>
            </a:r>
            <a:r>
              <a:rPr lang="pt-PT" sz="2400" dirty="0" smtClean="0">
                <a:latin typeface="Arial Rounded MT Bold" pitchFamily="34" charset="0"/>
              </a:rPr>
              <a:t>.</a:t>
            </a:r>
            <a:endParaRPr lang="en-GB" sz="2400" dirty="0" smtClean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69269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C000"/>
                </a:solidFill>
                <a:latin typeface="Arial Rounded MT Bold" pitchFamily="34" charset="0"/>
              </a:rPr>
              <a:t>Answers</a:t>
            </a:r>
            <a:endParaRPr lang="en-GB" sz="3200" b="1" u="sng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20474"/>
              </p:ext>
            </p:extLst>
          </p:nvPr>
        </p:nvGraphicFramePr>
        <p:xfrm>
          <a:off x="228600" y="533400"/>
          <a:ext cx="8610600" cy="581977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71600"/>
                <a:gridCol w="1600200"/>
                <a:gridCol w="5638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Reviewed 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/ Changes Made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Honey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21.09.2015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changes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Anisha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10.03.2016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N.A.</a:t>
                      </a:r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327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71600" y="89536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If you have chills, fever, muscle pains, you probably have 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a cold.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a flu.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constipation. </a:t>
            </a:r>
          </a:p>
        </p:txBody>
      </p:sp>
      <p:pic>
        <p:nvPicPr>
          <p:cNvPr id="38914" name="Picture 2" descr="http://schools.iclipart.com/dodl.php?linklokauth=LzAxNC9iYXRjaF8wMS9GbHUyLmpwZywxMzQ1NTUyNjEwLDEyMi4xNjkuNDEuMjU1LDAsMCxMTF8wLCxhMzBhZjQyMGU5N2JkZTQ0Yzg1NzE1YmYyNWJhMjc2ZQ%3D%3D/Flu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780928"/>
            <a:ext cx="3397672" cy="298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98072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When your body temperature is above the normal range, you have 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a fever.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a cough.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a sore throat. </a:t>
            </a:r>
          </a:p>
        </p:txBody>
      </p:sp>
      <p:pic>
        <p:nvPicPr>
          <p:cNvPr id="37890" name="Picture 2" descr="http://schools.iclipart.com/dodl.php?linklokauth=LzAxNC9iYXRjaF8wMS9TaWNrLmpwZywxMzQ1NTUyNjA1LDEyMi4xNjkuNDEuMjU1LDAsMCxMTF8wLCxkYTNlYWFiMDFkMzUxNjI3ZWNlYTYyNzY4Nzg3M2FjMQ%3D%3D/Si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140968"/>
            <a:ext cx="2605584" cy="2958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43608" y="98072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If you eat contaminated food, you’re suffering from…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fatigue.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diarrhea.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food poisoning.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7411" name="Picture 3" descr="http://scythecastle.files.wordpress.com/2008/05/prevent-food-poison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16750"/>
            <a:ext cx="3888432" cy="2324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43608" y="992917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a pain in the ear?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a)	Deafness.</a:t>
            </a:r>
          </a:p>
          <a:p>
            <a:r>
              <a:rPr lang="en-US" sz="2800" dirty="0" smtClean="0">
                <a:latin typeface="Arial Rounded MT Bold" pitchFamily="34" charset="0"/>
              </a:rPr>
              <a:t>b)</a:t>
            </a:r>
            <a:r>
              <a:rPr lang="en-US" sz="2800" smtClean="0">
                <a:latin typeface="Arial Rounded MT Bold" pitchFamily="34" charset="0"/>
              </a:rPr>
              <a:t>	Earache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Bad hearing.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6385" name="Imagen 15" descr="http://www.eslkidstuff.com/images/earache.g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501008"/>
            <a:ext cx="3166429" cy="176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What do you call a head injury with temporary loss of brain function?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Amnesia.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Concussion.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Fracture. 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5363" name="Picture 3" descr="http://www.cartoon-clipart.com/cartoon_clipart_images/cartoon_person_with_a_bump_on_the_head_0515-1103-2100-5723_SM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852936"/>
            <a:ext cx="115140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43608" y="112474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If you have red spots, conjunctivitis and four-day fever, you probably have …</a:t>
            </a:r>
          </a:p>
          <a:p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a)	measles.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mumps.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chicken-pox.</a:t>
            </a:r>
            <a:endParaRPr lang="en-GB" sz="2800" dirty="0" smtClean="0">
              <a:latin typeface="Arial Rounded MT Bold" pitchFamily="34" charset="0"/>
            </a:endParaRPr>
          </a:p>
        </p:txBody>
      </p:sp>
      <p:pic>
        <p:nvPicPr>
          <p:cNvPr id="14340" name="Picture 4" descr="Clipart Image of A Happy Little Boy Covered In Spo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841"/>
          <a:stretch>
            <a:fillRect/>
          </a:stretch>
        </p:blipFill>
        <p:spPr bwMode="auto">
          <a:xfrm>
            <a:off x="6444208" y="3501008"/>
            <a:ext cx="1368152" cy="240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764704"/>
            <a:ext cx="8208912" cy="5328592"/>
          </a:xfrm>
          <a:prstGeom prst="roundRect">
            <a:avLst/>
          </a:prstGeom>
          <a:solidFill>
            <a:srgbClr val="92D050"/>
          </a:solidFill>
          <a:ln w="2508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899592" y="112474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If you have a throat inflammation, you have a…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a)	throat ache.</a:t>
            </a:r>
          </a:p>
          <a:p>
            <a:r>
              <a:rPr lang="en-US" sz="2800" dirty="0" smtClean="0">
                <a:latin typeface="Arial Rounded MT Bold" pitchFamily="34" charset="0"/>
              </a:rPr>
              <a:t>b)	sore throat.</a:t>
            </a:r>
          </a:p>
          <a:p>
            <a:r>
              <a:rPr lang="en-US" sz="2800" dirty="0" smtClean="0">
                <a:latin typeface="Arial Rounded MT Bold" pitchFamily="34" charset="0"/>
              </a:rPr>
              <a:t>c)	rash. </a:t>
            </a:r>
            <a:r>
              <a:rPr lang="en-US" sz="1600" dirty="0" smtClean="0"/>
              <a:t>	</a:t>
            </a:r>
            <a:endParaRPr lang="en-GB" sz="1600" dirty="0"/>
          </a:p>
        </p:txBody>
      </p:sp>
      <p:pic>
        <p:nvPicPr>
          <p:cNvPr id="13314" name="Picture 2" descr="http://4.bp.blogspot.com/_CilEBQw66Os/TAqTJlL9o-I/AAAAAAAAIM0/lhUujyqpHXM/s320/sore-throat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85293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439</Words>
  <Application>Microsoft Office PowerPoint</Application>
  <PresentationFormat>On-screen Show (4:3)</PresentationFormat>
  <Paragraphs>182</Paragraphs>
  <Slides>24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46</cp:revision>
  <dcterms:created xsi:type="dcterms:W3CDTF">2011-12-01T13:28:45Z</dcterms:created>
  <dcterms:modified xsi:type="dcterms:W3CDTF">2016-03-28T06:44:31Z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