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0" r:id="rId2"/>
    <p:sldId id="257" r:id="rId3"/>
    <p:sldId id="258" r:id="rId4"/>
    <p:sldId id="278" r:id="rId5"/>
    <p:sldId id="259" r:id="rId6"/>
    <p:sldId id="279" r:id="rId7"/>
    <p:sldId id="262" r:id="rId8"/>
    <p:sldId id="263" r:id="rId9"/>
    <p:sldId id="280" r:id="rId10"/>
    <p:sldId id="271" r:id="rId11"/>
    <p:sldId id="273" r:id="rId12"/>
    <p:sldId id="283" r:id="rId13"/>
    <p:sldId id="275" r:id="rId14"/>
    <p:sldId id="276" r:id="rId15"/>
    <p:sldId id="282" r:id="rId16"/>
    <p:sldId id="284" r:id="rId17"/>
    <p:sldId id="285" r:id="rId18"/>
    <p:sldId id="289" r:id="rId19"/>
    <p:sldId id="286" r:id="rId20"/>
    <p:sldId id="29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200971" y="658127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2188" y="80447"/>
            <a:ext cx="5105400" cy="369332"/>
          </a:xfrm>
          <a:prstGeom prst="rect">
            <a:avLst/>
          </a:prstGeom>
          <a:noFill/>
        </p:spPr>
        <p:txBody>
          <a:bodyPr wrap="square" rtlCol="0">
            <a:spAutoFit/>
          </a:bodyPr>
          <a:lstStyle/>
          <a:p>
            <a:r>
              <a:rPr lang="en-IN" b="1" dirty="0" smtClean="0">
                <a:solidFill>
                  <a:schemeClr val="bg1"/>
                </a:solidFill>
              </a:rPr>
              <a:t>TOEIC Reading Comprehension Exercise 3</a:t>
            </a:r>
            <a:endParaRPr lang="en-IN" b="1" dirty="0">
              <a:solidFill>
                <a:schemeClr val="bg1"/>
              </a:solidFill>
            </a:endParaRPr>
          </a:p>
        </p:txBody>
      </p: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737913"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3</a:t>
            </a:r>
          </a:p>
          <a:p>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04800" y="886200"/>
            <a:ext cx="8568000" cy="6048000"/>
          </a:xfrm>
        </p:spPr>
        <p:txBody>
          <a:bodyPr/>
          <a:lstStyle/>
          <a:p>
            <a:pPr>
              <a:buNone/>
            </a:pPr>
            <a:r>
              <a:rPr lang="en-US" sz="2000" b="1" dirty="0" smtClean="0"/>
              <a:t>   </a:t>
            </a:r>
          </a:p>
          <a:p>
            <a:pPr>
              <a:buNone/>
            </a:pPr>
            <a:endParaRPr lang="en-US" sz="2000" b="1" dirty="0" smtClean="0"/>
          </a:p>
          <a:p>
            <a:pPr>
              <a:buNone/>
            </a:pPr>
            <a:r>
              <a:rPr lang="en-US" sz="2000" b="1" dirty="0" smtClean="0"/>
              <a:t>   </a:t>
            </a:r>
            <a:r>
              <a:rPr lang="en-US" b="1" dirty="0" smtClean="0"/>
              <a:t>Dear Subscriber</a:t>
            </a:r>
            <a:r>
              <a:rPr lang="en-US" dirty="0" smtClean="0"/>
              <a:t>:</a:t>
            </a:r>
          </a:p>
          <a:p>
            <a:pPr>
              <a:buNone/>
            </a:pPr>
            <a:r>
              <a:rPr lang="en-US" dirty="0" smtClean="0"/>
              <a:t>    The enclosed monthly statement shows the charge for your World Report subscription that started up mine issues ago. We've sent magazines each week since your order arrived, but have received no reply to the bills we've mailed to you. Now, post office and auditing rules require that we stop sending copies unless and until payment is made.</a:t>
            </a:r>
          </a:p>
          <a:p>
            <a:pPr>
              <a:buNone/>
            </a:pPr>
            <a:r>
              <a:rPr lang="en-US" dirty="0" smtClean="0"/>
              <a:t>    Please forgive this notice if you already have mailed your payment. If you have, it has reached us too late to be reflected on this statement. If not, we would appreciate hearing from you today or tomorrow.</a:t>
            </a:r>
          </a:p>
          <a:p>
            <a:endParaRPr lang="en-US" dirty="0" smtClean="0"/>
          </a:p>
          <a:p>
            <a:endParaRPr lang="en-US" dirty="0" smtClean="0"/>
          </a:p>
          <a:p>
            <a:pPr>
              <a:buNone/>
            </a:pPr>
            <a:r>
              <a:rPr lang="en-US" dirty="0" smtClean="0"/>
              <a:t>   Sincerely yours, </a:t>
            </a:r>
            <a:br>
              <a:rPr lang="en-US" dirty="0" smtClean="0"/>
            </a:br>
            <a:r>
              <a:rPr lang="en-US" dirty="0" smtClean="0"/>
              <a:t>Madeline Harris Customer Relations Office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62400"/>
            <a:ext cx="8568000" cy="6048000"/>
          </a:xfrm>
        </p:spPr>
        <p:txBody>
          <a:bodyPr/>
          <a:lstStyle/>
          <a:p>
            <a:pPr marL="342900" indent="-342900">
              <a:buNone/>
            </a:pPr>
            <a:r>
              <a:rPr lang="en-US" b="1" dirty="0" smtClean="0"/>
              <a:t>1) What is the purpose of this letter?</a:t>
            </a:r>
          </a:p>
          <a:p>
            <a:pPr marL="342900" indent="-342900">
              <a:buNone/>
            </a:pPr>
            <a:r>
              <a:rPr lang="en-US" b="1" dirty="0" smtClean="0"/>
              <a:t> </a:t>
            </a:r>
            <a:r>
              <a:rPr lang="en-US" dirty="0" smtClean="0"/>
              <a:t> a. To announce a discount</a:t>
            </a:r>
          </a:p>
          <a:p>
            <a:pPr marL="342900" indent="-342900">
              <a:buNone/>
            </a:pPr>
            <a:r>
              <a:rPr lang="en-US" dirty="0" smtClean="0"/>
              <a:t>  b. To renew the subscription</a:t>
            </a:r>
          </a:p>
          <a:p>
            <a:pPr marL="342900" indent="-342900">
              <a:buNone/>
            </a:pPr>
            <a:r>
              <a:rPr lang="en-US" dirty="0" smtClean="0"/>
              <a:t>  c. To settle an account</a:t>
            </a:r>
          </a:p>
          <a:p>
            <a:pPr marL="342900" indent="-342900">
              <a:buNone/>
            </a:pPr>
            <a:r>
              <a:rPr lang="en-US" dirty="0" smtClean="0"/>
              <a:t>  d. To apologize for poor service</a:t>
            </a:r>
            <a:br>
              <a:rPr lang="en-US" dirty="0" smtClean="0"/>
            </a:br>
            <a:endParaRPr lang="en-US" dirty="0" smtClean="0"/>
          </a:p>
          <a:p>
            <a:pPr>
              <a:buNone/>
            </a:pPr>
            <a:r>
              <a:rPr lang="en-US" b="1" dirty="0" smtClean="0"/>
              <a:t>2) How often is World Report issued?</a:t>
            </a:r>
          </a:p>
          <a:p>
            <a:pPr>
              <a:buNone/>
            </a:pPr>
            <a:r>
              <a:rPr lang="en-US" dirty="0" smtClean="0"/>
              <a:t>  a. Daily</a:t>
            </a:r>
          </a:p>
          <a:p>
            <a:pPr>
              <a:buNone/>
            </a:pPr>
            <a:r>
              <a:rPr lang="en-US" dirty="0" smtClean="0"/>
              <a:t>  b. Weekly</a:t>
            </a:r>
          </a:p>
          <a:p>
            <a:pPr>
              <a:buNone/>
            </a:pPr>
            <a:r>
              <a:rPr lang="en-US" dirty="0" smtClean="0"/>
              <a:t>  c. Monthly</a:t>
            </a:r>
          </a:p>
          <a:p>
            <a:pPr>
              <a:buNone/>
            </a:pPr>
            <a:r>
              <a:rPr lang="en-US" dirty="0" smtClean="0"/>
              <a:t>  d. Semiannually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62400"/>
            <a:ext cx="8568000" cy="6048000"/>
          </a:xfrm>
        </p:spPr>
        <p:txBody>
          <a:bodyPr/>
          <a:lstStyle/>
          <a:p>
            <a:pPr marL="342900" indent="-342900">
              <a:buNone/>
            </a:pPr>
            <a:r>
              <a:rPr lang="en-US" b="1" dirty="0" smtClean="0"/>
              <a:t>1) What is the purpose of this letter?</a:t>
            </a:r>
          </a:p>
          <a:p>
            <a:pPr marL="342900" indent="-342900">
              <a:buNone/>
            </a:pPr>
            <a:r>
              <a:rPr lang="en-US" b="1" dirty="0" smtClean="0"/>
              <a:t> </a:t>
            </a:r>
            <a:r>
              <a:rPr lang="en-US" dirty="0" smtClean="0"/>
              <a:t> a. To announce a discount</a:t>
            </a:r>
          </a:p>
          <a:p>
            <a:pPr marL="342900" indent="-342900">
              <a:buNone/>
            </a:pPr>
            <a:r>
              <a:rPr lang="en-US" dirty="0" smtClean="0"/>
              <a:t>  b. To renew the subscription</a:t>
            </a:r>
          </a:p>
          <a:p>
            <a:pPr marL="342900" indent="-342900">
              <a:buNone/>
            </a:pPr>
            <a:r>
              <a:rPr lang="en-US" dirty="0" smtClean="0"/>
              <a:t>  </a:t>
            </a:r>
            <a:r>
              <a:rPr lang="en-US" b="1" dirty="0" smtClean="0"/>
              <a:t>c. To settle an account</a:t>
            </a:r>
          </a:p>
          <a:p>
            <a:pPr marL="342900" indent="-342900">
              <a:buNone/>
            </a:pPr>
            <a:r>
              <a:rPr lang="en-US" dirty="0" smtClean="0"/>
              <a:t>  d. To apologize for poor service</a:t>
            </a:r>
            <a:br>
              <a:rPr lang="en-US" dirty="0" smtClean="0"/>
            </a:br>
            <a:endParaRPr lang="en-US" dirty="0" smtClean="0"/>
          </a:p>
          <a:p>
            <a:pPr>
              <a:buNone/>
            </a:pPr>
            <a:r>
              <a:rPr lang="en-US" b="1" dirty="0" smtClean="0"/>
              <a:t>2) How often is World Report issued?</a:t>
            </a:r>
          </a:p>
          <a:p>
            <a:pPr>
              <a:buNone/>
            </a:pPr>
            <a:r>
              <a:rPr lang="en-US" dirty="0" smtClean="0"/>
              <a:t>  a. Daily</a:t>
            </a:r>
          </a:p>
          <a:p>
            <a:pPr>
              <a:buNone/>
            </a:pPr>
            <a:r>
              <a:rPr lang="en-US" b="1" dirty="0" smtClean="0"/>
              <a:t>  b. Weekly</a:t>
            </a:r>
          </a:p>
          <a:p>
            <a:pPr>
              <a:buNone/>
            </a:pPr>
            <a:r>
              <a:rPr lang="en-US" dirty="0" smtClean="0"/>
              <a:t>  c. Monthly</a:t>
            </a:r>
          </a:p>
          <a:p>
            <a:pPr>
              <a:buNone/>
            </a:pPr>
            <a:r>
              <a:rPr lang="en-US" dirty="0" smtClean="0"/>
              <a:t>  d. Semiannually</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04800" y="962400"/>
            <a:ext cx="8568000" cy="6048000"/>
          </a:xfrm>
        </p:spPr>
        <p:txBody>
          <a:bodyPr/>
          <a:lstStyle/>
          <a:p>
            <a:pPr>
              <a:buNone/>
            </a:pPr>
            <a:r>
              <a:rPr lang="en-US" dirty="0" smtClean="0"/>
              <a:t>   </a:t>
            </a:r>
          </a:p>
          <a:p>
            <a:pPr>
              <a:buNone/>
            </a:pPr>
            <a:endParaRPr lang="en-US" dirty="0" smtClean="0"/>
          </a:p>
          <a:p>
            <a:pPr>
              <a:buNone/>
            </a:pPr>
            <a:r>
              <a:rPr lang="en-US" dirty="0" smtClean="0"/>
              <a:t>    LONDON-One of the Mitchell Motor Company's main British plants remained closed today by an unofficial strike, even though the company's assembly line workers have accepted a pay increase. About 550 maintenance technicians are on strike at the High tower factory in northern England. In response, Mitchell has laid off 8,000 assembly line workers there</a:t>
            </a:r>
          </a:p>
          <a:p>
            <a:pPr>
              <a:buNone/>
            </a:pPr>
            <a:r>
              <a:rPr lang="en-US" dirty="0" smtClean="0"/>
              <a:t>    Mitchell's 32,000 assembly-line workers voted to accept a 6.2 percent pay increase this week. But the technicians argued that they were losing against unskilled workers and threatened to spread their strike to other plants. The strike has forced </a:t>
            </a:r>
            <a:r>
              <a:rPr lang="en-US" dirty="0" err="1" smtClean="0"/>
              <a:t>Framen</a:t>
            </a:r>
            <a:r>
              <a:rPr lang="en-US" dirty="0" smtClean="0"/>
              <a:t> to halt production of vans at its facility in southern England.</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lstStyle/>
          <a:p>
            <a:pPr>
              <a:buNone/>
            </a:pPr>
            <a:r>
              <a:rPr lang="en-US" b="1" dirty="0" smtClean="0"/>
              <a:t>1) What has been the result of the technicians' strike? </a:t>
            </a:r>
          </a:p>
          <a:p>
            <a:pPr>
              <a:buNone/>
            </a:pPr>
            <a:r>
              <a:rPr lang="en-US" b="1" dirty="0" smtClean="0"/>
              <a:t> </a:t>
            </a:r>
            <a:r>
              <a:rPr lang="en-US" dirty="0" smtClean="0"/>
              <a:t> a. Assembly line workers have been laid off.</a:t>
            </a:r>
          </a:p>
          <a:p>
            <a:pPr>
              <a:buNone/>
            </a:pPr>
            <a:r>
              <a:rPr lang="en-US" dirty="0" smtClean="0"/>
              <a:t>  b. 8,000 technicians have bean fired.</a:t>
            </a:r>
          </a:p>
          <a:p>
            <a:pPr>
              <a:buNone/>
            </a:pPr>
            <a:r>
              <a:rPr lang="en-US" dirty="0" smtClean="0"/>
              <a:t>  c. Van models have been redesigned.</a:t>
            </a:r>
          </a:p>
          <a:p>
            <a:pPr>
              <a:buNone/>
            </a:pPr>
            <a:r>
              <a:rPr lang="en-US" dirty="0" smtClean="0"/>
              <a:t>  d. Their salaries have increased.</a:t>
            </a:r>
          </a:p>
          <a:p>
            <a:endParaRPr lang="en-US" dirty="0" smtClean="0"/>
          </a:p>
          <a:p>
            <a:pPr>
              <a:buNone/>
            </a:pPr>
            <a:r>
              <a:rPr lang="en-US" b="1" dirty="0" smtClean="0"/>
              <a:t>2) What have the assembly-line workers agreed to do?</a:t>
            </a:r>
          </a:p>
          <a:p>
            <a:pPr>
              <a:buNone/>
            </a:pPr>
            <a:r>
              <a:rPr lang="en-US" dirty="0" smtClean="0"/>
              <a:t>  a. Go on strike</a:t>
            </a:r>
          </a:p>
          <a:p>
            <a:pPr>
              <a:buNone/>
            </a:pPr>
            <a:r>
              <a:rPr lang="en-US" dirty="0" smtClean="0"/>
              <a:t>  b. Support the technicians' demands</a:t>
            </a:r>
          </a:p>
          <a:p>
            <a:pPr>
              <a:buNone/>
            </a:pPr>
            <a:r>
              <a:rPr lang="en-US" dirty="0" smtClean="0"/>
              <a:t>  c. Accept a pay increase</a:t>
            </a:r>
          </a:p>
          <a:p>
            <a:pPr>
              <a:buNone/>
            </a:pPr>
            <a:r>
              <a:rPr lang="en-US" dirty="0" smtClean="0"/>
              <a:t>  d. Move to another plant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lstStyle/>
          <a:p>
            <a:pPr>
              <a:buNone/>
            </a:pPr>
            <a:r>
              <a:rPr lang="en-US" b="1" dirty="0" smtClean="0"/>
              <a:t>1) What has been the result of the technicians' strike? </a:t>
            </a:r>
          </a:p>
          <a:p>
            <a:pPr>
              <a:buNone/>
            </a:pPr>
            <a:r>
              <a:rPr lang="en-US" b="1" dirty="0" smtClean="0"/>
              <a:t>  a. Assembly line workers have been laid off.</a:t>
            </a:r>
          </a:p>
          <a:p>
            <a:pPr>
              <a:buNone/>
            </a:pPr>
            <a:r>
              <a:rPr lang="en-US" dirty="0" smtClean="0"/>
              <a:t>  b. 8,000 technicians have bean fired.</a:t>
            </a:r>
          </a:p>
          <a:p>
            <a:pPr>
              <a:buNone/>
            </a:pPr>
            <a:r>
              <a:rPr lang="en-US" dirty="0" smtClean="0"/>
              <a:t>  c. Van models have been redesigned.</a:t>
            </a:r>
          </a:p>
          <a:p>
            <a:pPr>
              <a:buNone/>
            </a:pPr>
            <a:r>
              <a:rPr lang="en-US" dirty="0" smtClean="0"/>
              <a:t>  d. Their salaries have increased.</a:t>
            </a:r>
          </a:p>
          <a:p>
            <a:endParaRPr lang="en-US" dirty="0" smtClean="0"/>
          </a:p>
          <a:p>
            <a:pPr>
              <a:buNone/>
            </a:pPr>
            <a:r>
              <a:rPr lang="en-US" b="1" dirty="0" smtClean="0"/>
              <a:t>2) What have the assembly-line workers agreed to do?</a:t>
            </a:r>
          </a:p>
          <a:p>
            <a:pPr>
              <a:buNone/>
            </a:pPr>
            <a:r>
              <a:rPr lang="en-US" dirty="0" smtClean="0"/>
              <a:t>  a. Go on strike</a:t>
            </a:r>
          </a:p>
          <a:p>
            <a:pPr>
              <a:buNone/>
            </a:pPr>
            <a:r>
              <a:rPr lang="en-US" dirty="0" smtClean="0"/>
              <a:t>  b. Support the technicians' demands</a:t>
            </a:r>
          </a:p>
          <a:p>
            <a:pPr>
              <a:buNone/>
            </a:pPr>
            <a:r>
              <a:rPr lang="en-US" b="1" dirty="0" smtClean="0"/>
              <a:t>  c. Accept a pay increase</a:t>
            </a:r>
          </a:p>
          <a:p>
            <a:pPr>
              <a:buNone/>
            </a:pPr>
            <a:r>
              <a:rPr lang="en-US" dirty="0" smtClean="0"/>
              <a:t>  d. Move to another plant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0"/>
            <a:ext cx="8453437" cy="360363"/>
          </a:xfrm>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698500" y="810000"/>
            <a:ext cx="8568000" cy="6048000"/>
          </a:xfrm>
        </p:spPr>
        <p:txBody>
          <a:bodyPr/>
          <a:lstStyle/>
          <a:p>
            <a:pPr>
              <a:buNone/>
            </a:pPr>
            <a:r>
              <a:rPr lang="en-US" dirty="0" smtClean="0"/>
              <a:t>   </a:t>
            </a:r>
          </a:p>
          <a:p>
            <a:pPr>
              <a:buNone/>
            </a:pPr>
            <a:endParaRPr lang="en-US" dirty="0" smtClean="0"/>
          </a:p>
          <a:p>
            <a:pPr>
              <a:buNone/>
            </a:pPr>
            <a:r>
              <a:rPr lang="en-US" dirty="0" smtClean="0"/>
              <a:t>   Did you know that spiders are not insects? They are actually called arachnids, a group of animals related to insects that have eight legs and that have venom. There are many different kinds of spiders. They live all over the world and can be found in just about every habitat. Most like dark places, which may include your home, closets, or basement! </a:t>
            </a:r>
            <a:br>
              <a:rPr lang="en-US" dirty="0" smtClean="0"/>
            </a:br>
            <a:r>
              <a:rPr lang="en-US" dirty="0" smtClean="0"/>
              <a:t/>
            </a:r>
            <a:br>
              <a:rPr lang="en-US" dirty="0" smtClean="0"/>
            </a:br>
            <a:r>
              <a:rPr lang="en-US" dirty="0" smtClean="0"/>
              <a:t>Spiders are very interesting. Some spin silk webs to catch and eat prey, while others attack their prey. Some spiders, like tarantulas, are large enough to eat lizards and mice! Many people are afraid of spiders because they bite. Most spiders, however, will only bite if they think they are danger and most are harmless. Spiders are actually helpful to people because many eat insect pests like cockroaches and mosquitoes.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568000" cy="6048000"/>
          </a:xfrm>
        </p:spPr>
        <p:txBody>
          <a:bodyPr/>
          <a:lstStyle/>
          <a:p>
            <a:pPr marL="342900" indent="-342900">
              <a:buNone/>
            </a:pPr>
            <a:r>
              <a:rPr lang="en-US" b="1" dirty="0" smtClean="0"/>
              <a:t>1) Spiders have ____________ legs</a:t>
            </a:r>
          </a:p>
          <a:p>
            <a:pPr marL="342900" indent="-342900">
              <a:buNone/>
            </a:pPr>
            <a:r>
              <a:rPr lang="en-US" dirty="0" smtClean="0"/>
              <a:t>  a. The passage doesn't say</a:t>
            </a:r>
          </a:p>
          <a:p>
            <a:pPr marL="342900" indent="-342900">
              <a:buNone/>
            </a:pPr>
            <a:r>
              <a:rPr lang="en-US" dirty="0" smtClean="0"/>
              <a:t>  b. Six</a:t>
            </a:r>
          </a:p>
          <a:p>
            <a:pPr marL="342900" indent="-342900">
              <a:buNone/>
            </a:pPr>
            <a:r>
              <a:rPr lang="en-US" dirty="0" smtClean="0"/>
              <a:t>  c. Four</a:t>
            </a:r>
          </a:p>
          <a:p>
            <a:pPr marL="342900" indent="-342900">
              <a:buNone/>
            </a:pPr>
            <a:r>
              <a:rPr lang="en-US" dirty="0" smtClean="0"/>
              <a:t>  d. Eight</a:t>
            </a:r>
          </a:p>
          <a:p>
            <a:endParaRPr lang="en-US" dirty="0" smtClean="0"/>
          </a:p>
          <a:p>
            <a:pPr>
              <a:buNone/>
            </a:pPr>
            <a:r>
              <a:rPr lang="en-US" b="1" dirty="0" smtClean="0"/>
              <a:t>2) Which is NOT true about spiders?</a:t>
            </a:r>
          </a:p>
          <a:p>
            <a:pPr>
              <a:buNone/>
            </a:pPr>
            <a:r>
              <a:rPr lang="en-US" dirty="0" smtClean="0"/>
              <a:t>  a. Spiders like dark places</a:t>
            </a:r>
          </a:p>
          <a:p>
            <a:pPr>
              <a:buNone/>
            </a:pPr>
            <a:r>
              <a:rPr lang="en-US" dirty="0" smtClean="0"/>
              <a:t>  b. Spiders are actually helpful to people</a:t>
            </a:r>
          </a:p>
          <a:p>
            <a:pPr>
              <a:buNone/>
            </a:pPr>
            <a:r>
              <a:rPr lang="en-US" dirty="0" smtClean="0"/>
              <a:t>  c. Some spiders attack their prey</a:t>
            </a:r>
          </a:p>
          <a:p>
            <a:pPr>
              <a:buNone/>
            </a:pPr>
            <a:r>
              <a:rPr lang="en-US" dirty="0" smtClean="0"/>
              <a:t>  d. All spiders are dangerous</a:t>
            </a:r>
          </a:p>
          <a:p>
            <a:endParaRPr lang="en-US" dirty="0" smtClean="0"/>
          </a:p>
          <a:p>
            <a:pPr>
              <a:buNone/>
            </a:pPr>
            <a:r>
              <a:rPr lang="en-US" b="1" dirty="0" smtClean="0"/>
              <a:t>3) Spiders are....</a:t>
            </a:r>
          </a:p>
          <a:p>
            <a:pPr>
              <a:buNone/>
            </a:pPr>
            <a:r>
              <a:rPr lang="en-US" dirty="0" smtClean="0"/>
              <a:t>  a. Related to insects</a:t>
            </a:r>
          </a:p>
          <a:p>
            <a:pPr>
              <a:buNone/>
            </a:pPr>
            <a:r>
              <a:rPr lang="en-US" dirty="0" smtClean="0"/>
              <a:t>  b. Insects</a:t>
            </a:r>
          </a:p>
          <a:p>
            <a:pPr>
              <a:buNone/>
            </a:pPr>
            <a:r>
              <a:rPr lang="en-US" dirty="0" smtClean="0"/>
              <a:t>  c. All harmful</a:t>
            </a:r>
          </a:p>
          <a:p>
            <a:pPr>
              <a:buNone/>
            </a:pPr>
            <a:r>
              <a:rPr lang="en-US" dirty="0" smtClean="0"/>
              <a:t>  d. Tarantulas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568000" cy="6048000"/>
          </a:xfrm>
        </p:spPr>
        <p:txBody>
          <a:bodyPr/>
          <a:lstStyle/>
          <a:p>
            <a:pPr marL="342900" indent="-342900">
              <a:buNone/>
            </a:pPr>
            <a:r>
              <a:rPr lang="en-US" b="1" dirty="0" smtClean="0"/>
              <a:t>1) Spiders have ____________ legs</a:t>
            </a:r>
          </a:p>
          <a:p>
            <a:pPr marL="342900" indent="-342900">
              <a:buNone/>
            </a:pPr>
            <a:r>
              <a:rPr lang="en-US" dirty="0" smtClean="0"/>
              <a:t>  a. The passage doesn't say</a:t>
            </a:r>
          </a:p>
          <a:p>
            <a:pPr marL="342900" indent="-342900">
              <a:buNone/>
            </a:pPr>
            <a:r>
              <a:rPr lang="en-US" dirty="0" smtClean="0"/>
              <a:t>  b. Six</a:t>
            </a:r>
          </a:p>
          <a:p>
            <a:pPr marL="342900" indent="-342900">
              <a:buNone/>
            </a:pPr>
            <a:r>
              <a:rPr lang="en-US" dirty="0" smtClean="0"/>
              <a:t>  c. Four</a:t>
            </a:r>
          </a:p>
          <a:p>
            <a:pPr marL="342900" indent="-342900">
              <a:buNone/>
            </a:pPr>
            <a:r>
              <a:rPr lang="en-US" dirty="0" smtClean="0"/>
              <a:t>  </a:t>
            </a:r>
            <a:r>
              <a:rPr lang="en-US" b="1" dirty="0" smtClean="0"/>
              <a:t>d. Eight</a:t>
            </a:r>
          </a:p>
          <a:p>
            <a:endParaRPr lang="en-US" dirty="0" smtClean="0"/>
          </a:p>
          <a:p>
            <a:pPr>
              <a:buNone/>
            </a:pPr>
            <a:r>
              <a:rPr lang="en-US" b="1" dirty="0" smtClean="0"/>
              <a:t>2) Which is NOT true about spiders?</a:t>
            </a:r>
          </a:p>
          <a:p>
            <a:pPr>
              <a:buNone/>
            </a:pPr>
            <a:r>
              <a:rPr lang="en-US" dirty="0" smtClean="0"/>
              <a:t>  a. Spiders like dark places</a:t>
            </a:r>
          </a:p>
          <a:p>
            <a:pPr>
              <a:buNone/>
            </a:pPr>
            <a:r>
              <a:rPr lang="en-US" dirty="0" smtClean="0"/>
              <a:t>  b. Spiders are actually helpful to people</a:t>
            </a:r>
          </a:p>
          <a:p>
            <a:pPr>
              <a:buNone/>
            </a:pPr>
            <a:r>
              <a:rPr lang="en-US" dirty="0" smtClean="0"/>
              <a:t>  c. Some spiders attack their prey</a:t>
            </a:r>
          </a:p>
          <a:p>
            <a:pPr>
              <a:buNone/>
            </a:pPr>
            <a:r>
              <a:rPr lang="en-US" b="1" dirty="0" smtClean="0"/>
              <a:t>  d. All spiders are dangerous</a:t>
            </a:r>
          </a:p>
          <a:p>
            <a:endParaRPr lang="en-US" dirty="0" smtClean="0"/>
          </a:p>
          <a:p>
            <a:pPr>
              <a:buNone/>
            </a:pPr>
            <a:r>
              <a:rPr lang="en-US" b="1" dirty="0" smtClean="0"/>
              <a:t>3) Spiders are....</a:t>
            </a:r>
          </a:p>
          <a:p>
            <a:pPr>
              <a:buNone/>
            </a:pPr>
            <a:r>
              <a:rPr lang="en-US" dirty="0" smtClean="0"/>
              <a:t>  </a:t>
            </a:r>
            <a:r>
              <a:rPr lang="en-US" b="1" dirty="0" smtClean="0"/>
              <a:t>a. Related to insects</a:t>
            </a:r>
          </a:p>
          <a:p>
            <a:pPr>
              <a:buNone/>
            </a:pPr>
            <a:r>
              <a:rPr lang="en-US" dirty="0" smtClean="0"/>
              <a:t>  b. Insects</a:t>
            </a:r>
          </a:p>
          <a:p>
            <a:pPr>
              <a:buNone/>
            </a:pPr>
            <a:r>
              <a:rPr lang="en-US" dirty="0" smtClean="0"/>
              <a:t>  c. All harmful</a:t>
            </a:r>
          </a:p>
          <a:p>
            <a:pPr>
              <a:buNone/>
            </a:pPr>
            <a:r>
              <a:rPr lang="en-US" dirty="0" smtClean="0"/>
              <a:t>  d. Tarantulas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568000" cy="6048000"/>
          </a:xfrm>
        </p:spPr>
        <p:txBody>
          <a:bodyPr/>
          <a:lstStyle/>
          <a:p>
            <a:pPr>
              <a:buNone/>
            </a:pPr>
            <a:r>
              <a:rPr lang="en-US" b="1" dirty="0" smtClean="0"/>
              <a:t>4) Why are spiders helpful to people?</a:t>
            </a:r>
          </a:p>
          <a:p>
            <a:pPr>
              <a:buNone/>
            </a:pPr>
            <a:r>
              <a:rPr lang="en-US" dirty="0" smtClean="0"/>
              <a:t>  a. Some eat insect pests</a:t>
            </a:r>
          </a:p>
          <a:p>
            <a:pPr>
              <a:buNone/>
            </a:pPr>
            <a:r>
              <a:rPr lang="en-US" dirty="0" smtClean="0"/>
              <a:t>  b. Some eat lizards</a:t>
            </a:r>
          </a:p>
          <a:p>
            <a:pPr>
              <a:buNone/>
            </a:pPr>
            <a:r>
              <a:rPr lang="en-US" dirty="0" smtClean="0"/>
              <a:t>  c. They live all over the world</a:t>
            </a:r>
          </a:p>
          <a:p>
            <a:pPr>
              <a:buNone/>
            </a:pPr>
            <a:r>
              <a:rPr lang="en-US" dirty="0" smtClean="0"/>
              <a:t>  d. They have eight legs.</a:t>
            </a:r>
          </a:p>
          <a:p>
            <a:endParaRPr lang="en-US" dirty="0" smtClean="0"/>
          </a:p>
          <a:p>
            <a:pPr>
              <a:buNone/>
            </a:pPr>
            <a:r>
              <a:rPr lang="en-US" b="1" dirty="0" smtClean="0"/>
              <a:t>5) Which question is NOT answered in the passage?</a:t>
            </a:r>
          </a:p>
          <a:p>
            <a:pPr>
              <a:buNone/>
            </a:pPr>
            <a:r>
              <a:rPr lang="en-US" dirty="0" smtClean="0"/>
              <a:t>  a. What do spiders eat?</a:t>
            </a:r>
          </a:p>
          <a:p>
            <a:pPr>
              <a:buNone/>
            </a:pPr>
            <a:r>
              <a:rPr lang="en-US" dirty="0" smtClean="0"/>
              <a:t>  b. Where would I find a spider?</a:t>
            </a:r>
          </a:p>
          <a:p>
            <a:pPr>
              <a:buNone/>
            </a:pPr>
            <a:r>
              <a:rPr lang="en-US" dirty="0" smtClean="0"/>
              <a:t>  c. How long do spiders live?</a:t>
            </a:r>
          </a:p>
          <a:p>
            <a:pPr>
              <a:buNone/>
            </a:pPr>
            <a:r>
              <a:rPr lang="en-US" dirty="0" smtClean="0"/>
              <a:t>  d. How many legs do spiders have?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610601" cy="607995"/>
          </a:xfrm>
        </p:spPr>
        <p:txBody>
          <a:bodyPr/>
          <a:lstStyle/>
          <a:p>
            <a:r>
              <a:rPr lang="en-US" sz="2400" dirty="0" smtClean="0">
                <a:solidFill>
                  <a:schemeClr val="accent2">
                    <a:lumMod val="75000"/>
                  </a:schemeClr>
                </a:solidFill>
              </a:rPr>
              <a:t>Read the passage and answer the questions</a:t>
            </a:r>
            <a:r>
              <a:rPr lang="en-GB" dirty="0" smtClean="0"/>
              <a:t/>
            </a:r>
            <a:br>
              <a:rPr lang="en-GB" dirty="0" smtClean="0"/>
            </a:br>
            <a:endParaRPr lang="en-US" dirty="0"/>
          </a:p>
        </p:txBody>
      </p:sp>
      <p:sp>
        <p:nvSpPr>
          <p:cNvPr id="3" name="Content Placeholder 2"/>
          <p:cNvSpPr>
            <a:spLocks noGrp="1"/>
          </p:cNvSpPr>
          <p:nvPr>
            <p:ph idx="1"/>
          </p:nvPr>
        </p:nvSpPr>
        <p:spPr>
          <a:xfrm>
            <a:off x="304800" y="886200"/>
            <a:ext cx="8568000" cy="6048000"/>
          </a:xfrm>
        </p:spPr>
        <p:txBody>
          <a:bodyPr>
            <a:normAutofit/>
          </a:bodyPr>
          <a:lstStyle/>
          <a:p>
            <a:pPr>
              <a:buNone/>
            </a:pPr>
            <a:r>
              <a:rPr lang="en-US" sz="2000" dirty="0" smtClean="0"/>
              <a:t>   </a:t>
            </a:r>
          </a:p>
          <a:p>
            <a:pPr>
              <a:buNone/>
            </a:pPr>
            <a:r>
              <a:rPr lang="en-US" sz="2000" dirty="0" smtClean="0"/>
              <a:t>   </a:t>
            </a:r>
            <a:r>
              <a:rPr lang="en-US" dirty="0" smtClean="0"/>
              <a:t>A </a:t>
            </a:r>
            <a:r>
              <a:rPr lang="en-US" dirty="0"/>
              <a:t>new ruling which came into effect last week requires some homeowners to purchase new smoke alarms.  The ordinance states that there should be a fire alarm installed in every bedroom of the house, and these alarms must comply with certain safety standards. Some local residents are displeased at these new regulations.  Gwen Ellis of McKinley says that to meet with the new regulations, she has to buy five new alarms to replace the ones she installed just six months ago.  With fire alarms costing up to $20 apiece, this is an unwelcome ruling for many people. Fortunately, the McKinley Fire Department is offering grants for homeowners and will provide and install new fire alarms free of charge.  If you have small children or are older than 65 years of age, you may be eligible for these.  The McKinley Fire Department has 5,000 smoke alarms to give away.  To inquire about obtaining a free alarm, or to find out whether you qualify, call 692-569-0372.</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568000" cy="6048000"/>
          </a:xfrm>
        </p:spPr>
        <p:txBody>
          <a:bodyPr/>
          <a:lstStyle/>
          <a:p>
            <a:pPr>
              <a:buNone/>
            </a:pPr>
            <a:r>
              <a:rPr lang="en-US" b="1" dirty="0" smtClean="0"/>
              <a:t>4) Why are spiders helpful to people?</a:t>
            </a:r>
          </a:p>
          <a:p>
            <a:pPr>
              <a:buNone/>
            </a:pPr>
            <a:r>
              <a:rPr lang="en-US" b="1" dirty="0" smtClean="0"/>
              <a:t>  a. Some eat insect pests</a:t>
            </a:r>
          </a:p>
          <a:p>
            <a:pPr>
              <a:buNone/>
            </a:pPr>
            <a:r>
              <a:rPr lang="en-US" dirty="0" smtClean="0"/>
              <a:t>  b. Some eat lizards</a:t>
            </a:r>
          </a:p>
          <a:p>
            <a:pPr>
              <a:buNone/>
            </a:pPr>
            <a:r>
              <a:rPr lang="en-US" dirty="0" smtClean="0"/>
              <a:t>  c. They live all over the world</a:t>
            </a:r>
          </a:p>
          <a:p>
            <a:pPr>
              <a:buNone/>
            </a:pPr>
            <a:r>
              <a:rPr lang="en-US" dirty="0" smtClean="0"/>
              <a:t>  d. They have eight legs.</a:t>
            </a:r>
          </a:p>
          <a:p>
            <a:endParaRPr lang="en-US" dirty="0" smtClean="0"/>
          </a:p>
          <a:p>
            <a:pPr>
              <a:buNone/>
            </a:pPr>
            <a:r>
              <a:rPr lang="en-US" b="1" dirty="0" smtClean="0"/>
              <a:t>5) Which question is NOT answered in the passage?</a:t>
            </a:r>
          </a:p>
          <a:p>
            <a:pPr>
              <a:buNone/>
            </a:pPr>
            <a:r>
              <a:rPr lang="en-US" dirty="0" smtClean="0"/>
              <a:t>  a. What do spiders eat?</a:t>
            </a:r>
          </a:p>
          <a:p>
            <a:pPr>
              <a:buNone/>
            </a:pPr>
            <a:r>
              <a:rPr lang="en-US" dirty="0" smtClean="0"/>
              <a:t>  b. Where would I find a spider?</a:t>
            </a:r>
          </a:p>
          <a:p>
            <a:pPr>
              <a:buNone/>
            </a:pPr>
            <a:r>
              <a:rPr lang="en-US" b="1" dirty="0" smtClean="0"/>
              <a:t>  c. How long do spiders live?</a:t>
            </a:r>
          </a:p>
          <a:p>
            <a:pPr>
              <a:buNone/>
            </a:pPr>
            <a:r>
              <a:rPr lang="en-US" dirty="0" smtClean="0"/>
              <a:t>  d. How many legs do spiders have?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normAutofit/>
          </a:bodyPr>
          <a:lstStyle/>
          <a:p>
            <a:pPr>
              <a:buNone/>
            </a:pPr>
            <a:r>
              <a:rPr lang="en-US" b="1" dirty="0" smtClean="0"/>
              <a:t>1) Which </a:t>
            </a:r>
            <a:r>
              <a:rPr lang="en-US" b="1" dirty="0"/>
              <a:t>of the following is true about the new </a:t>
            </a:r>
            <a:r>
              <a:rPr lang="en-US" b="1" dirty="0" smtClean="0"/>
              <a:t>rule?</a:t>
            </a:r>
          </a:p>
          <a:p>
            <a:pPr>
              <a:buNone/>
            </a:pPr>
            <a:r>
              <a:rPr lang="en-US" dirty="0" smtClean="0"/>
              <a:t>  a. Every </a:t>
            </a:r>
            <a:r>
              <a:rPr lang="en-US" dirty="0"/>
              <a:t>house should have five fire </a:t>
            </a:r>
            <a:r>
              <a:rPr lang="en-US" dirty="0" smtClean="0"/>
              <a:t>alarms.</a:t>
            </a:r>
            <a:endParaRPr lang="en-US" dirty="0"/>
          </a:p>
          <a:p>
            <a:pPr>
              <a:buNone/>
            </a:pPr>
            <a:r>
              <a:rPr lang="en-US" dirty="0" smtClean="0"/>
              <a:t>  b. All </a:t>
            </a:r>
            <a:r>
              <a:rPr lang="en-US" dirty="0"/>
              <a:t>fire alarms must be of a certain </a:t>
            </a:r>
            <a:r>
              <a:rPr lang="en-US" dirty="0" smtClean="0"/>
              <a:t>quality.</a:t>
            </a:r>
            <a:endParaRPr lang="en-US" dirty="0"/>
          </a:p>
          <a:p>
            <a:pPr>
              <a:buNone/>
            </a:pPr>
            <a:r>
              <a:rPr lang="en-US" dirty="0" smtClean="0"/>
              <a:t>  c. All </a:t>
            </a:r>
            <a:r>
              <a:rPr lang="en-US" dirty="0"/>
              <a:t>fire alarms need to first be approved by the Fire Department</a:t>
            </a:r>
            <a:r>
              <a:rPr lang="en-US" dirty="0" smtClean="0"/>
              <a:t>.</a:t>
            </a:r>
            <a:endParaRPr lang="en-US" dirty="0"/>
          </a:p>
          <a:p>
            <a:pPr>
              <a:buNone/>
            </a:pPr>
            <a:r>
              <a:rPr lang="en-US" dirty="0" smtClean="0"/>
              <a:t>  d. All </a:t>
            </a:r>
            <a:r>
              <a:rPr lang="en-US" dirty="0"/>
              <a:t>fire alarms must be less than six months </a:t>
            </a:r>
            <a:r>
              <a:rPr lang="en-US" dirty="0" smtClean="0"/>
              <a:t>old.</a:t>
            </a:r>
            <a:endParaRPr lang="en-US" dirty="0"/>
          </a:p>
          <a:p>
            <a:pPr>
              <a:buNone/>
            </a:pPr>
            <a:endParaRPr lang="en-US" b="1" dirty="0" smtClean="0"/>
          </a:p>
          <a:p>
            <a:pPr>
              <a:buNone/>
            </a:pPr>
            <a:r>
              <a:rPr lang="en-US" b="1" dirty="0" smtClean="0"/>
              <a:t>2) How </a:t>
            </a:r>
            <a:r>
              <a:rPr lang="en-US" b="1" dirty="0"/>
              <a:t>much do five fire alarms cost?</a:t>
            </a:r>
          </a:p>
          <a:p>
            <a:pPr>
              <a:buNone/>
            </a:pPr>
            <a:r>
              <a:rPr lang="en-US" dirty="0" smtClean="0"/>
              <a:t>  a. $20</a:t>
            </a:r>
            <a:endParaRPr lang="en-US" dirty="0"/>
          </a:p>
          <a:p>
            <a:pPr>
              <a:buNone/>
            </a:pPr>
            <a:r>
              <a:rPr lang="en-US" dirty="0" smtClean="0"/>
              <a:t>  b. $100</a:t>
            </a:r>
            <a:endParaRPr lang="en-US" dirty="0"/>
          </a:p>
          <a:p>
            <a:pPr>
              <a:buNone/>
            </a:pPr>
            <a:r>
              <a:rPr lang="en-US" dirty="0" smtClean="0"/>
              <a:t>  c. $120</a:t>
            </a:r>
            <a:endParaRPr lang="en-US" dirty="0"/>
          </a:p>
          <a:p>
            <a:pPr>
              <a:buNone/>
            </a:pPr>
            <a:r>
              <a:rPr lang="en-US" dirty="0" smtClean="0"/>
              <a:t>  d. $400</a:t>
            </a:r>
            <a:endParaRPr lang="en-US" dirty="0"/>
          </a:p>
          <a:p>
            <a:pPr>
              <a:buNone/>
            </a:pPr>
            <a:endParaRPr lang="en-US" b="1" dirty="0" smtClean="0"/>
          </a:p>
          <a:p>
            <a:pPr>
              <a:buNone/>
            </a:pPr>
            <a:r>
              <a:rPr lang="en-US" b="1" dirty="0" smtClean="0"/>
              <a:t>3)</a:t>
            </a:r>
            <a:r>
              <a:rPr lang="en-US" b="1" dirty="0"/>
              <a:t> Which of the following people may be able to receive a free fire </a:t>
            </a:r>
            <a:r>
              <a:rPr lang="en-US" b="1" dirty="0" smtClean="0"/>
              <a:t>alarm?</a:t>
            </a:r>
          </a:p>
          <a:p>
            <a:pPr>
              <a:buNone/>
            </a:pPr>
            <a:r>
              <a:rPr lang="en-US" dirty="0" smtClean="0"/>
              <a:t>  a. An </a:t>
            </a:r>
            <a:r>
              <a:rPr lang="en-US" dirty="0"/>
              <a:t>elderly </a:t>
            </a:r>
            <a:r>
              <a:rPr lang="en-US" dirty="0" smtClean="0"/>
              <a:t>couple</a:t>
            </a:r>
            <a:endParaRPr lang="en-US" dirty="0"/>
          </a:p>
          <a:p>
            <a:pPr>
              <a:buNone/>
            </a:pPr>
            <a:r>
              <a:rPr lang="en-US" dirty="0" smtClean="0"/>
              <a:t>  b. A </a:t>
            </a:r>
            <a:r>
              <a:rPr lang="en-US" dirty="0"/>
              <a:t>family of two adults and two </a:t>
            </a:r>
            <a:r>
              <a:rPr lang="en-US" dirty="0" smtClean="0"/>
              <a:t>teenagers</a:t>
            </a:r>
            <a:endParaRPr lang="en-US" dirty="0"/>
          </a:p>
          <a:p>
            <a:pPr>
              <a:buNone/>
            </a:pPr>
            <a:r>
              <a:rPr lang="en-US" dirty="0" smtClean="0"/>
              <a:t>  c. A </a:t>
            </a:r>
            <a:r>
              <a:rPr lang="en-US" dirty="0"/>
              <a:t>woman living </a:t>
            </a:r>
            <a:r>
              <a:rPr lang="en-US" dirty="0" smtClean="0"/>
              <a:t>alone</a:t>
            </a:r>
            <a:endParaRPr lang="en-US" dirty="0"/>
          </a:p>
          <a:p>
            <a:pPr>
              <a:buNone/>
            </a:pPr>
            <a:r>
              <a:rPr lang="en-US" dirty="0" smtClean="0"/>
              <a:t>  d. A </a:t>
            </a:r>
            <a:r>
              <a:rPr lang="en-US" dirty="0"/>
              <a:t>man who owns his own </a:t>
            </a:r>
            <a:r>
              <a:rPr lang="en-US" dirty="0" smtClean="0"/>
              <a:t>home</a:t>
            </a:r>
            <a:endParaRPr lang="en-US" dirty="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normAutofit/>
          </a:bodyPr>
          <a:lstStyle/>
          <a:p>
            <a:pPr>
              <a:buNone/>
            </a:pPr>
            <a:r>
              <a:rPr lang="en-US" b="1" dirty="0" smtClean="0"/>
              <a:t>1) Which </a:t>
            </a:r>
            <a:r>
              <a:rPr lang="en-US" b="1" dirty="0"/>
              <a:t>of the following is true about the new </a:t>
            </a:r>
            <a:r>
              <a:rPr lang="en-US" b="1" dirty="0" smtClean="0"/>
              <a:t>rule?</a:t>
            </a:r>
          </a:p>
          <a:p>
            <a:pPr>
              <a:buNone/>
            </a:pPr>
            <a:r>
              <a:rPr lang="en-US" dirty="0" smtClean="0"/>
              <a:t>  a. Every </a:t>
            </a:r>
            <a:r>
              <a:rPr lang="en-US" dirty="0"/>
              <a:t>house should have five fire </a:t>
            </a:r>
            <a:r>
              <a:rPr lang="en-US" dirty="0" smtClean="0"/>
              <a:t>alarms.</a:t>
            </a:r>
            <a:endParaRPr lang="en-US" dirty="0"/>
          </a:p>
          <a:p>
            <a:pPr>
              <a:buNone/>
            </a:pPr>
            <a:r>
              <a:rPr lang="en-US" b="1" dirty="0" smtClean="0"/>
              <a:t>  b. All </a:t>
            </a:r>
            <a:r>
              <a:rPr lang="en-US" b="1" dirty="0"/>
              <a:t>fire alarms must be of a certain </a:t>
            </a:r>
            <a:r>
              <a:rPr lang="en-US" b="1" dirty="0" smtClean="0"/>
              <a:t>quality.</a:t>
            </a:r>
            <a:endParaRPr lang="en-US" b="1" dirty="0"/>
          </a:p>
          <a:p>
            <a:pPr>
              <a:buNone/>
            </a:pPr>
            <a:r>
              <a:rPr lang="en-US" dirty="0" smtClean="0"/>
              <a:t>  c. All </a:t>
            </a:r>
            <a:r>
              <a:rPr lang="en-US" dirty="0"/>
              <a:t>fire alarms need to first be approved by the Fire Department. </a:t>
            </a:r>
          </a:p>
          <a:p>
            <a:pPr>
              <a:buNone/>
            </a:pPr>
            <a:r>
              <a:rPr lang="en-US" dirty="0" smtClean="0"/>
              <a:t>  d. All </a:t>
            </a:r>
            <a:r>
              <a:rPr lang="en-US" dirty="0"/>
              <a:t>fire alarms must be less than six months old</a:t>
            </a:r>
            <a:r>
              <a:rPr lang="en-US" dirty="0" smtClean="0"/>
              <a:t>.</a:t>
            </a:r>
            <a:endParaRPr lang="en-US" dirty="0"/>
          </a:p>
          <a:p>
            <a:pPr>
              <a:buNone/>
            </a:pPr>
            <a:endParaRPr lang="en-US" b="1" dirty="0" smtClean="0"/>
          </a:p>
          <a:p>
            <a:pPr>
              <a:buNone/>
            </a:pPr>
            <a:r>
              <a:rPr lang="en-US" b="1" dirty="0" smtClean="0"/>
              <a:t>2) How </a:t>
            </a:r>
            <a:r>
              <a:rPr lang="en-US" b="1" dirty="0"/>
              <a:t>much do five fire alarms cost?</a:t>
            </a:r>
          </a:p>
          <a:p>
            <a:pPr>
              <a:buNone/>
            </a:pPr>
            <a:r>
              <a:rPr lang="en-US" dirty="0" smtClean="0"/>
              <a:t>  a. $20</a:t>
            </a:r>
            <a:endParaRPr lang="en-US" dirty="0"/>
          </a:p>
          <a:p>
            <a:pPr>
              <a:buNone/>
            </a:pPr>
            <a:r>
              <a:rPr lang="en-US" b="1" dirty="0" smtClean="0"/>
              <a:t>  b. $100</a:t>
            </a:r>
            <a:endParaRPr lang="en-US" b="1" dirty="0"/>
          </a:p>
          <a:p>
            <a:pPr>
              <a:buNone/>
            </a:pPr>
            <a:r>
              <a:rPr lang="en-US" dirty="0" smtClean="0"/>
              <a:t>  c. $120</a:t>
            </a:r>
            <a:endParaRPr lang="en-US" dirty="0"/>
          </a:p>
          <a:p>
            <a:pPr>
              <a:buNone/>
            </a:pPr>
            <a:r>
              <a:rPr lang="en-US" dirty="0" smtClean="0"/>
              <a:t>  d. $400</a:t>
            </a:r>
            <a:endParaRPr lang="en-US" dirty="0"/>
          </a:p>
          <a:p>
            <a:pPr>
              <a:buNone/>
            </a:pPr>
            <a:endParaRPr lang="en-US" b="1" dirty="0" smtClean="0"/>
          </a:p>
          <a:p>
            <a:pPr>
              <a:buNone/>
            </a:pPr>
            <a:r>
              <a:rPr lang="en-US" b="1" dirty="0" smtClean="0"/>
              <a:t>3)</a:t>
            </a:r>
            <a:r>
              <a:rPr lang="en-US" b="1" dirty="0"/>
              <a:t> Which of the following people may be able to receive a free fire </a:t>
            </a:r>
            <a:r>
              <a:rPr lang="en-US" b="1" dirty="0" smtClean="0"/>
              <a:t>alarm?</a:t>
            </a:r>
          </a:p>
          <a:p>
            <a:pPr>
              <a:buNone/>
            </a:pPr>
            <a:r>
              <a:rPr lang="en-US" b="1" dirty="0" smtClean="0"/>
              <a:t>  a. An </a:t>
            </a:r>
            <a:r>
              <a:rPr lang="en-US" b="1" dirty="0"/>
              <a:t>elderly </a:t>
            </a:r>
            <a:r>
              <a:rPr lang="en-US" b="1" dirty="0" smtClean="0"/>
              <a:t>couple</a:t>
            </a:r>
            <a:endParaRPr lang="en-US" dirty="0"/>
          </a:p>
          <a:p>
            <a:pPr>
              <a:buNone/>
            </a:pPr>
            <a:r>
              <a:rPr lang="en-US" dirty="0" smtClean="0"/>
              <a:t>  b. A </a:t>
            </a:r>
            <a:r>
              <a:rPr lang="en-US" dirty="0"/>
              <a:t>family of two adults and two </a:t>
            </a:r>
            <a:r>
              <a:rPr lang="en-US" dirty="0" smtClean="0"/>
              <a:t>teenagers</a:t>
            </a:r>
            <a:endParaRPr lang="en-US" dirty="0"/>
          </a:p>
          <a:p>
            <a:pPr>
              <a:buNone/>
            </a:pPr>
            <a:r>
              <a:rPr lang="en-US" dirty="0" smtClean="0"/>
              <a:t>  c. A </a:t>
            </a:r>
            <a:r>
              <a:rPr lang="en-US" dirty="0"/>
              <a:t>woman living </a:t>
            </a:r>
            <a:r>
              <a:rPr lang="en-US" dirty="0" smtClean="0"/>
              <a:t>alone</a:t>
            </a:r>
            <a:endParaRPr lang="en-US" dirty="0"/>
          </a:p>
          <a:p>
            <a:pPr>
              <a:buNone/>
            </a:pPr>
            <a:r>
              <a:rPr lang="en-US" dirty="0" smtClean="0"/>
              <a:t>  d. A </a:t>
            </a:r>
            <a:r>
              <a:rPr lang="en-US" dirty="0"/>
              <a:t>man who owns his own </a:t>
            </a:r>
            <a:r>
              <a:rPr lang="en-US" dirty="0" smtClean="0"/>
              <a:t>home</a:t>
            </a:r>
            <a:endParaRPr lang="en-US" dirty="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normAutofit/>
          </a:bodyPr>
          <a:lstStyle/>
          <a:p>
            <a:pPr>
              <a:buNone/>
            </a:pPr>
            <a:r>
              <a:rPr lang="en-US" b="1" dirty="0" smtClean="0"/>
              <a:t>4) What </a:t>
            </a:r>
            <a:r>
              <a:rPr lang="en-US" b="1" dirty="0"/>
              <a:t>does the number 5,000 refer to?</a:t>
            </a:r>
          </a:p>
          <a:p>
            <a:pPr>
              <a:buNone/>
            </a:pPr>
            <a:r>
              <a:rPr lang="en-US" dirty="0"/>
              <a:t> </a:t>
            </a:r>
            <a:r>
              <a:rPr lang="en-US" dirty="0" smtClean="0"/>
              <a:t> a. The </a:t>
            </a:r>
            <a:r>
              <a:rPr lang="en-US" dirty="0"/>
              <a:t>number of people who are eligible for free smoke </a:t>
            </a:r>
            <a:r>
              <a:rPr lang="en-US" dirty="0" smtClean="0"/>
              <a:t>alarms</a:t>
            </a:r>
            <a:endParaRPr lang="en-US" dirty="0"/>
          </a:p>
          <a:p>
            <a:pPr>
              <a:buNone/>
            </a:pPr>
            <a:r>
              <a:rPr lang="en-US" dirty="0" smtClean="0"/>
              <a:t>  b. The </a:t>
            </a:r>
            <a:r>
              <a:rPr lang="en-US" dirty="0"/>
              <a:t>number of smoke alarms which need to be replaced in the town of </a:t>
            </a:r>
            <a:r>
              <a:rPr lang="en-US" dirty="0" smtClean="0"/>
              <a:t>McKinley</a:t>
            </a:r>
            <a:endParaRPr lang="en-US" dirty="0"/>
          </a:p>
          <a:p>
            <a:pPr>
              <a:buNone/>
            </a:pPr>
            <a:r>
              <a:rPr lang="en-US" dirty="0" smtClean="0"/>
              <a:t>  c. The </a:t>
            </a:r>
            <a:r>
              <a:rPr lang="en-US" dirty="0"/>
              <a:t>number of smoke alarms which have already been installed by the </a:t>
            </a:r>
            <a:r>
              <a:rPr lang="en-US" dirty="0" smtClean="0"/>
              <a:t>Fire Department</a:t>
            </a:r>
            <a:endParaRPr lang="en-US" dirty="0"/>
          </a:p>
          <a:p>
            <a:pPr>
              <a:buNone/>
            </a:pPr>
            <a:r>
              <a:rPr lang="en-US" dirty="0" smtClean="0"/>
              <a:t>  d. The </a:t>
            </a:r>
            <a:r>
              <a:rPr lang="en-US" dirty="0"/>
              <a:t>number of smoke alarms which are available free to certain </a:t>
            </a:r>
            <a:r>
              <a:rPr lang="en-US" dirty="0" smtClean="0"/>
              <a:t>people</a:t>
            </a:r>
            <a:endParaRPr lang="en-US" dirty="0"/>
          </a:p>
          <a:p>
            <a:pPr>
              <a:buNone/>
            </a:pPr>
            <a:endParaRPr lang="en-US" b="1" dirty="0" smtClean="0"/>
          </a:p>
          <a:p>
            <a:pPr>
              <a:buNone/>
            </a:pPr>
            <a:r>
              <a:rPr lang="en-US" b="1" dirty="0" smtClean="0"/>
              <a:t>5) Why </a:t>
            </a:r>
            <a:r>
              <a:rPr lang="en-US" b="1" dirty="0"/>
              <a:t>did Gwen Ellis have to buy new smoke alarms?</a:t>
            </a:r>
          </a:p>
          <a:p>
            <a:pPr>
              <a:buNone/>
            </a:pPr>
            <a:r>
              <a:rPr lang="en-US" dirty="0"/>
              <a:t> </a:t>
            </a:r>
            <a:r>
              <a:rPr lang="en-US" dirty="0" smtClean="0"/>
              <a:t> a. Her </a:t>
            </a:r>
            <a:r>
              <a:rPr lang="en-US" dirty="0"/>
              <a:t>old alarms stopped </a:t>
            </a:r>
            <a:r>
              <a:rPr lang="en-US" dirty="0" smtClean="0"/>
              <a:t>working</a:t>
            </a:r>
            <a:endParaRPr lang="en-US" dirty="0"/>
          </a:p>
          <a:p>
            <a:pPr>
              <a:buNone/>
            </a:pPr>
            <a:r>
              <a:rPr lang="en-US" dirty="0" smtClean="0"/>
              <a:t>  b. She </a:t>
            </a:r>
            <a:r>
              <a:rPr lang="en-US" dirty="0"/>
              <a:t>now has a young </a:t>
            </a:r>
            <a:r>
              <a:rPr lang="en-US" dirty="0" smtClean="0"/>
              <a:t>family</a:t>
            </a:r>
            <a:endParaRPr lang="en-US" dirty="0"/>
          </a:p>
          <a:p>
            <a:pPr>
              <a:buNone/>
            </a:pPr>
            <a:r>
              <a:rPr lang="en-US" dirty="0" smtClean="0"/>
              <a:t>  c. Her </a:t>
            </a:r>
            <a:r>
              <a:rPr lang="en-US" dirty="0"/>
              <a:t>previous alarms didn’t meet the safety </a:t>
            </a:r>
            <a:r>
              <a:rPr lang="en-US" dirty="0" smtClean="0"/>
              <a:t>regulations</a:t>
            </a:r>
            <a:endParaRPr lang="en-US" dirty="0"/>
          </a:p>
          <a:p>
            <a:pPr>
              <a:buNone/>
            </a:pPr>
            <a:r>
              <a:rPr lang="en-US" dirty="0" smtClean="0"/>
              <a:t>  d. She </a:t>
            </a:r>
            <a:r>
              <a:rPr lang="en-US" dirty="0"/>
              <a:t>has just moved into a new </a:t>
            </a:r>
            <a:r>
              <a:rPr lang="en-US" dirty="0" smtClean="0"/>
              <a:t>house</a:t>
            </a:r>
            <a:endParaRPr lang="en-US"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62400"/>
            <a:ext cx="8568000" cy="6048000"/>
          </a:xfrm>
        </p:spPr>
        <p:txBody>
          <a:bodyPr>
            <a:normAutofit/>
          </a:bodyPr>
          <a:lstStyle/>
          <a:p>
            <a:pPr>
              <a:buNone/>
            </a:pPr>
            <a:r>
              <a:rPr lang="en-US" b="1" dirty="0" smtClean="0"/>
              <a:t>4) What </a:t>
            </a:r>
            <a:r>
              <a:rPr lang="en-US" b="1" dirty="0"/>
              <a:t>does the number 5,000 refer to?</a:t>
            </a:r>
          </a:p>
          <a:p>
            <a:pPr>
              <a:buNone/>
            </a:pPr>
            <a:r>
              <a:rPr lang="en-US" dirty="0"/>
              <a:t> </a:t>
            </a:r>
            <a:r>
              <a:rPr lang="en-US" dirty="0" smtClean="0"/>
              <a:t> a. The </a:t>
            </a:r>
            <a:r>
              <a:rPr lang="en-US" dirty="0"/>
              <a:t>number of people who are eligible for free smoke </a:t>
            </a:r>
            <a:r>
              <a:rPr lang="en-US" dirty="0" smtClean="0"/>
              <a:t>alarms</a:t>
            </a:r>
            <a:endParaRPr lang="en-US" dirty="0"/>
          </a:p>
          <a:p>
            <a:pPr>
              <a:buNone/>
            </a:pPr>
            <a:r>
              <a:rPr lang="en-US" dirty="0" smtClean="0"/>
              <a:t>  b. The </a:t>
            </a:r>
            <a:r>
              <a:rPr lang="en-US" dirty="0"/>
              <a:t>number of smoke alarms which need to be replaced in the town of </a:t>
            </a:r>
            <a:r>
              <a:rPr lang="en-US" dirty="0" smtClean="0"/>
              <a:t>McKinley</a:t>
            </a:r>
            <a:endParaRPr lang="en-US" dirty="0"/>
          </a:p>
          <a:p>
            <a:pPr>
              <a:buNone/>
            </a:pPr>
            <a:r>
              <a:rPr lang="en-US" dirty="0" smtClean="0"/>
              <a:t>  </a:t>
            </a:r>
            <a:r>
              <a:rPr lang="en-US" b="1" dirty="0" smtClean="0"/>
              <a:t>c. The </a:t>
            </a:r>
            <a:r>
              <a:rPr lang="en-US" b="1" dirty="0"/>
              <a:t>number of smoke alarms which have already been installed by the </a:t>
            </a:r>
            <a:r>
              <a:rPr lang="en-US" b="1" dirty="0" smtClean="0"/>
              <a:t>Fire    Department</a:t>
            </a:r>
            <a:r>
              <a:rPr lang="en-US" dirty="0"/>
              <a:t> </a:t>
            </a:r>
          </a:p>
          <a:p>
            <a:pPr>
              <a:buNone/>
            </a:pPr>
            <a:r>
              <a:rPr lang="en-US" dirty="0" smtClean="0"/>
              <a:t>  d. The </a:t>
            </a:r>
            <a:r>
              <a:rPr lang="en-US" dirty="0"/>
              <a:t>number of smoke alarms which are available free to certain </a:t>
            </a:r>
            <a:r>
              <a:rPr lang="en-US" dirty="0" smtClean="0"/>
              <a:t>people</a:t>
            </a:r>
            <a:endParaRPr lang="en-US" dirty="0"/>
          </a:p>
          <a:p>
            <a:pPr>
              <a:buNone/>
            </a:pPr>
            <a:endParaRPr lang="en-US" b="1" dirty="0" smtClean="0"/>
          </a:p>
          <a:p>
            <a:pPr>
              <a:buNone/>
            </a:pPr>
            <a:r>
              <a:rPr lang="en-US" b="1" dirty="0" smtClean="0"/>
              <a:t>5) Why </a:t>
            </a:r>
            <a:r>
              <a:rPr lang="en-US" b="1" dirty="0"/>
              <a:t>did Gwen Ellis have to buy new smoke alarms?</a:t>
            </a:r>
          </a:p>
          <a:p>
            <a:pPr>
              <a:buNone/>
            </a:pPr>
            <a:r>
              <a:rPr lang="en-US" dirty="0"/>
              <a:t> </a:t>
            </a:r>
            <a:r>
              <a:rPr lang="en-US" dirty="0" smtClean="0"/>
              <a:t> a. Her </a:t>
            </a:r>
            <a:r>
              <a:rPr lang="en-US" dirty="0"/>
              <a:t>old alarms stopped </a:t>
            </a:r>
            <a:r>
              <a:rPr lang="en-US" dirty="0" smtClean="0"/>
              <a:t>working</a:t>
            </a:r>
            <a:endParaRPr lang="en-US" dirty="0"/>
          </a:p>
          <a:p>
            <a:pPr>
              <a:buNone/>
            </a:pPr>
            <a:r>
              <a:rPr lang="en-US" dirty="0" smtClean="0"/>
              <a:t>  b. She </a:t>
            </a:r>
            <a:r>
              <a:rPr lang="en-US" dirty="0"/>
              <a:t>now has a young </a:t>
            </a:r>
            <a:r>
              <a:rPr lang="en-US" dirty="0" smtClean="0"/>
              <a:t>family</a:t>
            </a:r>
            <a:endParaRPr lang="en-US" dirty="0"/>
          </a:p>
          <a:p>
            <a:pPr>
              <a:buNone/>
            </a:pPr>
            <a:r>
              <a:rPr lang="en-US" dirty="0" smtClean="0"/>
              <a:t>  </a:t>
            </a:r>
            <a:r>
              <a:rPr lang="en-US" b="1" dirty="0" smtClean="0"/>
              <a:t>c. Her </a:t>
            </a:r>
            <a:r>
              <a:rPr lang="en-US" b="1" dirty="0"/>
              <a:t>previous alarms didn’t meet the safety </a:t>
            </a:r>
            <a:r>
              <a:rPr lang="en-US" b="1" dirty="0" smtClean="0"/>
              <a:t>regulations</a:t>
            </a:r>
            <a:endParaRPr lang="en-US" b="1" dirty="0"/>
          </a:p>
          <a:p>
            <a:pPr>
              <a:buNone/>
            </a:pPr>
            <a:r>
              <a:rPr lang="en-US" dirty="0" smtClean="0"/>
              <a:t>  d. </a:t>
            </a:r>
            <a:r>
              <a:rPr lang="en-US" smtClean="0"/>
              <a:t>She </a:t>
            </a:r>
            <a:r>
              <a:rPr lang="en-US" dirty="0"/>
              <a:t>has just moved into a new </a:t>
            </a:r>
            <a:r>
              <a:rPr lang="en-US" dirty="0" smtClean="0"/>
              <a:t>house</a:t>
            </a:r>
            <a:endParaRPr lang="en-US" dirty="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04800" y="962400"/>
            <a:ext cx="8568000" cy="6048000"/>
          </a:xfrm>
        </p:spPr>
        <p:txBody>
          <a:bodyPr>
            <a:normAutofit/>
          </a:bodyPr>
          <a:lstStyle/>
          <a:p>
            <a:pPr>
              <a:buNone/>
            </a:pPr>
            <a:r>
              <a:rPr lang="en-US" dirty="0" smtClean="0"/>
              <a:t>   </a:t>
            </a:r>
          </a:p>
          <a:p>
            <a:pPr>
              <a:buNone/>
            </a:pPr>
            <a:endParaRPr lang="en-US" dirty="0" smtClean="0"/>
          </a:p>
          <a:p>
            <a:pPr>
              <a:buNone/>
            </a:pPr>
            <a:r>
              <a:rPr lang="en-US" dirty="0" smtClean="0"/>
              <a:t>   </a:t>
            </a:r>
          </a:p>
          <a:p>
            <a:pPr>
              <a:buNone/>
            </a:pPr>
            <a:r>
              <a:rPr lang="en-US" dirty="0" smtClean="0"/>
              <a:t>   Dear </a:t>
            </a:r>
            <a:r>
              <a:rPr lang="en-US" dirty="0"/>
              <a:t>Residents,</a:t>
            </a:r>
            <a:r>
              <a:rPr lang="en-US" dirty="0" smtClean="0"/>
              <a:t/>
            </a:r>
            <a:br>
              <a:rPr lang="en-US" dirty="0" smtClean="0"/>
            </a:br>
            <a:r>
              <a:rPr lang="en-US" dirty="0"/>
              <a:t>Due to the Fitness First cycling event on Sunday 14th March, this street will be closed to traffic from 6am until 7pm on this date. Please ensure that your car is not parked on the street at this time, otherwise it will be clamped and/or towed away. Thank you for your co-operation in this matter</a:t>
            </a:r>
            <a:r>
              <a:rPr lang="en-US" dirty="0" smtClean="0"/>
              <a:t>.</a:t>
            </a:r>
          </a:p>
          <a:p>
            <a:pPr>
              <a:buNone/>
            </a:pPr>
            <a:r>
              <a:rPr lang="en-US" dirty="0" smtClean="0"/>
              <a:t/>
            </a:r>
            <a:br>
              <a:rPr lang="en-US" dirty="0" smtClean="0"/>
            </a:br>
            <a:r>
              <a:rPr lang="en-US" dirty="0"/>
              <a:t>Keith </a:t>
            </a:r>
            <a:r>
              <a:rPr lang="en-US" dirty="0" smtClean="0"/>
              <a:t>Milton</a:t>
            </a:r>
            <a:br>
              <a:rPr lang="en-US" dirty="0" smtClean="0"/>
            </a:br>
            <a:r>
              <a:rPr lang="en-US" dirty="0" smtClean="0"/>
              <a:t>Barrington </a:t>
            </a:r>
            <a:r>
              <a:rPr lang="en-US" dirty="0"/>
              <a:t>Council</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normAutofit/>
          </a:bodyPr>
          <a:lstStyle/>
          <a:p>
            <a:pPr>
              <a:buNone/>
            </a:pPr>
            <a:r>
              <a:rPr lang="en-US" b="1" dirty="0" smtClean="0"/>
              <a:t>1) Whom is the letter to?</a:t>
            </a:r>
          </a:p>
          <a:p>
            <a:pPr>
              <a:buNone/>
            </a:pPr>
            <a:r>
              <a:rPr lang="en-US" dirty="0" smtClean="0"/>
              <a:t>  a. People </a:t>
            </a:r>
            <a:r>
              <a:rPr lang="en-US" dirty="0"/>
              <a:t>who are attending the cycling </a:t>
            </a:r>
            <a:r>
              <a:rPr lang="en-US" dirty="0" smtClean="0"/>
              <a:t>event</a:t>
            </a:r>
            <a:endParaRPr lang="en-US" dirty="0"/>
          </a:p>
          <a:p>
            <a:pPr>
              <a:buNone/>
            </a:pPr>
            <a:r>
              <a:rPr lang="en-US" dirty="0" smtClean="0"/>
              <a:t>  b. Car </a:t>
            </a:r>
            <a:r>
              <a:rPr lang="en-US" dirty="0"/>
              <a:t>owners living on one </a:t>
            </a:r>
            <a:r>
              <a:rPr lang="en-US" dirty="0" smtClean="0"/>
              <a:t>street</a:t>
            </a:r>
            <a:endParaRPr lang="en-US" dirty="0"/>
          </a:p>
          <a:p>
            <a:pPr>
              <a:buNone/>
            </a:pPr>
            <a:r>
              <a:rPr lang="en-US" dirty="0" smtClean="0"/>
              <a:t>  c. Homeowners </a:t>
            </a:r>
            <a:r>
              <a:rPr lang="en-US" dirty="0"/>
              <a:t>who ride </a:t>
            </a:r>
            <a:r>
              <a:rPr lang="en-US" dirty="0" smtClean="0"/>
              <a:t>bicycles</a:t>
            </a:r>
          </a:p>
          <a:p>
            <a:pPr>
              <a:buNone/>
            </a:pPr>
            <a:r>
              <a:rPr lang="en-US" dirty="0" smtClean="0"/>
              <a:t>  d. Colleagues </a:t>
            </a:r>
            <a:r>
              <a:rPr lang="en-US" dirty="0"/>
              <a:t>at </a:t>
            </a:r>
            <a:r>
              <a:rPr lang="en-US" dirty="0" smtClean="0"/>
              <a:t>Barrington Council</a:t>
            </a:r>
            <a:r>
              <a:rPr lang="en-US" dirty="0"/>
              <a:t/>
            </a:r>
            <a:br>
              <a:rPr lang="en-US" dirty="0"/>
            </a:br>
            <a:endParaRPr lang="en-US" dirty="0"/>
          </a:p>
          <a:p>
            <a:pPr>
              <a:buNone/>
            </a:pPr>
            <a:r>
              <a:rPr lang="en-US" b="1" dirty="0" smtClean="0"/>
              <a:t>2) What </a:t>
            </a:r>
            <a:r>
              <a:rPr lang="en-US" b="1" dirty="0"/>
              <a:t>must residents do?</a:t>
            </a:r>
          </a:p>
          <a:p>
            <a:pPr>
              <a:buNone/>
            </a:pPr>
            <a:r>
              <a:rPr lang="en-US" dirty="0" smtClean="0"/>
              <a:t>  a. Tow </a:t>
            </a:r>
            <a:r>
              <a:rPr lang="en-US" dirty="0"/>
              <a:t>their cars away </a:t>
            </a:r>
          </a:p>
          <a:p>
            <a:pPr>
              <a:buNone/>
            </a:pPr>
            <a:r>
              <a:rPr lang="en-US" dirty="0" smtClean="0"/>
              <a:t>  b. Park </a:t>
            </a:r>
            <a:r>
              <a:rPr lang="en-US" dirty="0"/>
              <a:t>in a different street </a:t>
            </a:r>
          </a:p>
          <a:p>
            <a:pPr>
              <a:buNone/>
            </a:pPr>
            <a:r>
              <a:rPr lang="en-US" dirty="0" smtClean="0"/>
              <a:t>  c. Use </a:t>
            </a:r>
            <a:r>
              <a:rPr lang="en-US" dirty="0"/>
              <a:t>their cars between 6am and 7pm </a:t>
            </a:r>
          </a:p>
          <a:p>
            <a:pPr>
              <a:buNone/>
            </a:pPr>
            <a:r>
              <a:rPr lang="en-US" dirty="0" smtClean="0"/>
              <a:t>  d. Co-operate </a:t>
            </a:r>
            <a:r>
              <a:rPr lang="en-US" dirty="0"/>
              <a:t>with the cyclists at the event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normAutofit/>
          </a:bodyPr>
          <a:lstStyle/>
          <a:p>
            <a:pPr>
              <a:buNone/>
            </a:pPr>
            <a:r>
              <a:rPr lang="en-US" b="1" dirty="0" smtClean="0"/>
              <a:t>1) Whom is the letter to?</a:t>
            </a:r>
          </a:p>
          <a:p>
            <a:pPr>
              <a:buNone/>
            </a:pPr>
            <a:r>
              <a:rPr lang="en-US" dirty="0" smtClean="0"/>
              <a:t>  a. People </a:t>
            </a:r>
            <a:r>
              <a:rPr lang="en-US" dirty="0"/>
              <a:t>who are attending the cycling </a:t>
            </a:r>
            <a:r>
              <a:rPr lang="en-US" dirty="0" smtClean="0"/>
              <a:t>event</a:t>
            </a:r>
            <a:endParaRPr lang="en-US" dirty="0"/>
          </a:p>
          <a:p>
            <a:pPr>
              <a:buNone/>
            </a:pPr>
            <a:r>
              <a:rPr lang="en-US" b="1" dirty="0" smtClean="0"/>
              <a:t>  b. Car </a:t>
            </a:r>
            <a:r>
              <a:rPr lang="en-US" b="1" dirty="0"/>
              <a:t>owners living on one </a:t>
            </a:r>
            <a:r>
              <a:rPr lang="en-US" b="1" dirty="0" smtClean="0"/>
              <a:t>street</a:t>
            </a:r>
            <a:endParaRPr lang="en-US" b="1" dirty="0"/>
          </a:p>
          <a:p>
            <a:pPr>
              <a:buNone/>
            </a:pPr>
            <a:r>
              <a:rPr lang="en-US" dirty="0" smtClean="0"/>
              <a:t>  c. Homeowners </a:t>
            </a:r>
            <a:r>
              <a:rPr lang="en-US" dirty="0"/>
              <a:t>who ride </a:t>
            </a:r>
            <a:r>
              <a:rPr lang="en-US" dirty="0" smtClean="0"/>
              <a:t>bicycles</a:t>
            </a:r>
          </a:p>
          <a:p>
            <a:pPr>
              <a:buNone/>
            </a:pPr>
            <a:r>
              <a:rPr lang="en-US" dirty="0" smtClean="0"/>
              <a:t>  d. Colleagues </a:t>
            </a:r>
            <a:r>
              <a:rPr lang="en-US" dirty="0"/>
              <a:t>at </a:t>
            </a:r>
            <a:r>
              <a:rPr lang="en-US" dirty="0" smtClean="0"/>
              <a:t>Barrington Council</a:t>
            </a:r>
            <a:r>
              <a:rPr lang="en-US" dirty="0"/>
              <a:t/>
            </a:r>
            <a:br>
              <a:rPr lang="en-US" dirty="0"/>
            </a:br>
            <a:endParaRPr lang="en-US" dirty="0"/>
          </a:p>
          <a:p>
            <a:pPr>
              <a:buNone/>
            </a:pPr>
            <a:r>
              <a:rPr lang="en-US" b="1" dirty="0" smtClean="0"/>
              <a:t>2) What </a:t>
            </a:r>
            <a:r>
              <a:rPr lang="en-US" b="1" dirty="0"/>
              <a:t>must residents do?</a:t>
            </a:r>
          </a:p>
          <a:p>
            <a:pPr>
              <a:buNone/>
            </a:pPr>
            <a:r>
              <a:rPr lang="en-US" dirty="0" smtClean="0"/>
              <a:t>  a. Tow </a:t>
            </a:r>
            <a:r>
              <a:rPr lang="en-US" dirty="0"/>
              <a:t>their cars away </a:t>
            </a:r>
          </a:p>
          <a:p>
            <a:pPr>
              <a:buNone/>
            </a:pPr>
            <a:r>
              <a:rPr lang="en-US" b="1" dirty="0" smtClean="0"/>
              <a:t>  b. Park </a:t>
            </a:r>
            <a:r>
              <a:rPr lang="en-US" b="1" dirty="0"/>
              <a:t>in a different street</a:t>
            </a:r>
            <a:r>
              <a:rPr lang="en-US" dirty="0"/>
              <a:t> </a:t>
            </a:r>
          </a:p>
          <a:p>
            <a:pPr>
              <a:buNone/>
            </a:pPr>
            <a:r>
              <a:rPr lang="en-US" dirty="0" smtClean="0"/>
              <a:t>  c. Use </a:t>
            </a:r>
            <a:r>
              <a:rPr lang="en-US" dirty="0"/>
              <a:t>their cars between 6am and 7pm </a:t>
            </a:r>
          </a:p>
          <a:p>
            <a:pPr>
              <a:buNone/>
            </a:pPr>
            <a:r>
              <a:rPr lang="en-US" dirty="0" smtClean="0"/>
              <a:t>  d. Co-operate </a:t>
            </a:r>
            <a:r>
              <a:rPr lang="en-US" dirty="0"/>
              <a:t>with the cyclists at the event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4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524</TotalTime>
  <Words>1394</Words>
  <Application>Microsoft Office PowerPoint</Application>
  <PresentationFormat>On-screen Show (4:3)</PresentationFormat>
  <Paragraphs>204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4_Default Design</vt:lpstr>
      <vt:lpstr>PowerPoint Presentation</vt:lpstr>
      <vt:lpstr>Read the passage and answer the questions </vt:lpstr>
      <vt:lpstr>PowerPoint Presentation</vt:lpstr>
      <vt:lpstr>PowerPoint Presentation</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TOEIC</dc:title>
  <dc:creator>a</dc:creator>
  <cp:lastModifiedBy>a</cp:lastModifiedBy>
  <cp:revision>179</cp:revision>
  <dcterms:created xsi:type="dcterms:W3CDTF">2013-12-06T10:23:44Z</dcterms:created>
  <dcterms:modified xsi:type="dcterms:W3CDTF">2015-05-04T08:02:21Z</dcterms:modified>
</cp:coreProperties>
</file>