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67" r:id="rId2"/>
    <p:sldId id="257" r:id="rId3"/>
    <p:sldId id="273" r:id="rId4"/>
    <p:sldId id="277" r:id="rId5"/>
    <p:sldId id="262" r:id="rId6"/>
    <p:sldId id="263" r:id="rId7"/>
    <p:sldId id="274" r:id="rId8"/>
    <p:sldId id="265" r:id="rId9"/>
    <p:sldId id="268" r:id="rId10"/>
    <p:sldId id="275" r:id="rId11"/>
    <p:sldId id="270" r:id="rId12"/>
    <p:sldId id="271" r:id="rId13"/>
    <p:sldId id="276" r:id="rId14"/>
    <p:sldId id="278" r:id="rId15"/>
    <p:sldId id="279" r:id="rId16"/>
    <p:sldId id="28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0D0D07-BB0C-49AF-B0E3-C117D93961B3}" type="datetimeFigureOut">
              <a:rPr lang="en-US" smtClean="0"/>
              <a:pPr/>
              <a:t>4/3/2015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C20809-061A-417A-96CA-824DFFA1CC6B}" type="slidenum">
              <a:rPr lang="en-US" smtClean="0"/>
              <a:pPr/>
              <a:t>‹#›</a:t>
            </a:fld>
            <a:endParaRPr lang="en-US"/>
          </a:p>
        </p:txBody>
      </p:sp>
    </p:spTree>
    <p:extLst>
      <p:ext uri="{BB962C8B-B14F-4D97-AF65-F5344CB8AC3E}">
        <p14:creationId xmlns:p14="http://schemas.microsoft.com/office/powerpoint/2010/main" val="3329749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0E0AE3-AD0E-4357-804A-F285182D7669}"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83223"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80447"/>
            <a:ext cx="5547889" cy="369332"/>
          </a:xfrm>
          <a:prstGeom prst="rect">
            <a:avLst/>
          </a:prstGeom>
          <a:noFill/>
        </p:spPr>
        <p:txBody>
          <a:bodyPr wrap="square" rtlCol="0">
            <a:spAutoFit/>
          </a:bodyPr>
          <a:lstStyle/>
          <a:p>
            <a:r>
              <a:rPr lang="en-IN" b="1" dirty="0" smtClean="0">
                <a:solidFill>
                  <a:schemeClr val="bg1"/>
                </a:solidFill>
              </a:rPr>
              <a:t>TOEIC Reading Comprehension Exercise 8</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TOEIC</a:t>
            </a:r>
            <a:endParaRPr lang="en-US" dirty="0"/>
          </a:p>
        </p:txBody>
      </p:sp>
      <p:sp>
        <p:nvSpPr>
          <p:cNvPr id="3" name="Subtitle 2"/>
          <p:cNvSpPr>
            <a:spLocks noGrp="1"/>
          </p:cNvSpPr>
          <p:nvPr>
            <p:ph type="subTitle" idx="1"/>
          </p:nvPr>
        </p:nvSpPr>
        <p:spPr>
          <a:xfrm>
            <a:off x="1371600" y="4038600"/>
            <a:ext cx="6400800" cy="1600200"/>
          </a:xfrm>
        </p:spPr>
        <p:txBody>
          <a:bodyPr/>
          <a:lstStyle/>
          <a:p>
            <a:r>
              <a:rPr lang="en-US" sz="4000" dirty="0" smtClean="0">
                <a:solidFill>
                  <a:schemeClr val="accent2">
                    <a:lumMod val="50000"/>
                  </a:schemeClr>
                </a:solidFill>
              </a:rPr>
              <a:t>READING COMPREHENSION</a:t>
            </a:r>
          </a:p>
          <a:p>
            <a:r>
              <a:rPr lang="en-US" sz="4000" dirty="0" smtClean="0">
                <a:solidFill>
                  <a:schemeClr val="accent2">
                    <a:lumMod val="50000"/>
                  </a:schemeClr>
                </a:solidFill>
              </a:rPr>
              <a:t>Exercise 8</a:t>
            </a:r>
          </a:p>
        </p:txBody>
      </p:sp>
      <p:pic>
        <p:nvPicPr>
          <p:cNvPr id="4" name="Picture 2" descr="http://2.bp.blogspot.com/-izxfWjreg2Q/T1zHGM3i6vI/AAAAAAAAAc4/uNuqRe72YD8/s1600/toeic+exam.png"/>
          <p:cNvPicPr>
            <a:picLocks noChangeAspect="1" noChangeArrowheads="1"/>
          </p:cNvPicPr>
          <p:nvPr/>
        </p:nvPicPr>
        <p:blipFill>
          <a:blip r:embed="rId3"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400" y="381000"/>
            <a:ext cx="8568000" cy="6048000"/>
          </a:xfrm>
          <a:noFill/>
          <a:ln w="9525">
            <a:noFill/>
            <a:round/>
            <a:headEnd/>
            <a:tailEnd/>
          </a:ln>
        </p:spPr>
        <p:txBody>
          <a:bodyPr vert="horz" wrap="square" lIns="0" tIns="0" rIns="0" bIns="0" numCol="1" anchor="b" anchorCtr="0" compatLnSpc="1">
            <a:prstTxWarp prst="textNoShape">
              <a:avLst/>
            </a:prstTxWarp>
            <a:normAutofit/>
          </a:bodyPr>
          <a:lstStyle/>
          <a:p>
            <a:pPr>
              <a:lnSpc>
                <a:spcPct val="80000"/>
              </a:lnSpc>
              <a:buFont typeface="Wingdings" charset="2"/>
              <a:buNone/>
            </a:pPr>
            <a:r>
              <a:rPr lang="en-US" b="1" dirty="0" smtClean="0"/>
              <a:t>1)Who were these instructions written for?</a:t>
            </a:r>
          </a:p>
          <a:p>
            <a:pPr>
              <a:lnSpc>
                <a:spcPct val="80000"/>
              </a:lnSpc>
              <a:buFont typeface="Wingdings" charset="2"/>
              <a:buNone/>
            </a:pPr>
            <a:r>
              <a:rPr lang="en-US" b="1" dirty="0" smtClean="0"/>
              <a:t>  </a:t>
            </a:r>
            <a:r>
              <a:rPr lang="en-US" dirty="0" smtClean="0"/>
              <a:t>a. Technical support staff</a:t>
            </a:r>
          </a:p>
          <a:p>
            <a:pPr>
              <a:lnSpc>
                <a:spcPct val="80000"/>
              </a:lnSpc>
              <a:buFont typeface="Wingdings" charset="2"/>
              <a:buNone/>
            </a:pPr>
            <a:r>
              <a:rPr lang="en-US" dirty="0" smtClean="0"/>
              <a:t>  b. Softwind engineers</a:t>
            </a:r>
          </a:p>
          <a:p>
            <a:pPr>
              <a:lnSpc>
                <a:spcPct val="80000"/>
              </a:lnSpc>
              <a:buFont typeface="Wingdings" charset="2"/>
              <a:buNone/>
            </a:pPr>
            <a:r>
              <a:rPr lang="en-US" dirty="0" smtClean="0"/>
              <a:t>  c. Retail sales personnel</a:t>
            </a:r>
          </a:p>
          <a:p>
            <a:pPr>
              <a:lnSpc>
                <a:spcPct val="80000"/>
              </a:lnSpc>
              <a:buFont typeface="Wingdings" charset="2"/>
              <a:buNone/>
            </a:pPr>
            <a:r>
              <a:rPr lang="en-US" b="1" dirty="0" smtClean="0"/>
              <a:t>  d. Softwind customers</a:t>
            </a:r>
            <a:br>
              <a:rPr lang="en-US" b="1" dirty="0" smtClean="0"/>
            </a:br>
            <a:endParaRPr lang="en-US" b="1" dirty="0" smtClean="0"/>
          </a:p>
          <a:p>
            <a:pPr>
              <a:lnSpc>
                <a:spcPct val="80000"/>
              </a:lnSpc>
              <a:buFont typeface="Wingdings" charset="2"/>
              <a:buNone/>
            </a:pPr>
            <a:r>
              <a:rPr lang="en-US" b="1" dirty="0" smtClean="0"/>
              <a:t>2)What information is necessary in order to register this product?</a:t>
            </a:r>
          </a:p>
          <a:p>
            <a:pPr>
              <a:lnSpc>
                <a:spcPct val="80000"/>
              </a:lnSpc>
              <a:buFont typeface="Wingdings" charset="2"/>
              <a:buNone/>
            </a:pPr>
            <a:r>
              <a:rPr lang="en-US" b="1" dirty="0" smtClean="0"/>
              <a:t>  </a:t>
            </a:r>
            <a:r>
              <a:rPr lang="en-US" dirty="0" smtClean="0"/>
              <a:t>a. The name of the store that sold the product</a:t>
            </a:r>
          </a:p>
          <a:p>
            <a:pPr>
              <a:lnSpc>
                <a:spcPct val="80000"/>
              </a:lnSpc>
              <a:buFont typeface="Wingdings" charset="2"/>
              <a:buNone/>
            </a:pPr>
            <a:r>
              <a:rPr lang="en-US" dirty="0" smtClean="0"/>
              <a:t>  b. The user's personal identification number</a:t>
            </a:r>
          </a:p>
          <a:p>
            <a:pPr>
              <a:lnSpc>
                <a:spcPct val="80000"/>
              </a:lnSpc>
              <a:buFont typeface="Wingdings" charset="2"/>
              <a:buNone/>
            </a:pPr>
            <a:r>
              <a:rPr lang="en-US" b="1" dirty="0" smtClean="0"/>
              <a:t>  c. The dates of future releases</a:t>
            </a:r>
          </a:p>
          <a:p>
            <a:pPr>
              <a:lnSpc>
                <a:spcPct val="80000"/>
              </a:lnSpc>
              <a:buFont typeface="Wingdings" charset="2"/>
              <a:buNone/>
            </a:pPr>
            <a:r>
              <a:rPr lang="en-US" dirty="0" smtClean="0"/>
              <a:t>  d. The user's forwarding address</a:t>
            </a:r>
            <a:br>
              <a:rPr lang="en-US" dirty="0" smtClean="0"/>
            </a:br>
            <a:endParaRPr lang="en-US" dirty="0" smtClean="0"/>
          </a:p>
          <a:p>
            <a:pPr>
              <a:lnSpc>
                <a:spcPct val="80000"/>
              </a:lnSpc>
              <a:buFont typeface="Wingdings" charset="2"/>
              <a:buNone/>
            </a:pPr>
            <a:r>
              <a:rPr lang="en-US" b="1" dirty="0" smtClean="0"/>
              <a:t>3)How can you receive a PIN?</a:t>
            </a:r>
          </a:p>
          <a:p>
            <a:pPr>
              <a:lnSpc>
                <a:spcPct val="80000"/>
              </a:lnSpc>
              <a:buFont typeface="Wingdings" charset="2"/>
              <a:buNone/>
            </a:pPr>
            <a:r>
              <a:rPr lang="en-US" b="1" dirty="0" smtClean="0"/>
              <a:t>  a. By requesting one from support staff</a:t>
            </a:r>
          </a:p>
          <a:p>
            <a:pPr>
              <a:lnSpc>
                <a:spcPct val="80000"/>
              </a:lnSpc>
              <a:buFont typeface="Wingdings" charset="2"/>
              <a:buNone/>
            </a:pPr>
            <a:r>
              <a:rPr lang="en-US" dirty="0" smtClean="0"/>
              <a:t>  b. By telephoning technical support</a:t>
            </a:r>
          </a:p>
          <a:p>
            <a:pPr>
              <a:lnSpc>
                <a:spcPct val="80000"/>
              </a:lnSpc>
              <a:buFont typeface="Wingdings" charset="2"/>
              <a:buNone/>
            </a:pPr>
            <a:r>
              <a:rPr lang="en-US" dirty="0" smtClean="0"/>
              <a:t>  c. By mailing in the registration card</a:t>
            </a:r>
          </a:p>
          <a:p>
            <a:pPr>
              <a:lnSpc>
                <a:spcPct val="80000"/>
              </a:lnSpc>
              <a:buFont typeface="Wingdings" charset="2"/>
              <a:buNone/>
            </a:pPr>
            <a:r>
              <a:rPr lang="en-US" dirty="0" smtClean="0"/>
              <a:t>  d. By signing up for one at a retail outlet</a:t>
            </a:r>
            <a:br>
              <a:rPr lang="en-US" dirty="0" smtClean="0"/>
            </a:br>
            <a:endParaRPr lang="en-US" dirty="0" smtClean="0"/>
          </a:p>
          <a:p>
            <a:pPr>
              <a:lnSpc>
                <a:spcPct val="80000"/>
              </a:lnSpc>
              <a:buFont typeface="Wingdings" charset="2"/>
              <a:buNone/>
            </a:pPr>
            <a:r>
              <a:rPr lang="en-US" b="1" dirty="0" smtClean="0"/>
              <a:t>4)What should you do first if you have a problem with the product? </a:t>
            </a:r>
          </a:p>
          <a:p>
            <a:pPr>
              <a:lnSpc>
                <a:spcPct val="80000"/>
              </a:lnSpc>
              <a:buFont typeface="Wingdings" charset="2"/>
              <a:buNone/>
            </a:pPr>
            <a:r>
              <a:rPr lang="en-US" b="1" dirty="0" smtClean="0"/>
              <a:t>  </a:t>
            </a:r>
            <a:r>
              <a:rPr lang="en-US" dirty="0" smtClean="0"/>
              <a:t>a. Read the manual</a:t>
            </a:r>
          </a:p>
          <a:p>
            <a:pPr>
              <a:lnSpc>
                <a:spcPct val="80000"/>
              </a:lnSpc>
              <a:buFont typeface="Wingdings" charset="2"/>
              <a:buNone/>
            </a:pPr>
            <a:r>
              <a:rPr lang="en-US" b="1" dirty="0" smtClean="0"/>
              <a:t>  b. Change your PIN</a:t>
            </a:r>
          </a:p>
          <a:p>
            <a:pPr>
              <a:lnSpc>
                <a:spcPct val="80000"/>
              </a:lnSpc>
              <a:buFont typeface="Wingdings" charset="2"/>
              <a:buNone/>
            </a:pPr>
            <a:r>
              <a:rPr lang="en-US" dirty="0" smtClean="0"/>
              <a:t>  c. Telephone technical support</a:t>
            </a:r>
          </a:p>
          <a:p>
            <a:pPr>
              <a:lnSpc>
                <a:spcPct val="80000"/>
              </a:lnSpc>
              <a:buFont typeface="Wingdings" charset="2"/>
              <a:buNone/>
            </a:pPr>
            <a:r>
              <a:rPr lang="en-US" dirty="0" smtClean="0"/>
              <a:t>  d. Request updated instructions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pPr>
              <a:buNone/>
            </a:pPr>
            <a:r>
              <a:rPr lang="en-US" dirty="0" smtClean="0"/>
              <a:t>   By Mail</a:t>
            </a:r>
          </a:p>
          <a:p>
            <a:pPr>
              <a:buNone/>
            </a:pPr>
            <a:r>
              <a:rPr lang="en-US" dirty="0" smtClean="0"/>
              <a:t/>
            </a:r>
            <a:br>
              <a:rPr lang="en-US" dirty="0" smtClean="0"/>
            </a:br>
            <a:r>
              <a:rPr lang="en-US" dirty="0" smtClean="0"/>
              <a:t>To add to your account, send a check or money order payable to Smith Funds along with the additional investment form that is attached to this statement. Please see minimum investment requirements for each fund in the appropriate prospectus.</a:t>
            </a:r>
          </a:p>
          <a:p>
            <a:pPr>
              <a:buNone/>
            </a:pPr>
            <a:r>
              <a:rPr lang="en-US" dirty="0" smtClean="0"/>
              <a:t>   By Electronic Transfer : </a:t>
            </a:r>
            <a:br>
              <a:rPr lang="en-US" dirty="0" smtClean="0"/>
            </a:br>
            <a:r>
              <a:rPr lang="en-US" dirty="0" smtClean="0"/>
              <a:t>After an account has been established, you may purchase additional shares by electronic transfer. Please call Smith Funds for instructions.</a:t>
            </a:r>
          </a:p>
          <a:p>
            <a:pPr>
              <a:buNone/>
            </a:pPr>
            <a:r>
              <a:rPr lang="en-US" dirty="0" smtClean="0"/>
              <a:t>   By Exchange : </a:t>
            </a:r>
            <a:br>
              <a:rPr lang="en-US" dirty="0" smtClean="0"/>
            </a:br>
            <a:r>
              <a:rPr lang="en-US" dirty="0" smtClean="0"/>
              <a:t>You can open a new account by exchanging from one Smith Funds account to an identically registered account. Please verify the Investment guidelines for each Fund in the appropriate prospectus. </a:t>
            </a:r>
          </a:p>
          <a:p>
            <a:pPr>
              <a:buNone/>
            </a:pPr>
            <a:r>
              <a:rPr lang="en-US" dirty="0" smtClean="0"/>
              <a:t>   The Fund may modify, suspend, or terminate the exchange privilege at its discretion.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400" y="-304800"/>
            <a:ext cx="8568000" cy="6048000"/>
          </a:xfrm>
        </p:spPr>
        <p:txBody>
          <a:bodyPr anchor="ctr"/>
          <a:lstStyle/>
          <a:p>
            <a:pPr>
              <a:buNone/>
            </a:pPr>
            <a:r>
              <a:rPr lang="en-US" b="1" dirty="0" smtClean="0"/>
              <a:t>1)What should clients do to invest by electronic transfer?</a:t>
            </a:r>
          </a:p>
          <a:p>
            <a:pPr>
              <a:buNone/>
            </a:pPr>
            <a:r>
              <a:rPr lang="en-US" dirty="0" smtClean="0"/>
              <a:t>  a. Mail a written request</a:t>
            </a:r>
          </a:p>
          <a:p>
            <a:pPr>
              <a:buNone/>
            </a:pPr>
            <a:r>
              <a:rPr lang="en-US" dirty="0" smtClean="0"/>
              <a:t>  b. Telephone for information</a:t>
            </a:r>
          </a:p>
          <a:p>
            <a:pPr>
              <a:buNone/>
            </a:pPr>
            <a:r>
              <a:rPr lang="en-US" dirty="0" smtClean="0"/>
              <a:t>  c. Send in another form</a:t>
            </a:r>
          </a:p>
          <a:p>
            <a:pPr>
              <a:buNone/>
            </a:pPr>
            <a:r>
              <a:rPr lang="en-US" dirty="0" smtClean="0"/>
              <a:t>  d. Terminate their exchange privilege  </a:t>
            </a:r>
            <a:br>
              <a:rPr lang="en-US" dirty="0" smtClean="0"/>
            </a:br>
            <a:endParaRPr lang="en-US" dirty="0" smtClean="0"/>
          </a:p>
          <a:p>
            <a:pPr>
              <a:buNone/>
            </a:pPr>
            <a:r>
              <a:rPr lang="en-US" b="1" dirty="0" smtClean="0"/>
              <a:t>2)What can the Fund change at any time?</a:t>
            </a:r>
          </a:p>
          <a:p>
            <a:pPr>
              <a:buNone/>
            </a:pPr>
            <a:r>
              <a:rPr lang="en-US" dirty="0" smtClean="0"/>
              <a:t>  a. The investment guidelines</a:t>
            </a:r>
          </a:p>
          <a:p>
            <a:pPr>
              <a:buNone/>
            </a:pPr>
            <a:r>
              <a:rPr lang="en-US" dirty="0" smtClean="0"/>
              <a:t>  b. The account registration number</a:t>
            </a:r>
          </a:p>
          <a:p>
            <a:pPr>
              <a:buNone/>
            </a:pPr>
            <a:r>
              <a:rPr lang="en-US" dirty="0" smtClean="0"/>
              <a:t>  c. The minimum investment</a:t>
            </a:r>
          </a:p>
          <a:p>
            <a:pPr>
              <a:buNone/>
            </a:pPr>
            <a:r>
              <a:rPr lang="en-US" dirty="0" smtClean="0"/>
              <a:t>  d. The exchange privilege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400" y="-304800"/>
            <a:ext cx="8568000" cy="6048000"/>
          </a:xfrm>
        </p:spPr>
        <p:txBody>
          <a:bodyPr anchor="ctr"/>
          <a:lstStyle/>
          <a:p>
            <a:pPr>
              <a:buNone/>
            </a:pPr>
            <a:r>
              <a:rPr lang="en-US" b="1" dirty="0" smtClean="0"/>
              <a:t>1)What should clients do to invest by electronic transfer?</a:t>
            </a:r>
          </a:p>
          <a:p>
            <a:pPr>
              <a:buNone/>
            </a:pPr>
            <a:r>
              <a:rPr lang="en-US" dirty="0" smtClean="0"/>
              <a:t>  a. Mail a written request</a:t>
            </a:r>
          </a:p>
          <a:p>
            <a:pPr>
              <a:buNone/>
            </a:pPr>
            <a:r>
              <a:rPr lang="en-US" b="1" dirty="0" smtClean="0"/>
              <a:t>  b. Telephone for information</a:t>
            </a:r>
          </a:p>
          <a:p>
            <a:pPr>
              <a:buNone/>
            </a:pPr>
            <a:r>
              <a:rPr lang="en-US" dirty="0" smtClean="0"/>
              <a:t>  c. Send in another form</a:t>
            </a:r>
          </a:p>
          <a:p>
            <a:pPr>
              <a:buNone/>
            </a:pPr>
            <a:r>
              <a:rPr lang="en-US" dirty="0" smtClean="0"/>
              <a:t>  d. Terminate their exchange privilege  </a:t>
            </a:r>
            <a:br>
              <a:rPr lang="en-US" dirty="0" smtClean="0"/>
            </a:br>
            <a:endParaRPr lang="en-US" dirty="0" smtClean="0"/>
          </a:p>
          <a:p>
            <a:pPr>
              <a:buNone/>
            </a:pPr>
            <a:r>
              <a:rPr lang="en-US" b="1" dirty="0" smtClean="0"/>
              <a:t>2)What can the Fund change at any time?</a:t>
            </a:r>
          </a:p>
          <a:p>
            <a:pPr>
              <a:buNone/>
            </a:pPr>
            <a:r>
              <a:rPr lang="en-US" dirty="0" smtClean="0"/>
              <a:t>  a. The investment guidelines</a:t>
            </a:r>
          </a:p>
          <a:p>
            <a:pPr>
              <a:buNone/>
            </a:pPr>
            <a:r>
              <a:rPr lang="en-US" dirty="0" smtClean="0"/>
              <a:t>  b. The account registration number</a:t>
            </a:r>
          </a:p>
          <a:p>
            <a:pPr>
              <a:buNone/>
            </a:pPr>
            <a:r>
              <a:rPr lang="en-US" dirty="0" smtClean="0"/>
              <a:t>  c. The minimum investment</a:t>
            </a:r>
          </a:p>
          <a:p>
            <a:pPr>
              <a:buNone/>
            </a:pPr>
            <a:r>
              <a:rPr lang="en-US" dirty="0" smtClean="0"/>
              <a:t> </a:t>
            </a:r>
            <a:r>
              <a:rPr lang="en-US" b="1" dirty="0" smtClean="0"/>
              <a:t> d. The exchange privilege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228600" y="886200"/>
            <a:ext cx="8568000" cy="6048000"/>
          </a:xfrm>
        </p:spPr>
        <p:txBody>
          <a:bodyPr/>
          <a:lstStyle/>
          <a:p>
            <a:pPr>
              <a:buNone/>
            </a:pPr>
            <a:r>
              <a:rPr lang="en-US" b="1" dirty="0" smtClean="0"/>
              <a:t>   </a:t>
            </a:r>
          </a:p>
          <a:p>
            <a:pPr>
              <a:buNone/>
            </a:pPr>
            <a:endParaRPr lang="en-US" b="1" dirty="0" smtClean="0"/>
          </a:p>
          <a:p>
            <a:pPr>
              <a:buNone/>
            </a:pPr>
            <a:endParaRPr lang="en-US" b="1" dirty="0" smtClean="0"/>
          </a:p>
          <a:p>
            <a:pPr>
              <a:buNone/>
            </a:pPr>
            <a:r>
              <a:rPr lang="en-US" b="1" dirty="0" smtClean="0"/>
              <a:t>   WELCOME</a:t>
            </a:r>
            <a:endParaRPr lang="en-US" dirty="0" smtClean="0"/>
          </a:p>
          <a:p>
            <a:pPr>
              <a:buNone/>
            </a:pPr>
            <a:r>
              <a:rPr lang="en-US" dirty="0" smtClean="0"/>
              <a:t>   Enclosed in your Welcome packet are two documents which provide information concerning our company's Total compensation plan. Please give these documents your full attention, since they contain important information on salary and benefits. A summary of each document's contents is listed on page two.</a:t>
            </a:r>
          </a:p>
          <a:p>
            <a:pPr>
              <a:buNone/>
            </a:pPr>
            <a:r>
              <a:rPr lang="en-US" dirty="0" smtClean="0"/>
              <a:t>   We are glad you have decided to join our company and we look forward to a long and mutually beneficial relationship.</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 What is in the packet?</a:t>
            </a:r>
          </a:p>
          <a:p>
            <a:pPr>
              <a:buNone/>
            </a:pPr>
            <a:r>
              <a:rPr lang="en-US" dirty="0" smtClean="0"/>
              <a:t>  a. Checks</a:t>
            </a:r>
          </a:p>
          <a:p>
            <a:pPr>
              <a:buNone/>
            </a:pPr>
            <a:r>
              <a:rPr lang="en-US" dirty="0" smtClean="0"/>
              <a:t>  b. Invoices</a:t>
            </a:r>
          </a:p>
          <a:p>
            <a:pPr>
              <a:buNone/>
            </a:pPr>
            <a:r>
              <a:rPr lang="en-US" dirty="0" smtClean="0"/>
              <a:t>  c. Documents</a:t>
            </a:r>
          </a:p>
          <a:p>
            <a:pPr>
              <a:buNone/>
            </a:pPr>
            <a:r>
              <a:rPr lang="en-US" dirty="0" smtClean="0"/>
              <a:t>  d. Bills</a:t>
            </a:r>
            <a:br>
              <a:rPr lang="en-US" dirty="0" smtClean="0"/>
            </a:br>
            <a:endParaRPr lang="en-US" dirty="0" smtClean="0"/>
          </a:p>
          <a:p>
            <a:pPr>
              <a:buNone/>
            </a:pPr>
            <a:r>
              <a:rPr lang="en-US" b="1" dirty="0" smtClean="0"/>
              <a:t>2) Who would be likely to receive the welcome packet?</a:t>
            </a:r>
          </a:p>
          <a:p>
            <a:pPr>
              <a:buNone/>
            </a:pPr>
            <a:r>
              <a:rPr lang="en-US" dirty="0" smtClean="0"/>
              <a:t>  a. Retirees</a:t>
            </a:r>
          </a:p>
          <a:p>
            <a:pPr>
              <a:buNone/>
            </a:pPr>
            <a:r>
              <a:rPr lang="en-US" dirty="0" smtClean="0"/>
              <a:t>  b. New employees</a:t>
            </a:r>
          </a:p>
          <a:p>
            <a:pPr>
              <a:buNone/>
            </a:pPr>
            <a:r>
              <a:rPr lang="en-US" dirty="0" smtClean="0"/>
              <a:t>  c. Heath insurance salespeople</a:t>
            </a:r>
          </a:p>
          <a:p>
            <a:pPr>
              <a:buNone/>
            </a:pPr>
            <a:r>
              <a:rPr lang="en-US" dirty="0" smtClean="0"/>
              <a:t>  d. Visitors </a:t>
            </a:r>
            <a:br>
              <a:rPr lang="en-US" dirty="0" smtClean="0"/>
            </a:br>
            <a:endParaRPr lang="en-US" dirty="0" smtClean="0"/>
          </a:p>
          <a:p>
            <a:pPr>
              <a:buNone/>
            </a:pPr>
            <a:r>
              <a:rPr lang="en-US" b="1" dirty="0" smtClean="0"/>
              <a:t>3) What should you do with this packet?</a:t>
            </a:r>
          </a:p>
          <a:p>
            <a:pPr>
              <a:buNone/>
            </a:pPr>
            <a:r>
              <a:rPr lang="en-US" dirty="0" smtClean="0"/>
              <a:t>  a. Go to Human Resources</a:t>
            </a:r>
          </a:p>
          <a:p>
            <a:pPr>
              <a:buNone/>
            </a:pPr>
            <a:r>
              <a:rPr lang="en-US" dirty="0" smtClean="0"/>
              <a:t>  b. Read it carefully</a:t>
            </a:r>
          </a:p>
          <a:p>
            <a:pPr>
              <a:buNone/>
            </a:pPr>
            <a:r>
              <a:rPr lang="en-US" dirty="0" smtClean="0"/>
              <a:t>  c. Fill out all the forms</a:t>
            </a:r>
          </a:p>
          <a:p>
            <a:pPr>
              <a:buNone/>
            </a:pPr>
            <a:r>
              <a:rPr lang="en-US" dirty="0" smtClean="0"/>
              <a:t>  d. Decide about your options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68000" cy="6048000"/>
          </a:xfrm>
        </p:spPr>
        <p:txBody>
          <a:bodyPr/>
          <a:lstStyle/>
          <a:p>
            <a:pPr>
              <a:buNone/>
            </a:pPr>
            <a:r>
              <a:rPr lang="en-US" b="1" dirty="0" smtClean="0"/>
              <a:t>1) What is in the packet?</a:t>
            </a:r>
          </a:p>
          <a:p>
            <a:pPr>
              <a:buNone/>
            </a:pPr>
            <a:r>
              <a:rPr lang="en-US" dirty="0" smtClean="0"/>
              <a:t>  a. Checks</a:t>
            </a:r>
          </a:p>
          <a:p>
            <a:pPr>
              <a:buNone/>
            </a:pPr>
            <a:r>
              <a:rPr lang="en-US" dirty="0" smtClean="0"/>
              <a:t>  b. Invoices</a:t>
            </a:r>
          </a:p>
          <a:p>
            <a:pPr>
              <a:buNone/>
            </a:pPr>
            <a:r>
              <a:rPr lang="en-US" dirty="0" smtClean="0"/>
              <a:t>  </a:t>
            </a:r>
            <a:r>
              <a:rPr lang="en-US" b="1" dirty="0" smtClean="0"/>
              <a:t>c. Documents</a:t>
            </a:r>
          </a:p>
          <a:p>
            <a:pPr>
              <a:buNone/>
            </a:pPr>
            <a:r>
              <a:rPr lang="en-US" dirty="0" smtClean="0"/>
              <a:t>  d. Bills</a:t>
            </a:r>
            <a:br>
              <a:rPr lang="en-US" dirty="0" smtClean="0"/>
            </a:br>
            <a:endParaRPr lang="en-US" dirty="0" smtClean="0"/>
          </a:p>
          <a:p>
            <a:pPr>
              <a:buNone/>
            </a:pPr>
            <a:r>
              <a:rPr lang="en-US" b="1" dirty="0" smtClean="0"/>
              <a:t>2) Who would be likely to receive the welcome packet?</a:t>
            </a:r>
          </a:p>
          <a:p>
            <a:pPr>
              <a:buNone/>
            </a:pPr>
            <a:r>
              <a:rPr lang="en-US" dirty="0" smtClean="0"/>
              <a:t>  a. Retirees</a:t>
            </a:r>
          </a:p>
          <a:p>
            <a:pPr>
              <a:buNone/>
            </a:pPr>
            <a:r>
              <a:rPr lang="en-US" dirty="0" smtClean="0"/>
              <a:t>  </a:t>
            </a:r>
            <a:r>
              <a:rPr lang="en-US" b="1" dirty="0" smtClean="0"/>
              <a:t>b. New employees</a:t>
            </a:r>
          </a:p>
          <a:p>
            <a:pPr>
              <a:buNone/>
            </a:pPr>
            <a:r>
              <a:rPr lang="en-US" dirty="0" smtClean="0"/>
              <a:t>  c. Heath insurance salespeople</a:t>
            </a:r>
          </a:p>
          <a:p>
            <a:pPr>
              <a:buNone/>
            </a:pPr>
            <a:r>
              <a:rPr lang="en-US" dirty="0" smtClean="0"/>
              <a:t>  d. Visitors </a:t>
            </a:r>
            <a:br>
              <a:rPr lang="en-US" dirty="0" smtClean="0"/>
            </a:br>
            <a:endParaRPr lang="en-US" dirty="0" smtClean="0"/>
          </a:p>
          <a:p>
            <a:pPr>
              <a:buNone/>
            </a:pPr>
            <a:r>
              <a:rPr lang="en-US" b="1" dirty="0" smtClean="0"/>
              <a:t>3) What should you do with this packet?</a:t>
            </a:r>
          </a:p>
          <a:p>
            <a:pPr>
              <a:buNone/>
            </a:pPr>
            <a:r>
              <a:rPr lang="en-US" dirty="0" smtClean="0"/>
              <a:t>  a. Go to Human Resources</a:t>
            </a:r>
          </a:p>
          <a:p>
            <a:pPr>
              <a:buNone/>
            </a:pPr>
            <a:r>
              <a:rPr lang="en-US" dirty="0" smtClean="0"/>
              <a:t>  </a:t>
            </a:r>
            <a:r>
              <a:rPr lang="en-US" b="1" dirty="0" smtClean="0"/>
              <a:t>b. Read it carefully</a:t>
            </a:r>
          </a:p>
          <a:p>
            <a:pPr>
              <a:buNone/>
            </a:pPr>
            <a:r>
              <a:rPr lang="en-US" dirty="0" smtClean="0"/>
              <a:t>  c. Fill out all the forms</a:t>
            </a:r>
          </a:p>
          <a:p>
            <a:pPr>
              <a:buNone/>
            </a:pPr>
            <a:r>
              <a:rPr lang="en-US" dirty="0" smtClean="0"/>
              <a:t>  d. Decide about your options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81000" y="810000"/>
            <a:ext cx="8568000" cy="6048000"/>
          </a:xfrm>
        </p:spPr>
        <p:txBody>
          <a:bodyPr>
            <a:normAutofit/>
          </a:bodyPr>
          <a:lstStyle/>
          <a:p>
            <a:pPr>
              <a:buNone/>
            </a:pPr>
            <a:r>
              <a:rPr lang="en-US" sz="1700" b="1" dirty="0" smtClean="0"/>
              <a:t>   Suarez </a:t>
            </a:r>
            <a:r>
              <a:rPr lang="en-US" sz="1700" b="1" dirty="0"/>
              <a:t>Drilling Corporation</a:t>
            </a:r>
            <a:r>
              <a:rPr lang="en-US" sz="1700" dirty="0"/>
              <a:t/>
            </a:r>
            <a:br>
              <a:rPr lang="en-US" sz="1700" dirty="0"/>
            </a:br>
            <a:r>
              <a:rPr lang="en-US" sz="1700" dirty="0"/>
              <a:t>1217 Isabella Avenue, Buenos Aires, </a:t>
            </a:r>
            <a:r>
              <a:rPr lang="en-US" sz="1700" dirty="0" smtClean="0"/>
              <a:t>Argentina</a:t>
            </a:r>
          </a:p>
          <a:p>
            <a:pPr>
              <a:buNone/>
            </a:pPr>
            <a:r>
              <a:rPr lang="en-US" sz="1700" dirty="0" smtClean="0"/>
              <a:t>   Ms</a:t>
            </a:r>
            <a:r>
              <a:rPr lang="en-US" sz="1700" dirty="0"/>
              <a:t>. I Ursula </a:t>
            </a:r>
            <a:r>
              <a:rPr lang="en-US" sz="1700" dirty="0" smtClean="0"/>
              <a:t>Kennedy</a:t>
            </a:r>
            <a:r>
              <a:rPr lang="en-US" sz="1700" dirty="0"/>
              <a:t/>
            </a:r>
            <a:br>
              <a:rPr lang="en-US" sz="1700" dirty="0"/>
            </a:br>
            <a:r>
              <a:rPr lang="en-US" sz="1700" dirty="0" smtClean="0"/>
              <a:t>Dents </a:t>
            </a:r>
            <a:r>
              <a:rPr lang="en-US" sz="1700" dirty="0"/>
              <a:t>and Klein Auditors</a:t>
            </a:r>
            <a:br>
              <a:rPr lang="en-US" sz="1700" dirty="0"/>
            </a:br>
            <a:r>
              <a:rPr lang="en-US" sz="1700" dirty="0"/>
              <a:t>1001 Wellington Avenue</a:t>
            </a:r>
            <a:br>
              <a:rPr lang="en-US" sz="1700" dirty="0"/>
            </a:br>
            <a:r>
              <a:rPr lang="en-US" sz="1700" dirty="0" smtClean="0"/>
              <a:t>Toronto,</a:t>
            </a:r>
            <a:r>
              <a:rPr lang="en-US" sz="1700" dirty="0"/>
              <a:t> </a:t>
            </a:r>
            <a:r>
              <a:rPr lang="en-US" sz="1700" dirty="0" smtClean="0"/>
              <a:t>Canada</a:t>
            </a:r>
          </a:p>
          <a:p>
            <a:pPr>
              <a:buNone/>
            </a:pPr>
            <a:r>
              <a:rPr lang="en-US" sz="1700" dirty="0" smtClean="0"/>
              <a:t>   Dear </a:t>
            </a:r>
            <a:r>
              <a:rPr lang="en-US" sz="1700" dirty="0"/>
              <a:t>Ms. </a:t>
            </a:r>
            <a:r>
              <a:rPr lang="en-US" sz="1700" dirty="0" smtClean="0"/>
              <a:t>Kennedy,</a:t>
            </a:r>
            <a:endParaRPr lang="en-US" sz="1700" dirty="0"/>
          </a:p>
          <a:p>
            <a:pPr>
              <a:buNone/>
            </a:pPr>
            <a:r>
              <a:rPr lang="en-US" sz="1700" dirty="0" smtClean="0"/>
              <a:t>   We </a:t>
            </a:r>
            <a:r>
              <a:rPr lang="en-US" sz="1700" dirty="0"/>
              <a:t>will be pleased to welcome you to our headquarters for the </a:t>
            </a:r>
            <a:r>
              <a:rPr lang="en-US" sz="1700" dirty="0" smtClean="0"/>
              <a:t>year end </a:t>
            </a:r>
            <a:r>
              <a:rPr lang="en-US" sz="1700" dirty="0"/>
              <a:t>auditing </a:t>
            </a:r>
            <a:r>
              <a:rPr lang="en-US" sz="1700" dirty="0" smtClean="0"/>
              <a:t>procedures. Paula </a:t>
            </a:r>
            <a:r>
              <a:rPr lang="en-US" sz="1700" dirty="0"/>
              <a:t>Jenkins </a:t>
            </a:r>
            <a:r>
              <a:rPr lang="en-US" sz="1700" dirty="0" smtClean="0"/>
              <a:t>has informed us </a:t>
            </a:r>
            <a:r>
              <a:rPr lang="en-US" sz="1700" dirty="0"/>
              <a:t>that you will arrive in Buenos Aires on flight BA 209 on Monday, January 30, at 10:10 a.m. I have instructed my assistant, Carmen Sierra, to drive you directly to our main office and make sure that all the arrangements for your stay are satisfactory. We will put a computer terminal at your disposal in a private </a:t>
            </a:r>
            <a:r>
              <a:rPr lang="en-US" sz="1700" dirty="0" smtClean="0"/>
              <a:t>office. Should </a:t>
            </a:r>
            <a:r>
              <a:rPr lang="en-US" sz="1700" dirty="0"/>
              <a:t>you have any special requirements, I would appreciate it if you would phone or fax us to let us know before your </a:t>
            </a:r>
            <a:r>
              <a:rPr lang="en-US" sz="1700" dirty="0" smtClean="0"/>
              <a:t>arrival. We </a:t>
            </a:r>
            <a:r>
              <a:rPr lang="en-US" sz="1700" dirty="0"/>
              <a:t>have booked a room at the Santa Catalina Hotel in the center of town, which serves breakfast and dinner. Alternatively, we can recommend many fine restaurants in the center of town. We have arranged for you to have prepaid lunches at our staff cafeteria. </a:t>
            </a:r>
            <a:r>
              <a:rPr lang="en-US" sz="1700" dirty="0" smtClean="0"/>
              <a:t>Ms. </a:t>
            </a:r>
            <a:r>
              <a:rPr lang="en-US" sz="1700" dirty="0"/>
              <a:t>Sierra will take care of the transport arrangement for your return to the airport on Friday the </a:t>
            </a:r>
            <a:r>
              <a:rPr lang="en-US" sz="1700" dirty="0" smtClean="0"/>
              <a:t>third. I </a:t>
            </a:r>
            <a:r>
              <a:rPr lang="en-US" sz="1700" dirty="0"/>
              <a:t>look forward to meeting you next month.</a:t>
            </a:r>
          </a:p>
          <a:p>
            <a:pPr>
              <a:buNone/>
            </a:pPr>
            <a:r>
              <a:rPr lang="en-US" sz="1700" dirty="0" smtClean="0"/>
              <a:t>   Sincerely,</a:t>
            </a:r>
            <a:endParaRPr lang="en-US" sz="1700" dirty="0"/>
          </a:p>
          <a:p>
            <a:pPr>
              <a:buNone/>
            </a:pPr>
            <a:r>
              <a:rPr lang="en-US" sz="1700" dirty="0" smtClean="0"/>
              <a:t>   Financial </a:t>
            </a:r>
            <a:r>
              <a:rPr lang="en-US" sz="1700" dirty="0"/>
              <a:t>Director</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568000" cy="5788800"/>
          </a:xfrm>
        </p:spPr>
        <p:txBody>
          <a:bodyPr>
            <a:normAutofit fontScale="92500" lnSpcReduction="20000"/>
          </a:bodyPr>
          <a:lstStyle/>
          <a:p>
            <a:pPr>
              <a:buNone/>
            </a:pPr>
            <a:r>
              <a:rPr lang="en-US" sz="1700" b="1" dirty="0" smtClean="0"/>
              <a:t>1)Why is Ms. Kennedy going to Buenos Aires?</a:t>
            </a:r>
          </a:p>
          <a:p>
            <a:pPr>
              <a:buNone/>
            </a:pPr>
            <a:r>
              <a:rPr lang="en-US" sz="1700" b="1" dirty="0" smtClean="0"/>
              <a:t>  </a:t>
            </a:r>
            <a:r>
              <a:rPr lang="en-US" sz="1700" dirty="0" smtClean="0"/>
              <a:t>a. To visit a drilling site</a:t>
            </a:r>
          </a:p>
          <a:p>
            <a:pPr>
              <a:buNone/>
            </a:pPr>
            <a:r>
              <a:rPr lang="en-US" sz="1700" dirty="0" smtClean="0"/>
              <a:t>  b. To upgrade a computer system</a:t>
            </a:r>
          </a:p>
          <a:p>
            <a:pPr>
              <a:buNone/>
            </a:pPr>
            <a:r>
              <a:rPr lang="en-US" sz="1700" dirty="0" smtClean="0"/>
              <a:t>  c. To conduct an audit</a:t>
            </a:r>
          </a:p>
          <a:p>
            <a:pPr>
              <a:buNone/>
            </a:pPr>
            <a:r>
              <a:rPr lang="en-US" sz="1700" dirty="0" smtClean="0"/>
              <a:t>  d. To review various restaurants</a:t>
            </a:r>
          </a:p>
          <a:p>
            <a:pPr>
              <a:buNone/>
            </a:pPr>
            <a:endParaRPr lang="en-US" sz="1700" b="1" dirty="0" smtClean="0"/>
          </a:p>
          <a:p>
            <a:pPr>
              <a:buNone/>
            </a:pPr>
            <a:r>
              <a:rPr lang="en-US" sz="1700" b="1" dirty="0" smtClean="0"/>
              <a:t>2) Where will Ms. Kennedy probably have her midday meals?</a:t>
            </a:r>
          </a:p>
          <a:p>
            <a:pPr>
              <a:buNone/>
            </a:pPr>
            <a:r>
              <a:rPr lang="en-US" sz="1700" dirty="0" smtClean="0"/>
              <a:t>  a. At the Suarez Drilling headquarters</a:t>
            </a:r>
          </a:p>
          <a:p>
            <a:pPr>
              <a:buNone/>
            </a:pPr>
            <a:r>
              <a:rPr lang="en-US" sz="1700" dirty="0" smtClean="0"/>
              <a:t>  b. At the Santa Catalina Hotel</a:t>
            </a:r>
          </a:p>
          <a:p>
            <a:pPr>
              <a:buNone/>
            </a:pPr>
            <a:r>
              <a:rPr lang="en-US" sz="1700" dirty="0" smtClean="0"/>
              <a:t>  c. In one of the town's restaurants</a:t>
            </a:r>
          </a:p>
          <a:p>
            <a:pPr>
              <a:buNone/>
            </a:pPr>
            <a:r>
              <a:rPr lang="en-US" sz="1700" dirty="0" smtClean="0"/>
              <a:t>  d. At a local coffee shop </a:t>
            </a:r>
          </a:p>
          <a:p>
            <a:pPr>
              <a:buNone/>
            </a:pPr>
            <a:endParaRPr lang="en-US" sz="1700" dirty="0" smtClean="0"/>
          </a:p>
          <a:p>
            <a:pPr>
              <a:buNone/>
            </a:pPr>
            <a:r>
              <a:rPr lang="en-US" sz="1700" b="1" dirty="0" smtClean="0"/>
              <a:t>3)Who invites Ms. Kennedy for an audit ?</a:t>
            </a:r>
          </a:p>
          <a:p>
            <a:pPr>
              <a:buNone/>
            </a:pPr>
            <a:r>
              <a:rPr lang="en-US" sz="1700" dirty="0" smtClean="0"/>
              <a:t>  a. Financial director</a:t>
            </a:r>
          </a:p>
          <a:p>
            <a:pPr>
              <a:buNone/>
            </a:pPr>
            <a:r>
              <a:rPr lang="en-US" sz="1700" dirty="0" smtClean="0"/>
              <a:t>  b. Personnel director</a:t>
            </a:r>
          </a:p>
          <a:p>
            <a:pPr>
              <a:buNone/>
            </a:pPr>
            <a:r>
              <a:rPr lang="en-US" sz="1700" dirty="0" smtClean="0"/>
              <a:t>  c. Sales manager</a:t>
            </a:r>
          </a:p>
          <a:p>
            <a:pPr>
              <a:buNone/>
            </a:pPr>
            <a:r>
              <a:rPr lang="en-US" sz="1700" dirty="0" smtClean="0"/>
              <a:t>  d. Head of operation</a:t>
            </a:r>
            <a:br>
              <a:rPr lang="en-US" sz="1700" dirty="0" smtClean="0"/>
            </a:br>
            <a:endParaRPr lang="en-US" sz="1700" dirty="0" smtClean="0"/>
          </a:p>
          <a:p>
            <a:pPr>
              <a:buNone/>
            </a:pPr>
            <a:r>
              <a:rPr lang="en-US" sz="1700" b="1" dirty="0" smtClean="0"/>
              <a:t>4)What date will she return?</a:t>
            </a:r>
          </a:p>
          <a:p>
            <a:pPr>
              <a:buNone/>
            </a:pPr>
            <a:r>
              <a:rPr lang="en-US" sz="1700" dirty="0" smtClean="0"/>
              <a:t>  a. 3rd Friday</a:t>
            </a:r>
          </a:p>
          <a:p>
            <a:pPr>
              <a:buNone/>
            </a:pPr>
            <a:r>
              <a:rPr lang="en-US" sz="1700" dirty="0" smtClean="0"/>
              <a:t>  b. 1st Thursday</a:t>
            </a:r>
          </a:p>
          <a:p>
            <a:pPr>
              <a:buNone/>
            </a:pPr>
            <a:r>
              <a:rPr lang="en-US" sz="1700" dirty="0" smtClean="0"/>
              <a:t>  c. 2nd Friday</a:t>
            </a:r>
          </a:p>
          <a:p>
            <a:pPr>
              <a:buNone/>
            </a:pPr>
            <a:r>
              <a:rPr lang="en-US" sz="1700" dirty="0" smtClean="0"/>
              <a:t>  d. 4th Saturday</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568000" cy="5788800"/>
          </a:xfrm>
        </p:spPr>
        <p:txBody>
          <a:bodyPr>
            <a:normAutofit fontScale="92500" lnSpcReduction="20000"/>
          </a:bodyPr>
          <a:lstStyle/>
          <a:p>
            <a:pPr>
              <a:buNone/>
            </a:pPr>
            <a:r>
              <a:rPr lang="en-US" sz="1700" b="1" dirty="0" smtClean="0"/>
              <a:t>1)Why is Ms. Kennedy going to Buenos Aires?</a:t>
            </a:r>
          </a:p>
          <a:p>
            <a:pPr>
              <a:buNone/>
            </a:pPr>
            <a:r>
              <a:rPr lang="en-US" sz="1700" b="1" dirty="0" smtClean="0"/>
              <a:t>  </a:t>
            </a:r>
            <a:r>
              <a:rPr lang="en-US" sz="1700" dirty="0" smtClean="0"/>
              <a:t>a. To visit a drilling site</a:t>
            </a:r>
          </a:p>
          <a:p>
            <a:pPr>
              <a:buNone/>
            </a:pPr>
            <a:r>
              <a:rPr lang="en-US" sz="1700" dirty="0" smtClean="0"/>
              <a:t>  b. To upgrade a computer system</a:t>
            </a:r>
          </a:p>
          <a:p>
            <a:pPr>
              <a:buNone/>
            </a:pPr>
            <a:r>
              <a:rPr lang="en-US" sz="1700" b="1" dirty="0" smtClean="0"/>
              <a:t>  c. To conduct an audit</a:t>
            </a:r>
          </a:p>
          <a:p>
            <a:pPr>
              <a:buNone/>
            </a:pPr>
            <a:r>
              <a:rPr lang="en-US" sz="1700" dirty="0" smtClean="0"/>
              <a:t>  d. To review various restaurants</a:t>
            </a:r>
          </a:p>
          <a:p>
            <a:pPr>
              <a:buNone/>
            </a:pPr>
            <a:endParaRPr lang="en-US" sz="1700" b="1" dirty="0" smtClean="0"/>
          </a:p>
          <a:p>
            <a:pPr>
              <a:buNone/>
            </a:pPr>
            <a:r>
              <a:rPr lang="en-US" sz="1700" b="1" dirty="0" smtClean="0"/>
              <a:t>2) Where will Ms. Kennedy probably have her midday meals?</a:t>
            </a:r>
          </a:p>
          <a:p>
            <a:pPr>
              <a:buNone/>
            </a:pPr>
            <a:r>
              <a:rPr lang="en-US" sz="1700" dirty="0" smtClean="0"/>
              <a:t>  </a:t>
            </a:r>
            <a:r>
              <a:rPr lang="en-US" sz="1700" b="1" dirty="0" smtClean="0"/>
              <a:t>a. At the Suarez Drilling headquarters</a:t>
            </a:r>
          </a:p>
          <a:p>
            <a:pPr>
              <a:buNone/>
            </a:pPr>
            <a:r>
              <a:rPr lang="en-US" sz="1700" dirty="0" smtClean="0"/>
              <a:t>  b. At the Santa Catalina Hotel</a:t>
            </a:r>
          </a:p>
          <a:p>
            <a:pPr>
              <a:buNone/>
            </a:pPr>
            <a:r>
              <a:rPr lang="en-US" sz="1700" dirty="0" smtClean="0"/>
              <a:t>  c. In one of the town's restaurants</a:t>
            </a:r>
          </a:p>
          <a:p>
            <a:pPr>
              <a:buNone/>
            </a:pPr>
            <a:r>
              <a:rPr lang="en-US" sz="1700" dirty="0" smtClean="0"/>
              <a:t>  d. At a local coffee shop</a:t>
            </a:r>
          </a:p>
          <a:p>
            <a:pPr>
              <a:buNone/>
            </a:pPr>
            <a:endParaRPr lang="en-US" sz="1700" dirty="0" smtClean="0"/>
          </a:p>
          <a:p>
            <a:pPr>
              <a:buNone/>
            </a:pPr>
            <a:r>
              <a:rPr lang="en-US" sz="1700" b="1" dirty="0" smtClean="0"/>
              <a:t>3)Who invites Ms. Kennedy for an audit ?</a:t>
            </a:r>
          </a:p>
          <a:p>
            <a:pPr>
              <a:buNone/>
            </a:pPr>
            <a:r>
              <a:rPr lang="en-US" sz="1700" dirty="0" smtClean="0"/>
              <a:t>  </a:t>
            </a:r>
            <a:r>
              <a:rPr lang="en-US" sz="1700" b="1" dirty="0" smtClean="0"/>
              <a:t>a. Financial director</a:t>
            </a:r>
          </a:p>
          <a:p>
            <a:pPr>
              <a:buNone/>
            </a:pPr>
            <a:r>
              <a:rPr lang="en-US" sz="1700" dirty="0" smtClean="0"/>
              <a:t>  b. Personnel director</a:t>
            </a:r>
          </a:p>
          <a:p>
            <a:pPr>
              <a:buNone/>
            </a:pPr>
            <a:r>
              <a:rPr lang="en-US" sz="1700" dirty="0" smtClean="0"/>
              <a:t>  c. Sales manager</a:t>
            </a:r>
          </a:p>
          <a:p>
            <a:pPr>
              <a:buNone/>
            </a:pPr>
            <a:r>
              <a:rPr lang="en-US" sz="1700" dirty="0" smtClean="0"/>
              <a:t>  d. Head of operation</a:t>
            </a:r>
            <a:br>
              <a:rPr lang="en-US" sz="1700" dirty="0" smtClean="0"/>
            </a:br>
            <a:endParaRPr lang="en-US" sz="1700" dirty="0" smtClean="0"/>
          </a:p>
          <a:p>
            <a:pPr>
              <a:buNone/>
            </a:pPr>
            <a:r>
              <a:rPr lang="en-US" sz="1700" b="1" dirty="0" smtClean="0"/>
              <a:t>4)What date will she return?</a:t>
            </a:r>
          </a:p>
          <a:p>
            <a:pPr>
              <a:buNone/>
            </a:pPr>
            <a:r>
              <a:rPr lang="en-US" sz="1700" b="1" dirty="0" smtClean="0"/>
              <a:t>  a. 3rd Friday</a:t>
            </a:r>
          </a:p>
          <a:p>
            <a:pPr>
              <a:buNone/>
            </a:pPr>
            <a:r>
              <a:rPr lang="en-US" sz="1700" dirty="0" smtClean="0"/>
              <a:t>  b. 1st Thursday</a:t>
            </a:r>
          </a:p>
          <a:p>
            <a:pPr>
              <a:buNone/>
            </a:pPr>
            <a:r>
              <a:rPr lang="en-US" sz="1700" dirty="0" smtClean="0"/>
              <a:t>  c. 2nd Friday</a:t>
            </a:r>
          </a:p>
          <a:p>
            <a:pPr>
              <a:buNone/>
            </a:pPr>
            <a:r>
              <a:rPr lang="en-US" sz="1700" dirty="0" smtClean="0"/>
              <a:t>  d. 4th Saturday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228600" y="1371600"/>
            <a:ext cx="8686800" cy="4953000"/>
          </a:xfrm>
        </p:spPr>
        <p:txBody>
          <a:bodyPr/>
          <a:lstStyle/>
          <a:p>
            <a:pPr>
              <a:buNone/>
            </a:pPr>
            <a:r>
              <a:rPr lang="en-US" dirty="0" smtClean="0"/>
              <a:t>   Mr. S. Smith, </a:t>
            </a:r>
          </a:p>
          <a:p>
            <a:pPr>
              <a:buNone/>
            </a:pPr>
            <a:r>
              <a:rPr lang="en-US" dirty="0" smtClean="0"/>
              <a:t>   President, Golden Crown Resorts</a:t>
            </a:r>
            <a:br>
              <a:rPr lang="en-US" dirty="0" smtClean="0"/>
            </a:br>
            <a:r>
              <a:rPr lang="en-US" dirty="0" smtClean="0"/>
              <a:t>31/66 Rays Road</a:t>
            </a:r>
            <a:br>
              <a:rPr lang="en-US" dirty="0" smtClean="0"/>
            </a:br>
            <a:r>
              <a:rPr lang="en-US" dirty="0" smtClean="0"/>
              <a:t>Paton Beach</a:t>
            </a:r>
            <a:br>
              <a:rPr lang="en-US" dirty="0" smtClean="0"/>
            </a:br>
            <a:r>
              <a:rPr lang="en-US" dirty="0" smtClean="0"/>
              <a:t>Puget 83150</a:t>
            </a:r>
            <a:br>
              <a:rPr lang="en-US" dirty="0" smtClean="0"/>
            </a:br>
            <a:r>
              <a:rPr lang="en-US" dirty="0" smtClean="0"/>
              <a:t>Thailand</a:t>
            </a:r>
          </a:p>
          <a:p>
            <a:pPr>
              <a:buNone/>
            </a:pPr>
            <a:r>
              <a:rPr lang="en-US" dirty="0" smtClean="0"/>
              <a:t>   Dear Mr. Richard,</a:t>
            </a:r>
          </a:p>
          <a:p>
            <a:pPr>
              <a:buNone/>
            </a:pPr>
            <a:r>
              <a:rPr lang="en-US" dirty="0" smtClean="0"/>
              <a:t>   Thank you very much for offering me the position of Properties Agent for your office in Puget. I appreciate you discussing the details of the position with me and giving me time to consider your offer. I also enjoyed meeting Mr. Van Viet, the current Properties Agent in Puget</a:t>
            </a:r>
          </a:p>
          <a:p>
            <a:pPr>
              <a:buNone/>
            </a:pPr>
            <a:r>
              <a:rPr lang="en-US" dirty="0" smtClean="0"/>
              <a:t>   You have a fine organization and there are many aspects of the position which are very appealing to me. However, I believe it is in our mutual heart interest that I decline your kind offer. I have decided to accept a position as the Sales Director for a smaller company located in Kyoto. This has been a difficult decision for me, but I believe it is the appropriate one for my career and family at this time.</a:t>
            </a:r>
          </a:p>
          <a:p>
            <a:pPr>
              <a:buNone/>
            </a:pPr>
            <a:r>
              <a:rPr lang="en-US" dirty="0" smtClean="0"/>
              <a:t>   I want to thank you for the consideration and courtesy shown to me. It was a pleasure meeting you and Mr. Turner, the head of Operations.</a:t>
            </a:r>
            <a:br>
              <a:rPr lang="en-US" dirty="0" smtClean="0"/>
            </a:br>
            <a:r>
              <a:rPr lang="en-US" dirty="0" smtClean="0"/>
              <a:t>Sincerely,</a:t>
            </a:r>
          </a:p>
          <a:p>
            <a:pPr>
              <a:buNone/>
            </a:pPr>
            <a:r>
              <a:rPr lang="en-US" dirty="0" smtClean="0"/>
              <a:t>   John Campbell</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08800" cy="5788800"/>
          </a:xfrm>
        </p:spPr>
        <p:txBody>
          <a:bodyPr anchor="b"/>
          <a:lstStyle/>
          <a:p>
            <a:pPr>
              <a:buNone/>
            </a:pPr>
            <a:r>
              <a:rPr lang="en-US" b="1" dirty="0" smtClean="0"/>
              <a:t>1)Why was this letter written?</a:t>
            </a:r>
          </a:p>
          <a:p>
            <a:pPr>
              <a:buNone/>
            </a:pPr>
            <a:r>
              <a:rPr lang="en-US" b="1" dirty="0" smtClean="0"/>
              <a:t>  </a:t>
            </a:r>
            <a:r>
              <a:rPr lang="en-US" dirty="0" smtClean="0"/>
              <a:t>a. To accept a new position</a:t>
            </a:r>
          </a:p>
          <a:p>
            <a:pPr>
              <a:buNone/>
            </a:pPr>
            <a:r>
              <a:rPr lang="en-US" dirty="0" smtClean="0"/>
              <a:t>  b. To turn down a job offer</a:t>
            </a:r>
          </a:p>
          <a:p>
            <a:pPr>
              <a:buNone/>
            </a:pPr>
            <a:r>
              <a:rPr lang="en-US" dirty="0" smtClean="0"/>
              <a:t>  c. To discuss employment opportunities</a:t>
            </a:r>
          </a:p>
          <a:p>
            <a:pPr>
              <a:buNone/>
            </a:pPr>
            <a:r>
              <a:rPr lang="en-US" dirty="0" smtClean="0"/>
              <a:t>  d. To request further information from the personnel office</a:t>
            </a:r>
            <a:br>
              <a:rPr lang="en-US" dirty="0" smtClean="0"/>
            </a:br>
            <a:endParaRPr lang="en-US" dirty="0" smtClean="0"/>
          </a:p>
          <a:p>
            <a:pPr>
              <a:buNone/>
            </a:pPr>
            <a:r>
              <a:rPr lang="en-US" b="1" dirty="0" smtClean="0"/>
              <a:t>2)Who offered the opportunity for employment?</a:t>
            </a:r>
          </a:p>
          <a:p>
            <a:pPr>
              <a:buNone/>
            </a:pPr>
            <a:r>
              <a:rPr lang="en-US" b="1" dirty="0" smtClean="0"/>
              <a:t>  </a:t>
            </a:r>
            <a:r>
              <a:rPr lang="en-US" dirty="0" smtClean="0"/>
              <a:t>a. The Company President</a:t>
            </a:r>
          </a:p>
          <a:p>
            <a:pPr>
              <a:buNone/>
            </a:pPr>
            <a:r>
              <a:rPr lang="en-US" dirty="0" smtClean="0"/>
              <a:t>  b. The Head of Operations</a:t>
            </a:r>
          </a:p>
          <a:p>
            <a:pPr>
              <a:buNone/>
            </a:pPr>
            <a:r>
              <a:rPr lang="en-US" dirty="0" smtClean="0"/>
              <a:t>  c. The Properties Agent</a:t>
            </a:r>
          </a:p>
          <a:p>
            <a:pPr>
              <a:buNone/>
            </a:pPr>
            <a:r>
              <a:rPr lang="en-US" dirty="0" smtClean="0"/>
              <a:t>  d. The Sales Director</a:t>
            </a:r>
            <a:br>
              <a:rPr lang="en-US" dirty="0" smtClean="0"/>
            </a:br>
            <a:endParaRPr lang="en-US" dirty="0" smtClean="0"/>
          </a:p>
          <a:p>
            <a:pPr>
              <a:buNone/>
            </a:pPr>
            <a:r>
              <a:rPr lang="en-US" b="1" dirty="0" smtClean="0"/>
              <a:t>3)Who does NOT work for Golden Crown Resorts?</a:t>
            </a:r>
          </a:p>
          <a:p>
            <a:pPr>
              <a:buNone/>
            </a:pPr>
            <a:r>
              <a:rPr lang="en-US" b="1" dirty="0" smtClean="0"/>
              <a:t>  </a:t>
            </a:r>
            <a:r>
              <a:rPr lang="en-US" dirty="0" smtClean="0"/>
              <a:t>a. Mr. Van Viet</a:t>
            </a:r>
          </a:p>
          <a:p>
            <a:pPr>
              <a:buNone/>
            </a:pPr>
            <a:r>
              <a:rPr lang="en-US" dirty="0" smtClean="0"/>
              <a:t>  b. Mr. Smith</a:t>
            </a:r>
          </a:p>
          <a:p>
            <a:pPr>
              <a:buNone/>
            </a:pPr>
            <a:r>
              <a:rPr lang="en-US" dirty="0" smtClean="0"/>
              <a:t>  c. Mr. Campbell</a:t>
            </a:r>
          </a:p>
          <a:p>
            <a:pPr>
              <a:buNone/>
            </a:pPr>
            <a:r>
              <a:rPr lang="en-US" dirty="0" smtClean="0"/>
              <a:t>  d. Mr. Turner</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08800" cy="5788800"/>
          </a:xfrm>
        </p:spPr>
        <p:txBody>
          <a:bodyPr anchor="b"/>
          <a:lstStyle/>
          <a:p>
            <a:pPr>
              <a:buNone/>
            </a:pPr>
            <a:r>
              <a:rPr lang="en-US" b="1" dirty="0" smtClean="0"/>
              <a:t>1)Why was this letter written?</a:t>
            </a:r>
          </a:p>
          <a:p>
            <a:pPr>
              <a:buNone/>
            </a:pPr>
            <a:r>
              <a:rPr lang="en-US" b="1" dirty="0" smtClean="0"/>
              <a:t>  </a:t>
            </a:r>
            <a:r>
              <a:rPr lang="en-US" dirty="0" smtClean="0"/>
              <a:t>a. To accept a new position</a:t>
            </a:r>
          </a:p>
          <a:p>
            <a:pPr>
              <a:buNone/>
            </a:pPr>
            <a:r>
              <a:rPr lang="en-US" b="1" dirty="0" smtClean="0"/>
              <a:t>  b. To turn down a job offer</a:t>
            </a:r>
          </a:p>
          <a:p>
            <a:pPr>
              <a:buNone/>
            </a:pPr>
            <a:r>
              <a:rPr lang="en-US" dirty="0" smtClean="0"/>
              <a:t>  c. To discuss employment opportunities</a:t>
            </a:r>
          </a:p>
          <a:p>
            <a:pPr>
              <a:buNone/>
            </a:pPr>
            <a:r>
              <a:rPr lang="en-US" dirty="0" smtClean="0"/>
              <a:t>  d. To request further information from the personnel office </a:t>
            </a:r>
            <a:br>
              <a:rPr lang="en-US" dirty="0" smtClean="0"/>
            </a:br>
            <a:endParaRPr lang="en-US" dirty="0" smtClean="0"/>
          </a:p>
          <a:p>
            <a:pPr>
              <a:buNone/>
            </a:pPr>
            <a:r>
              <a:rPr lang="en-US" b="1" dirty="0" smtClean="0"/>
              <a:t>2)Who offered the opportunity for employment?</a:t>
            </a:r>
          </a:p>
          <a:p>
            <a:pPr>
              <a:buNone/>
            </a:pPr>
            <a:r>
              <a:rPr lang="en-US" b="1" dirty="0" smtClean="0"/>
              <a:t>  a. The Company President</a:t>
            </a:r>
          </a:p>
          <a:p>
            <a:pPr>
              <a:buNone/>
            </a:pPr>
            <a:r>
              <a:rPr lang="en-US" dirty="0" smtClean="0"/>
              <a:t>  b. The Head of Operations</a:t>
            </a:r>
          </a:p>
          <a:p>
            <a:pPr>
              <a:buNone/>
            </a:pPr>
            <a:r>
              <a:rPr lang="en-US" dirty="0" smtClean="0"/>
              <a:t>  c. The Properties Agent</a:t>
            </a:r>
          </a:p>
          <a:p>
            <a:pPr>
              <a:buNone/>
            </a:pPr>
            <a:r>
              <a:rPr lang="en-US" dirty="0" smtClean="0"/>
              <a:t>  d. The Sales Director  </a:t>
            </a:r>
            <a:br>
              <a:rPr lang="en-US" dirty="0" smtClean="0"/>
            </a:br>
            <a:endParaRPr lang="en-US" dirty="0" smtClean="0"/>
          </a:p>
          <a:p>
            <a:pPr>
              <a:buNone/>
            </a:pPr>
            <a:r>
              <a:rPr lang="en-US" b="1" dirty="0" smtClean="0"/>
              <a:t>3)Who does NOT work for Golden Crown Resorts?</a:t>
            </a:r>
          </a:p>
          <a:p>
            <a:pPr>
              <a:buNone/>
            </a:pPr>
            <a:r>
              <a:rPr lang="en-US" b="1" dirty="0" smtClean="0"/>
              <a:t>  </a:t>
            </a:r>
            <a:r>
              <a:rPr lang="en-US" dirty="0" smtClean="0"/>
              <a:t>a. Mr. Van Viet</a:t>
            </a:r>
          </a:p>
          <a:p>
            <a:pPr>
              <a:buNone/>
            </a:pPr>
            <a:r>
              <a:rPr lang="en-US" dirty="0" smtClean="0"/>
              <a:t>  b. Mr. Smith</a:t>
            </a:r>
          </a:p>
          <a:p>
            <a:pPr>
              <a:buNone/>
            </a:pPr>
            <a:r>
              <a:rPr lang="en-US" b="1" dirty="0" smtClean="0"/>
              <a:t>  c. Mr. Campbell</a:t>
            </a:r>
          </a:p>
          <a:p>
            <a:pPr>
              <a:buNone/>
            </a:pPr>
            <a:r>
              <a:rPr lang="en-US" dirty="0" smtClean="0"/>
              <a:t>  d. Mr. Turner</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pPr>
              <a:buNone/>
            </a:pPr>
            <a:r>
              <a:rPr lang="en-US" dirty="0" smtClean="0"/>
              <a:t>   Softwind's technical support staff provides free telephone assistance to registered Softwind users. In order to receive this free assistance, you must first register your product with Softwind. To do this, you need the enclosed registration card, including the name of the retail outlet where you purchased this product. Softwind will then send you a personal identification number (PIN), which must be supplied to support staff whenever you request assistance. Registering your product will also enable us to send you timely information on updates and future releases. Before calling technical support, please try to find the answer to your question in the handbook that accompanies this product. In particular, we recommend that you check the section on frequently asked questions that begins on page 801.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400" y="381000"/>
            <a:ext cx="8568000" cy="6048000"/>
          </a:xfrm>
          <a:noFill/>
          <a:ln w="9525">
            <a:noFill/>
            <a:round/>
            <a:headEnd/>
            <a:tailEnd/>
          </a:ln>
        </p:spPr>
        <p:txBody>
          <a:bodyPr vert="horz" wrap="square" lIns="0" tIns="0" rIns="0" bIns="0" numCol="1" anchor="b" anchorCtr="0" compatLnSpc="1">
            <a:prstTxWarp prst="textNoShape">
              <a:avLst/>
            </a:prstTxWarp>
            <a:normAutofit/>
          </a:bodyPr>
          <a:lstStyle/>
          <a:p>
            <a:pPr>
              <a:lnSpc>
                <a:spcPct val="80000"/>
              </a:lnSpc>
              <a:buFont typeface="Wingdings" charset="2"/>
              <a:buNone/>
            </a:pPr>
            <a:r>
              <a:rPr lang="en-US" b="1" dirty="0" smtClean="0"/>
              <a:t>1)Who were these instructions written for?</a:t>
            </a:r>
          </a:p>
          <a:p>
            <a:pPr>
              <a:lnSpc>
                <a:spcPct val="80000"/>
              </a:lnSpc>
              <a:buFont typeface="Wingdings" charset="2"/>
              <a:buNone/>
            </a:pPr>
            <a:r>
              <a:rPr lang="en-US" b="1" dirty="0" smtClean="0"/>
              <a:t>  </a:t>
            </a:r>
            <a:r>
              <a:rPr lang="en-US" dirty="0" smtClean="0"/>
              <a:t>a. Technical support staff</a:t>
            </a:r>
          </a:p>
          <a:p>
            <a:pPr>
              <a:lnSpc>
                <a:spcPct val="80000"/>
              </a:lnSpc>
              <a:buFont typeface="Wingdings" charset="2"/>
              <a:buNone/>
            </a:pPr>
            <a:r>
              <a:rPr lang="en-US" dirty="0" smtClean="0"/>
              <a:t>  b. Softwind engineers</a:t>
            </a:r>
          </a:p>
          <a:p>
            <a:pPr>
              <a:lnSpc>
                <a:spcPct val="80000"/>
              </a:lnSpc>
              <a:buFont typeface="Wingdings" charset="2"/>
              <a:buNone/>
            </a:pPr>
            <a:r>
              <a:rPr lang="en-US" dirty="0" smtClean="0"/>
              <a:t>  c. Retail sales personnel</a:t>
            </a:r>
          </a:p>
          <a:p>
            <a:pPr>
              <a:lnSpc>
                <a:spcPct val="80000"/>
              </a:lnSpc>
              <a:buFont typeface="Wingdings" charset="2"/>
              <a:buNone/>
            </a:pPr>
            <a:r>
              <a:rPr lang="en-US" dirty="0" smtClean="0"/>
              <a:t>  d. Softwind customers</a:t>
            </a:r>
            <a:br>
              <a:rPr lang="en-US" dirty="0" smtClean="0"/>
            </a:br>
            <a:endParaRPr lang="en-US" dirty="0" smtClean="0"/>
          </a:p>
          <a:p>
            <a:pPr>
              <a:lnSpc>
                <a:spcPct val="80000"/>
              </a:lnSpc>
              <a:buFont typeface="Wingdings" charset="2"/>
              <a:buNone/>
            </a:pPr>
            <a:r>
              <a:rPr lang="en-US" b="1" dirty="0" smtClean="0"/>
              <a:t>2)What information is necessary in order to register this product?</a:t>
            </a:r>
          </a:p>
          <a:p>
            <a:pPr>
              <a:lnSpc>
                <a:spcPct val="80000"/>
              </a:lnSpc>
              <a:buFont typeface="Wingdings" charset="2"/>
              <a:buNone/>
            </a:pPr>
            <a:r>
              <a:rPr lang="en-US" b="1" dirty="0" smtClean="0"/>
              <a:t>  </a:t>
            </a:r>
            <a:r>
              <a:rPr lang="en-US" dirty="0" smtClean="0"/>
              <a:t>a. The name of the store that sold the product</a:t>
            </a:r>
          </a:p>
          <a:p>
            <a:pPr>
              <a:lnSpc>
                <a:spcPct val="80000"/>
              </a:lnSpc>
              <a:buFont typeface="Wingdings" charset="2"/>
              <a:buNone/>
            </a:pPr>
            <a:r>
              <a:rPr lang="en-US" dirty="0" smtClean="0"/>
              <a:t>  b. The user's personal identification number</a:t>
            </a:r>
          </a:p>
          <a:p>
            <a:pPr>
              <a:lnSpc>
                <a:spcPct val="80000"/>
              </a:lnSpc>
              <a:buFont typeface="Wingdings" charset="2"/>
              <a:buNone/>
            </a:pPr>
            <a:r>
              <a:rPr lang="en-US" dirty="0" smtClean="0"/>
              <a:t>  c. The dates of future releases</a:t>
            </a:r>
          </a:p>
          <a:p>
            <a:pPr>
              <a:lnSpc>
                <a:spcPct val="80000"/>
              </a:lnSpc>
              <a:buFont typeface="Wingdings" charset="2"/>
              <a:buNone/>
            </a:pPr>
            <a:r>
              <a:rPr lang="en-US" dirty="0" smtClean="0"/>
              <a:t>  d. The user's forwarding address</a:t>
            </a:r>
            <a:br>
              <a:rPr lang="en-US" dirty="0" smtClean="0"/>
            </a:br>
            <a:endParaRPr lang="en-US" dirty="0" smtClean="0"/>
          </a:p>
          <a:p>
            <a:pPr>
              <a:lnSpc>
                <a:spcPct val="80000"/>
              </a:lnSpc>
              <a:buFont typeface="Wingdings" charset="2"/>
              <a:buNone/>
            </a:pPr>
            <a:r>
              <a:rPr lang="en-US" b="1" dirty="0" smtClean="0"/>
              <a:t>3)How can you receive a PIN?</a:t>
            </a:r>
          </a:p>
          <a:p>
            <a:pPr>
              <a:lnSpc>
                <a:spcPct val="80000"/>
              </a:lnSpc>
              <a:buFont typeface="Wingdings" charset="2"/>
              <a:buNone/>
            </a:pPr>
            <a:r>
              <a:rPr lang="en-US" b="1" dirty="0" smtClean="0"/>
              <a:t>  </a:t>
            </a:r>
            <a:r>
              <a:rPr lang="en-US" dirty="0" smtClean="0"/>
              <a:t>a. By requesting one from support staff</a:t>
            </a:r>
          </a:p>
          <a:p>
            <a:pPr>
              <a:lnSpc>
                <a:spcPct val="80000"/>
              </a:lnSpc>
              <a:buFont typeface="Wingdings" charset="2"/>
              <a:buNone/>
            </a:pPr>
            <a:r>
              <a:rPr lang="en-US" dirty="0" smtClean="0"/>
              <a:t>  b. By telephoning technical support</a:t>
            </a:r>
          </a:p>
          <a:p>
            <a:pPr>
              <a:lnSpc>
                <a:spcPct val="80000"/>
              </a:lnSpc>
              <a:buFont typeface="Wingdings" charset="2"/>
              <a:buNone/>
            </a:pPr>
            <a:r>
              <a:rPr lang="en-US" dirty="0" smtClean="0"/>
              <a:t>  c. By mailing in the registration card</a:t>
            </a:r>
          </a:p>
          <a:p>
            <a:pPr>
              <a:lnSpc>
                <a:spcPct val="80000"/>
              </a:lnSpc>
              <a:buFont typeface="Wingdings" charset="2"/>
              <a:buNone/>
            </a:pPr>
            <a:r>
              <a:rPr lang="en-US" dirty="0" smtClean="0"/>
              <a:t>  d. By signing up for one at a retail outlet </a:t>
            </a:r>
            <a:br>
              <a:rPr lang="en-US" dirty="0" smtClean="0"/>
            </a:br>
            <a:endParaRPr lang="en-US" dirty="0" smtClean="0"/>
          </a:p>
          <a:p>
            <a:pPr>
              <a:lnSpc>
                <a:spcPct val="80000"/>
              </a:lnSpc>
              <a:buFont typeface="Wingdings" charset="2"/>
              <a:buNone/>
            </a:pPr>
            <a:r>
              <a:rPr lang="en-US" b="1" dirty="0" smtClean="0"/>
              <a:t>4)What should you do first if you have a problem with the product? </a:t>
            </a:r>
          </a:p>
          <a:p>
            <a:pPr>
              <a:lnSpc>
                <a:spcPct val="80000"/>
              </a:lnSpc>
              <a:buFont typeface="Wingdings" charset="2"/>
              <a:buNone/>
            </a:pPr>
            <a:r>
              <a:rPr lang="en-US" b="1" dirty="0" smtClean="0"/>
              <a:t>  </a:t>
            </a:r>
            <a:r>
              <a:rPr lang="en-US" dirty="0" smtClean="0"/>
              <a:t>a. Read the manual</a:t>
            </a:r>
          </a:p>
          <a:p>
            <a:pPr>
              <a:lnSpc>
                <a:spcPct val="80000"/>
              </a:lnSpc>
              <a:buFont typeface="Wingdings" charset="2"/>
              <a:buNone/>
            </a:pPr>
            <a:r>
              <a:rPr lang="en-US" dirty="0" smtClean="0"/>
              <a:t>  b. Change your PIN</a:t>
            </a:r>
          </a:p>
          <a:p>
            <a:pPr>
              <a:lnSpc>
                <a:spcPct val="80000"/>
              </a:lnSpc>
              <a:buFont typeface="Wingdings" charset="2"/>
              <a:buNone/>
            </a:pPr>
            <a:r>
              <a:rPr lang="en-US" dirty="0" smtClean="0"/>
              <a:t>  c. Telephone technical support</a:t>
            </a:r>
          </a:p>
          <a:p>
            <a:pPr>
              <a:lnSpc>
                <a:spcPct val="80000"/>
              </a:lnSpc>
              <a:buFont typeface="Wingdings" charset="2"/>
              <a:buNone/>
            </a:pPr>
            <a:r>
              <a:rPr lang="en-US" dirty="0" smtClean="0"/>
              <a:t>  d. Request updated instructions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TotalTime>
  <Words>739</Words>
  <Application>Microsoft Office PowerPoint</Application>
  <PresentationFormat>On-screen Show (4:3)</PresentationFormat>
  <Paragraphs>198</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TOEIC</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128</cp:revision>
  <dcterms:created xsi:type="dcterms:W3CDTF">2014-01-06T13:51:37Z</dcterms:created>
  <dcterms:modified xsi:type="dcterms:W3CDTF">2015-04-03T16:17:57Z</dcterms:modified>
</cp:coreProperties>
</file>