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7" r:id="rId3"/>
    <p:sldId id="258" r:id="rId4"/>
    <p:sldId id="271" r:id="rId5"/>
    <p:sldId id="259" r:id="rId6"/>
    <p:sldId id="272" r:id="rId7"/>
    <p:sldId id="260" r:id="rId8"/>
    <p:sldId id="261" r:id="rId9"/>
    <p:sldId id="273" r:id="rId10"/>
    <p:sldId id="262" r:id="rId11"/>
    <p:sldId id="274" r:id="rId12"/>
    <p:sldId id="263" r:id="rId13"/>
    <p:sldId id="264" r:id="rId14"/>
    <p:sldId id="275" r:id="rId15"/>
    <p:sldId id="265"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46689"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488" y="-387424"/>
            <a:ext cx="1152000" cy="1152000"/>
          </a:xfrm>
          <a:prstGeom prst="rect">
            <a:avLst/>
          </a:prstGeom>
        </p:spPr>
      </p:pic>
      <p:sp>
        <p:nvSpPr>
          <p:cNvPr id="2" name="TextBox 1"/>
          <p:cNvSpPr txBox="1"/>
          <p:nvPr userDrawn="1"/>
        </p:nvSpPr>
        <p:spPr>
          <a:xfrm>
            <a:off x="992188" y="77789"/>
            <a:ext cx="5163988" cy="369332"/>
          </a:xfrm>
          <a:prstGeom prst="rect">
            <a:avLst/>
          </a:prstGeom>
          <a:noFill/>
        </p:spPr>
        <p:txBody>
          <a:bodyPr wrap="square" rtlCol="0">
            <a:spAutoFit/>
          </a:bodyPr>
          <a:lstStyle/>
          <a:p>
            <a:r>
              <a:rPr lang="en-IN" b="1" dirty="0" smtClean="0">
                <a:solidFill>
                  <a:schemeClr val="bg1"/>
                </a:solidFill>
              </a:rPr>
              <a:t>TOEIC Reading Comprehension Exercise 14</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14</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It can be inferred from the passage that Louisa May Alcott used the success of Little Women to</a:t>
            </a:r>
          </a:p>
          <a:p>
            <a:pPr>
              <a:buNone/>
            </a:pPr>
            <a:r>
              <a:rPr lang="en-US" dirty="0" smtClean="0"/>
              <a:t>  a. Buy herself anything she had ever wanted</a:t>
            </a:r>
          </a:p>
          <a:p>
            <a:pPr>
              <a:buNone/>
            </a:pPr>
            <a:r>
              <a:rPr lang="en-US" dirty="0" smtClean="0"/>
              <a:t>  b. Achieve personal financial security</a:t>
            </a:r>
          </a:p>
          <a:p>
            <a:pPr>
              <a:buNone/>
            </a:pPr>
            <a:r>
              <a:rPr lang="en-US" dirty="0" smtClean="0"/>
              <a:t>  c. Give her father tangible proof of her love</a:t>
            </a:r>
          </a:p>
          <a:p>
            <a:pPr>
              <a:buNone/>
            </a:pPr>
            <a:r>
              <a:rPr lang="en-US" dirty="0" smtClean="0"/>
              <a:t>  d. Detach herself from her family</a:t>
            </a:r>
            <a:br>
              <a:rPr lang="en-US" dirty="0" smtClean="0"/>
            </a:br>
            <a:endParaRPr lang="en-US" dirty="0" smtClean="0"/>
          </a:p>
          <a:p>
            <a:pPr>
              <a:buNone/>
            </a:pPr>
            <a:r>
              <a:rPr lang="en-US" b="1" dirty="0" smtClean="0">
                <a:solidFill>
                  <a:schemeClr val="tx1"/>
                </a:solidFill>
              </a:rPr>
              <a:t>5) The author's purpose in the passage is to</a:t>
            </a:r>
          </a:p>
          <a:p>
            <a:pPr>
              <a:buNone/>
            </a:pPr>
            <a:r>
              <a:rPr lang="en-US" dirty="0" smtClean="0"/>
              <a:t>  a. Explain how an author becomes famous</a:t>
            </a:r>
          </a:p>
          <a:p>
            <a:pPr>
              <a:buNone/>
            </a:pPr>
            <a:r>
              <a:rPr lang="en-US" dirty="0" smtClean="0"/>
              <a:t>  b. Describe the influence of family on a writer</a:t>
            </a:r>
          </a:p>
          <a:p>
            <a:pPr>
              <a:buNone/>
            </a:pPr>
            <a:r>
              <a:rPr lang="en-US" dirty="0" smtClean="0"/>
              <a:t>  c. Support Bronson Alcott's educational theories</a:t>
            </a:r>
          </a:p>
          <a:p>
            <a:pPr>
              <a:buNone/>
            </a:pPr>
            <a:r>
              <a:rPr lang="en-US" dirty="0" smtClean="0"/>
              <a:t>  d. Show the success that can be achieved by an author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It can be inferred from the passage that Louisa May Alcott used the success of Little Women to</a:t>
            </a:r>
          </a:p>
          <a:p>
            <a:pPr>
              <a:buNone/>
            </a:pPr>
            <a:r>
              <a:rPr lang="en-US" dirty="0" smtClean="0"/>
              <a:t>  a. Buy herself anything she had ever wanted</a:t>
            </a:r>
          </a:p>
          <a:p>
            <a:pPr>
              <a:buNone/>
            </a:pPr>
            <a:r>
              <a:rPr lang="en-US" dirty="0" smtClean="0"/>
              <a:t>  b. Achieve personal financial security</a:t>
            </a:r>
          </a:p>
          <a:p>
            <a:pPr>
              <a:buNone/>
            </a:pPr>
            <a:r>
              <a:rPr lang="en-US" dirty="0" smtClean="0"/>
              <a:t>  </a:t>
            </a:r>
            <a:r>
              <a:rPr lang="en-US" b="1" dirty="0" smtClean="0"/>
              <a:t>c. Give her father tangible proof of her love</a:t>
            </a:r>
          </a:p>
          <a:p>
            <a:pPr>
              <a:buNone/>
            </a:pPr>
            <a:r>
              <a:rPr lang="en-US" b="1" dirty="0" smtClean="0"/>
              <a:t>  </a:t>
            </a:r>
            <a:r>
              <a:rPr lang="en-US" dirty="0" smtClean="0"/>
              <a:t>d. Detach herself from her family</a:t>
            </a:r>
            <a:br>
              <a:rPr lang="en-US" dirty="0" smtClean="0"/>
            </a:br>
            <a:endParaRPr lang="en-US" dirty="0" smtClean="0"/>
          </a:p>
          <a:p>
            <a:pPr>
              <a:buNone/>
            </a:pPr>
            <a:r>
              <a:rPr lang="en-US" b="1" dirty="0" smtClean="0">
                <a:solidFill>
                  <a:schemeClr val="tx1"/>
                </a:solidFill>
              </a:rPr>
              <a:t>5) The author's purpose in the passage is to</a:t>
            </a:r>
          </a:p>
          <a:p>
            <a:pPr>
              <a:buNone/>
            </a:pPr>
            <a:r>
              <a:rPr lang="en-US" dirty="0" smtClean="0"/>
              <a:t>  a. Explain how an author becomes famous</a:t>
            </a:r>
          </a:p>
          <a:p>
            <a:pPr>
              <a:buNone/>
            </a:pPr>
            <a:r>
              <a:rPr lang="en-US" dirty="0" smtClean="0"/>
              <a:t>  </a:t>
            </a:r>
            <a:r>
              <a:rPr lang="en-US" b="1" dirty="0" smtClean="0"/>
              <a:t>b. Describe the influence of family on a writer</a:t>
            </a:r>
          </a:p>
          <a:p>
            <a:pPr>
              <a:buNone/>
            </a:pPr>
            <a:r>
              <a:rPr lang="en-US" dirty="0" smtClean="0"/>
              <a:t>  c. Support Bronson Alcott's educational theories</a:t>
            </a:r>
          </a:p>
          <a:p>
            <a:pPr>
              <a:buNone/>
            </a:pPr>
            <a:r>
              <a:rPr lang="en-US" dirty="0" smtClean="0"/>
              <a:t>  d. Show the success that can be achieved by an author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568000" cy="6048000"/>
          </a:xfrm>
        </p:spPr>
        <p:txBody>
          <a:bodyPr/>
          <a:lstStyle/>
          <a:p>
            <a:endParaRPr lang="en-US" dirty="0" smtClean="0"/>
          </a:p>
          <a:p>
            <a:endParaRPr lang="en-US" dirty="0" smtClean="0"/>
          </a:p>
          <a:p>
            <a:pPr>
              <a:buNone/>
            </a:pPr>
            <a:r>
              <a:rPr lang="en-US" dirty="0" smtClean="0"/>
              <a:t>   The brain of the average human weighs approximately 14 kilograms and consists of three main parts-the cerebrum, the cerebellum, and the brain stem. The cerebrum is by far the largest of the three parts, taking up 85% of the brain by weight. The outside layer of the cerebrum,  the cerebral cortex, is a grooved and bumpy surface covering the nerve cells beneath. The various sections of the cerebrum are the sensory cortex, which is responsible for receiving and decoding sensory messages from throughout the body; the motor cortex, which sends action instructions to the skeletal muscles; and the association cortex, which receives, monitors, and processes information. It is in the association cortex that the processes that allow humans to think take place. The cerebellum, located below the cerebrum in the back part of the skull, is the section of the brain that controls balance and posture. The brain stem connects the cerebrum and the spinal cord. It controls various body processes such as breathing and heartbeat</a:t>
            </a:r>
            <a:endParaRPr lang="en-US" dirty="0"/>
          </a:p>
        </p:txBody>
      </p:sp>
      <p:sp>
        <p:nvSpPr>
          <p:cNvPr id="4" name="Title 3"/>
          <p:cNvSpPr>
            <a:spLocks noGrp="1"/>
          </p:cNvSpPr>
          <p:nvPr>
            <p:ph type="title"/>
          </p:nvPr>
        </p:nvSpPr>
        <p:spPr>
          <a:xfrm>
            <a:off x="-612576" y="836712"/>
            <a:ext cx="8453437" cy="360363"/>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What is the author's main purpose?</a:t>
            </a:r>
          </a:p>
          <a:p>
            <a:pPr>
              <a:buNone/>
            </a:pPr>
            <a:r>
              <a:rPr lang="en-US" dirty="0" smtClean="0"/>
              <a:t>  a. To describe the functions of the parts of the brain</a:t>
            </a:r>
          </a:p>
          <a:p>
            <a:pPr>
              <a:buNone/>
            </a:pPr>
            <a:r>
              <a:rPr lang="en-US" dirty="0" smtClean="0"/>
              <a:t>  b. To explain how the brain processes information</a:t>
            </a:r>
          </a:p>
          <a:p>
            <a:pPr>
              <a:buNone/>
            </a:pPr>
            <a:r>
              <a:rPr lang="en-US" dirty="0" smtClean="0"/>
              <a:t>  c. To demonstrate the physical composition of the brain</a:t>
            </a:r>
          </a:p>
          <a:p>
            <a:pPr>
              <a:buNone/>
            </a:pPr>
            <a:r>
              <a:rPr lang="en-US" dirty="0" smtClean="0"/>
              <a:t>  d. To give examples of human body functions</a:t>
            </a:r>
            <a:br>
              <a:rPr lang="en-US" dirty="0" smtClean="0"/>
            </a:br>
            <a:endParaRPr lang="en-US" b="1" dirty="0" smtClean="0">
              <a:solidFill>
                <a:schemeClr val="tx1"/>
              </a:solidFill>
            </a:endParaRPr>
          </a:p>
          <a:p>
            <a:pPr>
              <a:buNone/>
            </a:pPr>
            <a:r>
              <a:rPr lang="en-US" b="1" dirty="0" smtClean="0">
                <a:solidFill>
                  <a:schemeClr val="tx1"/>
                </a:solidFill>
              </a:rPr>
              <a:t>2) The passage states that the most massive part of the brain is the</a:t>
            </a:r>
          </a:p>
          <a:p>
            <a:pPr>
              <a:buNone/>
            </a:pPr>
            <a:r>
              <a:rPr lang="en-US" dirty="0" smtClean="0"/>
              <a:t>  a. Cerebrum</a:t>
            </a:r>
          </a:p>
          <a:p>
            <a:pPr>
              <a:buNone/>
            </a:pPr>
            <a:r>
              <a:rPr lang="en-US" dirty="0" smtClean="0"/>
              <a:t>  b. Cerebellum</a:t>
            </a:r>
          </a:p>
          <a:p>
            <a:pPr>
              <a:buNone/>
            </a:pPr>
            <a:r>
              <a:rPr lang="en-US" dirty="0" smtClean="0"/>
              <a:t>  c. Cerebral cortex</a:t>
            </a:r>
          </a:p>
          <a:p>
            <a:pPr>
              <a:buNone/>
            </a:pPr>
            <a:r>
              <a:rPr lang="en-US" dirty="0" smtClean="0"/>
              <a:t>  d. Brain stem</a:t>
            </a:r>
            <a:br>
              <a:rPr lang="en-US" dirty="0" smtClean="0"/>
            </a:br>
            <a:endParaRPr lang="en-US" dirty="0" smtClean="0"/>
          </a:p>
          <a:p>
            <a:pPr>
              <a:buNone/>
            </a:pPr>
            <a:r>
              <a:rPr lang="en-US" b="1" dirty="0" smtClean="0">
                <a:solidFill>
                  <a:schemeClr val="tx1"/>
                </a:solidFill>
              </a:rPr>
              <a:t>3) How does the passage describe the appearance of the cerebral cortex?</a:t>
            </a:r>
          </a:p>
          <a:p>
            <a:pPr>
              <a:buNone/>
            </a:pPr>
            <a:r>
              <a:rPr lang="en-US" dirty="0" smtClean="0"/>
              <a:t>  a. As smooth</a:t>
            </a:r>
          </a:p>
          <a:p>
            <a:pPr>
              <a:buNone/>
            </a:pPr>
            <a:r>
              <a:rPr lang="en-US" dirty="0" smtClean="0"/>
              <a:t>  b. As 85% of the brain by weight</a:t>
            </a:r>
          </a:p>
          <a:p>
            <a:pPr>
              <a:buNone/>
            </a:pPr>
            <a:r>
              <a:rPr lang="en-US" dirty="0" smtClean="0"/>
              <a:t>  c. As a layer of the cerebellum</a:t>
            </a:r>
          </a:p>
          <a:p>
            <a:pPr>
              <a:buNone/>
            </a:pPr>
            <a:r>
              <a:rPr lang="en-US" dirty="0" smtClean="0"/>
              <a:t>  d. As ridged</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What is the author's main purpose?</a:t>
            </a:r>
          </a:p>
          <a:p>
            <a:pPr>
              <a:buNone/>
            </a:pPr>
            <a:r>
              <a:rPr lang="en-US" dirty="0" smtClean="0"/>
              <a:t>  </a:t>
            </a:r>
            <a:r>
              <a:rPr lang="en-US" b="1" dirty="0" smtClean="0"/>
              <a:t>a. To describe the functions of the parts of the brain</a:t>
            </a:r>
          </a:p>
          <a:p>
            <a:pPr>
              <a:buNone/>
            </a:pPr>
            <a:r>
              <a:rPr lang="en-US" dirty="0" smtClean="0"/>
              <a:t>  b. To explain how the brain processes information</a:t>
            </a:r>
          </a:p>
          <a:p>
            <a:pPr>
              <a:buNone/>
            </a:pPr>
            <a:r>
              <a:rPr lang="en-US" dirty="0" smtClean="0"/>
              <a:t>  c. To demonstrate the physical composition of the brain</a:t>
            </a:r>
          </a:p>
          <a:p>
            <a:pPr>
              <a:buNone/>
            </a:pPr>
            <a:r>
              <a:rPr lang="en-US" dirty="0" smtClean="0"/>
              <a:t>  d. To give examples of human body functions</a:t>
            </a:r>
            <a:br>
              <a:rPr lang="en-US" dirty="0" smtClean="0"/>
            </a:br>
            <a:endParaRPr lang="en-US" b="1" dirty="0" smtClean="0">
              <a:solidFill>
                <a:schemeClr val="tx1"/>
              </a:solidFill>
            </a:endParaRPr>
          </a:p>
          <a:p>
            <a:pPr>
              <a:buNone/>
            </a:pPr>
            <a:r>
              <a:rPr lang="en-US" b="1" dirty="0" smtClean="0">
                <a:solidFill>
                  <a:schemeClr val="tx1"/>
                </a:solidFill>
              </a:rPr>
              <a:t>2) The passage states that the most massive part of the brain is the</a:t>
            </a:r>
          </a:p>
          <a:p>
            <a:pPr>
              <a:buNone/>
            </a:pPr>
            <a:r>
              <a:rPr lang="en-US" b="1" dirty="0" smtClean="0"/>
              <a:t>  a. Cerebrum</a:t>
            </a:r>
          </a:p>
          <a:p>
            <a:pPr>
              <a:buNone/>
            </a:pPr>
            <a:r>
              <a:rPr lang="en-US" dirty="0" smtClean="0"/>
              <a:t>  b. Cerebellum</a:t>
            </a:r>
          </a:p>
          <a:p>
            <a:pPr>
              <a:buNone/>
            </a:pPr>
            <a:r>
              <a:rPr lang="en-US" dirty="0" smtClean="0"/>
              <a:t>  c. Cerebral cortex</a:t>
            </a:r>
          </a:p>
          <a:p>
            <a:pPr>
              <a:buNone/>
            </a:pPr>
            <a:r>
              <a:rPr lang="en-US" dirty="0" smtClean="0"/>
              <a:t>  d. Brain stem</a:t>
            </a:r>
            <a:br>
              <a:rPr lang="en-US" dirty="0" smtClean="0"/>
            </a:br>
            <a:endParaRPr lang="en-US" dirty="0" smtClean="0"/>
          </a:p>
          <a:p>
            <a:pPr>
              <a:buNone/>
            </a:pPr>
            <a:r>
              <a:rPr lang="en-US" b="1" dirty="0" smtClean="0">
                <a:solidFill>
                  <a:schemeClr val="tx1"/>
                </a:solidFill>
              </a:rPr>
              <a:t>3) How does the passage describe the appearance of the cerebral cortex?</a:t>
            </a:r>
          </a:p>
          <a:p>
            <a:pPr>
              <a:buNone/>
            </a:pPr>
            <a:r>
              <a:rPr lang="en-US" dirty="0" smtClean="0"/>
              <a:t>  a. As smooth</a:t>
            </a:r>
          </a:p>
          <a:p>
            <a:pPr>
              <a:buNone/>
            </a:pPr>
            <a:r>
              <a:rPr lang="en-US" dirty="0" smtClean="0"/>
              <a:t>  b. As 85% of the brain by weight</a:t>
            </a:r>
          </a:p>
          <a:p>
            <a:pPr>
              <a:buNone/>
            </a:pPr>
            <a:r>
              <a:rPr lang="en-US" dirty="0" smtClean="0"/>
              <a:t>  c. As a layer of the cerebellum</a:t>
            </a:r>
          </a:p>
          <a:p>
            <a:pPr>
              <a:buNone/>
            </a:pPr>
            <a:r>
              <a:rPr lang="en-US" dirty="0" smtClean="0"/>
              <a:t>  </a:t>
            </a:r>
            <a:r>
              <a:rPr lang="en-US" b="1" dirty="0" smtClean="0"/>
              <a:t>d. As ridged</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4) According to the passage, which part of the brain analyzes information?</a:t>
            </a:r>
          </a:p>
          <a:p>
            <a:pPr>
              <a:buNone/>
            </a:pPr>
            <a:r>
              <a:rPr lang="en-US" dirty="0" smtClean="0"/>
              <a:t>  a. The sensory cortex</a:t>
            </a:r>
          </a:p>
          <a:p>
            <a:pPr>
              <a:buNone/>
            </a:pPr>
            <a:r>
              <a:rPr lang="en-US" dirty="0" smtClean="0"/>
              <a:t>  b. The association cortex</a:t>
            </a:r>
          </a:p>
          <a:p>
            <a:pPr>
              <a:buNone/>
            </a:pPr>
            <a:r>
              <a:rPr lang="en-US" dirty="0" smtClean="0"/>
              <a:t>  c. The cerebellum</a:t>
            </a:r>
          </a:p>
          <a:p>
            <a:pPr>
              <a:buNone/>
            </a:pPr>
            <a:r>
              <a:rPr lang="en-US" dirty="0" smtClean="0"/>
              <a:t>  d. The brain stem</a:t>
            </a:r>
            <a:br>
              <a:rPr lang="en-US" dirty="0" smtClean="0"/>
            </a:br>
            <a:endParaRPr lang="en-US" b="1" dirty="0" smtClean="0">
              <a:solidFill>
                <a:schemeClr val="tx1"/>
              </a:solidFill>
            </a:endParaRPr>
          </a:p>
          <a:p>
            <a:pPr>
              <a:buNone/>
            </a:pPr>
            <a:r>
              <a:rPr lang="en-US" b="1" dirty="0" smtClean="0">
                <a:solidFill>
                  <a:schemeClr val="tx1"/>
                </a:solidFill>
              </a:rPr>
              <a:t>5) Which of the following is true about the cerebellum?</a:t>
            </a:r>
          </a:p>
          <a:p>
            <a:pPr>
              <a:buNone/>
            </a:pPr>
            <a:r>
              <a:rPr lang="en-US" dirty="0" smtClean="0"/>
              <a:t>  a. It is located above the cerebrum</a:t>
            </a:r>
          </a:p>
          <a:p>
            <a:pPr>
              <a:buNone/>
            </a:pPr>
            <a:r>
              <a:rPr lang="en-US" dirty="0" smtClean="0"/>
              <a:t>  b. It controls breathing</a:t>
            </a:r>
          </a:p>
          <a:p>
            <a:pPr>
              <a:buNone/>
            </a:pPr>
            <a:r>
              <a:rPr lang="en-US" dirty="0" smtClean="0"/>
              <a:t>  c. It is responsible for balance</a:t>
            </a:r>
          </a:p>
          <a:p>
            <a:pPr>
              <a:buNone/>
            </a:pPr>
            <a:r>
              <a:rPr lang="en-US" dirty="0" smtClean="0"/>
              <a:t>  d. It is the outside layer of the cerebrum</a:t>
            </a:r>
            <a:br>
              <a:rPr lang="en-US" dirty="0" smtClean="0"/>
            </a:br>
            <a:endParaRPr lang="en-US" dirty="0" smtClean="0"/>
          </a:p>
          <a:p>
            <a:pPr>
              <a:buNone/>
            </a:pPr>
            <a:r>
              <a:rPr lang="en-US" b="1" dirty="0" smtClean="0">
                <a:solidFill>
                  <a:schemeClr val="tx1"/>
                </a:solidFill>
              </a:rPr>
              <a:t>6) What shape does the brain stem most likely have?</a:t>
            </a:r>
          </a:p>
          <a:p>
            <a:pPr>
              <a:buNone/>
            </a:pPr>
            <a:r>
              <a:rPr lang="en-US" dirty="0" smtClean="0"/>
              <a:t>  a. Small and round</a:t>
            </a:r>
          </a:p>
          <a:p>
            <a:pPr>
              <a:buNone/>
            </a:pPr>
            <a:r>
              <a:rPr lang="en-US" dirty="0" smtClean="0"/>
              <a:t>  b. Long and thin</a:t>
            </a:r>
          </a:p>
          <a:p>
            <a:pPr>
              <a:buNone/>
            </a:pPr>
            <a:r>
              <a:rPr lang="en-US" dirty="0" smtClean="0"/>
              <a:t>  c. Large and formless</a:t>
            </a:r>
          </a:p>
          <a:p>
            <a:pPr>
              <a:buNone/>
            </a:pPr>
            <a:r>
              <a:rPr lang="en-US" dirty="0" smtClean="0"/>
              <a:t>  d. Short and flat</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4) According to the passage, which part of the brain analyzes information?</a:t>
            </a:r>
          </a:p>
          <a:p>
            <a:pPr>
              <a:buNone/>
            </a:pPr>
            <a:r>
              <a:rPr lang="en-US" dirty="0" smtClean="0"/>
              <a:t>  a. The sensory cortex</a:t>
            </a:r>
          </a:p>
          <a:p>
            <a:pPr>
              <a:buNone/>
            </a:pPr>
            <a:r>
              <a:rPr lang="en-US" dirty="0" smtClean="0"/>
              <a:t>  </a:t>
            </a:r>
            <a:r>
              <a:rPr lang="en-US" b="1" dirty="0" smtClean="0"/>
              <a:t>b. The association cortex</a:t>
            </a:r>
          </a:p>
          <a:p>
            <a:pPr>
              <a:buNone/>
            </a:pPr>
            <a:r>
              <a:rPr lang="en-US" dirty="0" smtClean="0"/>
              <a:t>  c. The cerebellum</a:t>
            </a:r>
          </a:p>
          <a:p>
            <a:pPr>
              <a:buNone/>
            </a:pPr>
            <a:r>
              <a:rPr lang="en-US" dirty="0" smtClean="0"/>
              <a:t>  d. The brain stem</a:t>
            </a:r>
            <a:br>
              <a:rPr lang="en-US" dirty="0" smtClean="0"/>
            </a:br>
            <a:endParaRPr lang="en-US" b="1" dirty="0" smtClean="0">
              <a:solidFill>
                <a:schemeClr val="tx1"/>
              </a:solidFill>
            </a:endParaRPr>
          </a:p>
          <a:p>
            <a:pPr>
              <a:buNone/>
            </a:pPr>
            <a:r>
              <a:rPr lang="en-US" b="1" dirty="0" smtClean="0">
                <a:solidFill>
                  <a:schemeClr val="tx1"/>
                </a:solidFill>
              </a:rPr>
              <a:t>5) Which of the following is true about the cerebellum?</a:t>
            </a:r>
          </a:p>
          <a:p>
            <a:pPr>
              <a:buNone/>
            </a:pPr>
            <a:r>
              <a:rPr lang="en-US" dirty="0" smtClean="0"/>
              <a:t>  a. It is located above the cerebrum</a:t>
            </a:r>
          </a:p>
          <a:p>
            <a:pPr>
              <a:buNone/>
            </a:pPr>
            <a:r>
              <a:rPr lang="en-US" dirty="0" smtClean="0"/>
              <a:t>  b. It controls breathing</a:t>
            </a:r>
          </a:p>
          <a:p>
            <a:pPr>
              <a:buNone/>
            </a:pPr>
            <a:r>
              <a:rPr lang="en-US" dirty="0" smtClean="0"/>
              <a:t>  </a:t>
            </a:r>
            <a:r>
              <a:rPr lang="en-US" b="1" dirty="0" smtClean="0"/>
              <a:t>c. It is responsible for balance</a:t>
            </a:r>
          </a:p>
          <a:p>
            <a:pPr>
              <a:buNone/>
            </a:pPr>
            <a:r>
              <a:rPr lang="en-US" dirty="0" smtClean="0"/>
              <a:t>  d. It is the outside layer of the cerebrum</a:t>
            </a:r>
            <a:br>
              <a:rPr lang="en-US" dirty="0" smtClean="0"/>
            </a:br>
            <a:endParaRPr lang="en-US" dirty="0" smtClean="0"/>
          </a:p>
          <a:p>
            <a:pPr>
              <a:buNone/>
            </a:pPr>
            <a:r>
              <a:rPr lang="en-US" b="1" dirty="0" smtClean="0">
                <a:solidFill>
                  <a:schemeClr val="tx1"/>
                </a:solidFill>
              </a:rPr>
              <a:t>6) What shape does the brain stem most likely have?</a:t>
            </a:r>
          </a:p>
          <a:p>
            <a:pPr>
              <a:buNone/>
            </a:pPr>
            <a:r>
              <a:rPr lang="en-US" dirty="0" smtClean="0"/>
              <a:t>  a. Small and round</a:t>
            </a:r>
          </a:p>
          <a:p>
            <a:pPr>
              <a:buNone/>
            </a:pPr>
            <a:r>
              <a:rPr lang="en-US" dirty="0" smtClean="0"/>
              <a:t>  </a:t>
            </a:r>
            <a:r>
              <a:rPr lang="en-US" b="1" dirty="0" smtClean="0"/>
              <a:t>b. Long and thin</a:t>
            </a:r>
          </a:p>
          <a:p>
            <a:pPr>
              <a:buNone/>
            </a:pPr>
            <a:r>
              <a:rPr lang="en-US" dirty="0" smtClean="0"/>
              <a:t>  c. Large and formless</a:t>
            </a:r>
          </a:p>
          <a:p>
            <a:pPr>
              <a:buNone/>
            </a:pPr>
            <a:r>
              <a:rPr lang="en-US" dirty="0" smtClean="0"/>
              <a:t>  d. Short and flat</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endParaRPr lang="en-US" dirty="0" smtClean="0"/>
          </a:p>
          <a:p>
            <a:endParaRPr lang="en-US" dirty="0" smtClean="0"/>
          </a:p>
          <a:p>
            <a:pPr>
              <a:buNone/>
            </a:pPr>
            <a:endParaRPr lang="en-US" dirty="0" smtClean="0"/>
          </a:p>
          <a:p>
            <a:pPr>
              <a:buNone/>
            </a:pPr>
            <a:r>
              <a:rPr lang="en-US" dirty="0" smtClean="0"/>
              <a:t>   Geographically, California's diversity is breathtaking, and the state's coastline from north to south is no exception. Measuring 840 miles in length, the coast consists of the rugged cliffs of the Coast Ranges in the north and wide sandy beaches in the south. Along the coastline there are two major harbors, one in the north at San Francisco, the other in the south at San Diego. Near Humboldt and Monterey are smaller natural harbors.</a:t>
            </a:r>
          </a:p>
          <a:p>
            <a:endParaRPr lang="en-US" dirty="0"/>
          </a:p>
        </p:txBody>
      </p:sp>
      <p:sp>
        <p:nvSpPr>
          <p:cNvPr id="4" name="Title 3"/>
          <p:cNvSpPr>
            <a:spLocks noGrp="1"/>
          </p:cNvSpPr>
          <p:nvPr>
            <p:ph type="title"/>
          </p:nvPr>
        </p:nvSpPr>
        <p:spPr>
          <a:xfrm>
            <a:off x="-684584" y="836712"/>
            <a:ext cx="8453437" cy="360363"/>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The Coast Ranges are</a:t>
            </a:r>
          </a:p>
          <a:p>
            <a:pPr>
              <a:buNone/>
            </a:pPr>
            <a:r>
              <a:rPr lang="en-US" dirty="0" smtClean="0"/>
              <a:t>  a. Flat, sandy areas on the coast of California</a:t>
            </a:r>
          </a:p>
          <a:p>
            <a:pPr>
              <a:buNone/>
            </a:pPr>
            <a:r>
              <a:rPr lang="en-US" dirty="0" smtClean="0"/>
              <a:t>  b. Found in southern California</a:t>
            </a:r>
          </a:p>
          <a:p>
            <a:pPr>
              <a:buNone/>
            </a:pPr>
            <a:r>
              <a:rPr lang="en-US" dirty="0" smtClean="0"/>
              <a:t>  c. A series of mountains</a:t>
            </a:r>
          </a:p>
          <a:p>
            <a:pPr>
              <a:buNone/>
            </a:pPr>
            <a:r>
              <a:rPr lang="en-US" dirty="0" smtClean="0"/>
              <a:t>  d. Hundreds of miles north of the cliffs</a:t>
            </a:r>
            <a:br>
              <a:rPr lang="en-US" dirty="0" smtClean="0"/>
            </a:br>
            <a:endParaRPr lang="en-US" dirty="0" smtClean="0"/>
          </a:p>
          <a:p>
            <a:pPr>
              <a:buNone/>
            </a:pPr>
            <a:r>
              <a:rPr lang="en-US" b="1" dirty="0" smtClean="0">
                <a:solidFill>
                  <a:schemeClr val="tx1"/>
                </a:solidFill>
              </a:rPr>
              <a:t>2) It is implied in the passage that northern California</a:t>
            </a:r>
          </a:p>
          <a:p>
            <a:pPr>
              <a:buNone/>
            </a:pPr>
            <a:r>
              <a:rPr lang="en-US" dirty="0" smtClean="0"/>
              <a:t>  a. Has more beaches than southern California</a:t>
            </a:r>
          </a:p>
          <a:p>
            <a:pPr>
              <a:buNone/>
            </a:pPr>
            <a:r>
              <a:rPr lang="en-US" dirty="0" smtClean="0"/>
              <a:t>  b. Is roughly the same as southern California</a:t>
            </a:r>
          </a:p>
          <a:p>
            <a:pPr>
              <a:buNone/>
            </a:pPr>
            <a:r>
              <a:rPr lang="en-US" dirty="0" smtClean="0"/>
              <a:t>  c. Has fewer major harbors than southern California</a:t>
            </a:r>
          </a:p>
          <a:p>
            <a:pPr>
              <a:buNone/>
            </a:pPr>
            <a:r>
              <a:rPr lang="en-US" dirty="0" smtClean="0"/>
              <a:t>  d. Has a substantially different coastline from southern California  </a:t>
            </a:r>
            <a:br>
              <a:rPr lang="en-US" dirty="0" smtClean="0"/>
            </a:br>
            <a:endParaRPr lang="en-US" dirty="0" smtClean="0"/>
          </a:p>
          <a:p>
            <a:pPr>
              <a:buNone/>
            </a:pPr>
            <a:r>
              <a:rPr lang="en-US" b="1" dirty="0" smtClean="0">
                <a:solidFill>
                  <a:schemeClr val="tx1"/>
                </a:solidFill>
              </a:rPr>
              <a:t>3) According to the passage, where are the major harbors located in California?</a:t>
            </a:r>
          </a:p>
          <a:p>
            <a:pPr>
              <a:buNone/>
            </a:pPr>
            <a:r>
              <a:rPr lang="en-US" dirty="0" smtClean="0"/>
              <a:t>  a. In San Diego</a:t>
            </a:r>
          </a:p>
          <a:p>
            <a:pPr>
              <a:buNone/>
            </a:pPr>
            <a:r>
              <a:rPr lang="en-US" dirty="0" smtClean="0"/>
              <a:t>  b. Only in northern California</a:t>
            </a:r>
          </a:p>
          <a:p>
            <a:pPr>
              <a:buNone/>
            </a:pPr>
            <a:r>
              <a:rPr lang="en-US" dirty="0" smtClean="0"/>
              <a:t>  c. Near Humboldt and Monterey</a:t>
            </a:r>
          </a:p>
          <a:p>
            <a:pPr>
              <a:buNone/>
            </a:pPr>
            <a:r>
              <a:rPr lang="en-US" dirty="0" smtClean="0"/>
              <a:t>  d. In the north and in the south</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The Coast Ranges are</a:t>
            </a:r>
          </a:p>
          <a:p>
            <a:pPr>
              <a:buNone/>
            </a:pPr>
            <a:r>
              <a:rPr lang="en-US" dirty="0" smtClean="0"/>
              <a:t>  a. Flat, sandy areas on the coast of California</a:t>
            </a:r>
          </a:p>
          <a:p>
            <a:pPr>
              <a:buNone/>
            </a:pPr>
            <a:r>
              <a:rPr lang="en-US" dirty="0" smtClean="0"/>
              <a:t>  b. Found in southern California</a:t>
            </a:r>
          </a:p>
          <a:p>
            <a:pPr>
              <a:buNone/>
            </a:pPr>
            <a:r>
              <a:rPr lang="en-US" dirty="0" smtClean="0"/>
              <a:t>  </a:t>
            </a:r>
            <a:r>
              <a:rPr lang="en-US" b="1" dirty="0" smtClean="0"/>
              <a:t>c. A series of mountains</a:t>
            </a:r>
          </a:p>
          <a:p>
            <a:pPr>
              <a:buNone/>
            </a:pPr>
            <a:r>
              <a:rPr lang="en-US" dirty="0" smtClean="0"/>
              <a:t>  d. Hundreds of miles north of the cliffs</a:t>
            </a:r>
            <a:br>
              <a:rPr lang="en-US" dirty="0" smtClean="0"/>
            </a:br>
            <a:endParaRPr lang="en-US" dirty="0" smtClean="0"/>
          </a:p>
          <a:p>
            <a:pPr>
              <a:buNone/>
            </a:pPr>
            <a:r>
              <a:rPr lang="en-US" b="1" dirty="0" smtClean="0">
                <a:solidFill>
                  <a:schemeClr val="tx1"/>
                </a:solidFill>
              </a:rPr>
              <a:t>2) It is implied in the passage that northern California</a:t>
            </a:r>
          </a:p>
          <a:p>
            <a:pPr>
              <a:buNone/>
            </a:pPr>
            <a:r>
              <a:rPr lang="en-US" dirty="0" smtClean="0"/>
              <a:t>  a. Has more beaches than southern California</a:t>
            </a:r>
          </a:p>
          <a:p>
            <a:pPr>
              <a:buNone/>
            </a:pPr>
            <a:r>
              <a:rPr lang="en-US" dirty="0" smtClean="0"/>
              <a:t>  b. Is roughly the same as southern California</a:t>
            </a:r>
          </a:p>
          <a:p>
            <a:pPr>
              <a:buNone/>
            </a:pPr>
            <a:r>
              <a:rPr lang="en-US" dirty="0" smtClean="0"/>
              <a:t>  c. Has fewer major harbors than southern California</a:t>
            </a:r>
          </a:p>
          <a:p>
            <a:pPr>
              <a:buNone/>
            </a:pPr>
            <a:r>
              <a:rPr lang="en-US" dirty="0" smtClean="0"/>
              <a:t>  </a:t>
            </a:r>
            <a:r>
              <a:rPr lang="en-US" b="1" dirty="0" smtClean="0"/>
              <a:t>d. Has a substantially different coastline from southern California </a:t>
            </a:r>
            <a:r>
              <a:rPr lang="en-US" dirty="0" smtClean="0"/>
              <a:t> </a:t>
            </a:r>
            <a:br>
              <a:rPr lang="en-US" dirty="0" smtClean="0"/>
            </a:br>
            <a:endParaRPr lang="en-US" dirty="0" smtClean="0"/>
          </a:p>
          <a:p>
            <a:pPr>
              <a:buNone/>
            </a:pPr>
            <a:r>
              <a:rPr lang="en-US" b="1" dirty="0" smtClean="0">
                <a:solidFill>
                  <a:schemeClr val="tx1"/>
                </a:solidFill>
              </a:rPr>
              <a:t>3) According to the passage, where are the major harbors located in California?</a:t>
            </a:r>
          </a:p>
          <a:p>
            <a:pPr>
              <a:buNone/>
            </a:pPr>
            <a:r>
              <a:rPr lang="en-US" dirty="0" smtClean="0"/>
              <a:t>  a. In San Diego</a:t>
            </a:r>
          </a:p>
          <a:p>
            <a:pPr>
              <a:buNone/>
            </a:pPr>
            <a:r>
              <a:rPr lang="en-US" dirty="0" smtClean="0"/>
              <a:t>  b. Only in northern California</a:t>
            </a:r>
          </a:p>
          <a:p>
            <a:pPr>
              <a:buNone/>
            </a:pPr>
            <a:r>
              <a:rPr lang="en-US" dirty="0" smtClean="0"/>
              <a:t>  c. Near Humboldt and Monterey</a:t>
            </a:r>
          </a:p>
          <a:p>
            <a:pPr>
              <a:buNone/>
            </a:pPr>
            <a:r>
              <a:rPr lang="en-US" b="1" dirty="0" smtClean="0"/>
              <a:t>  d. In the north and in the south</a:t>
            </a:r>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4) The topic of this passage is</a:t>
            </a:r>
          </a:p>
          <a:p>
            <a:pPr>
              <a:buNone/>
            </a:pPr>
            <a:r>
              <a:rPr lang="en-US" dirty="0" smtClean="0">
                <a:solidFill>
                  <a:schemeClr val="tx1"/>
                </a:solidFill>
              </a:rPr>
              <a:t>  a</a:t>
            </a:r>
            <a:r>
              <a:rPr lang="en-US" dirty="0" smtClean="0">
                <a:solidFill>
                  <a:schemeClr val="accent2"/>
                </a:solidFill>
              </a:rPr>
              <a:t>. </a:t>
            </a:r>
            <a:r>
              <a:rPr lang="en-US" dirty="0" smtClean="0"/>
              <a:t>How the state of California is divided into north and south</a:t>
            </a:r>
          </a:p>
          <a:p>
            <a:pPr>
              <a:buNone/>
            </a:pPr>
            <a:r>
              <a:rPr lang="en-US" dirty="0" smtClean="0"/>
              <a:t>  b. The variations in California's coastal geography</a:t>
            </a:r>
          </a:p>
          <a:p>
            <a:pPr>
              <a:buNone/>
            </a:pPr>
            <a:r>
              <a:rPr lang="en-US" dirty="0" smtClean="0"/>
              <a:t>  c. The breathtaking beauty of California</a:t>
            </a:r>
          </a:p>
          <a:p>
            <a:pPr>
              <a:buNone/>
            </a:pPr>
            <a:r>
              <a:rPr lang="en-US" dirty="0" smtClean="0"/>
              <a:t>  d. The exceptions in coastal geography  </a:t>
            </a:r>
            <a:br>
              <a:rPr lang="en-US" dirty="0" smtClean="0"/>
            </a:br>
            <a:endParaRPr lang="en-US" dirty="0" smtClean="0"/>
          </a:p>
          <a:p>
            <a:pPr>
              <a:buNone/>
            </a:pPr>
            <a:r>
              <a:rPr lang="en-US" b="1" dirty="0" smtClean="0">
                <a:solidFill>
                  <a:schemeClr val="tx1"/>
                </a:solidFill>
              </a:rPr>
              <a:t>5) According to the passage, what measures 840 miles in length?</a:t>
            </a:r>
          </a:p>
          <a:p>
            <a:pPr>
              <a:buNone/>
            </a:pPr>
            <a:r>
              <a:rPr lang="en-US" dirty="0" smtClean="0"/>
              <a:t>  a. The California coastline</a:t>
            </a:r>
          </a:p>
          <a:p>
            <a:pPr>
              <a:buNone/>
            </a:pPr>
            <a:r>
              <a:rPr lang="en-US" dirty="0" smtClean="0"/>
              <a:t>  b. The Coast Ranges</a:t>
            </a:r>
          </a:p>
          <a:p>
            <a:pPr>
              <a:buNone/>
            </a:pPr>
            <a:r>
              <a:rPr lang="en-US" dirty="0" smtClean="0"/>
              <a:t>  c. The rugged cliffs</a:t>
            </a:r>
          </a:p>
          <a:p>
            <a:pPr>
              <a:buNone/>
            </a:pPr>
            <a:r>
              <a:rPr lang="en-US" dirty="0" smtClean="0"/>
              <a:t>  d. The exceptional part of northern California</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4) The topic of this passage is</a:t>
            </a:r>
          </a:p>
          <a:p>
            <a:pPr>
              <a:buNone/>
            </a:pPr>
            <a:r>
              <a:rPr lang="en-US" dirty="0" smtClean="0">
                <a:solidFill>
                  <a:schemeClr val="tx1"/>
                </a:solidFill>
              </a:rPr>
              <a:t>  a</a:t>
            </a:r>
            <a:r>
              <a:rPr lang="en-US" dirty="0" smtClean="0">
                <a:solidFill>
                  <a:schemeClr val="accent2"/>
                </a:solidFill>
              </a:rPr>
              <a:t>. </a:t>
            </a:r>
            <a:r>
              <a:rPr lang="en-US" dirty="0" smtClean="0"/>
              <a:t>How the state of California is divided into north and south</a:t>
            </a:r>
          </a:p>
          <a:p>
            <a:pPr>
              <a:buNone/>
            </a:pPr>
            <a:r>
              <a:rPr lang="en-US" dirty="0" smtClean="0"/>
              <a:t>  b. The variations in California's coastal geography</a:t>
            </a:r>
          </a:p>
          <a:p>
            <a:pPr>
              <a:buNone/>
            </a:pPr>
            <a:r>
              <a:rPr lang="en-US" b="1" dirty="0" smtClean="0"/>
              <a:t>  c. The breathtaking beauty of California</a:t>
            </a:r>
          </a:p>
          <a:p>
            <a:pPr>
              <a:buNone/>
            </a:pPr>
            <a:r>
              <a:rPr lang="en-US" dirty="0" smtClean="0"/>
              <a:t>  d. The exceptions in coastal geography  </a:t>
            </a:r>
            <a:br>
              <a:rPr lang="en-US" dirty="0" smtClean="0"/>
            </a:br>
            <a:endParaRPr lang="en-US" dirty="0" smtClean="0"/>
          </a:p>
          <a:p>
            <a:pPr>
              <a:buNone/>
            </a:pPr>
            <a:r>
              <a:rPr lang="en-US" b="1" dirty="0" smtClean="0">
                <a:solidFill>
                  <a:schemeClr val="tx1"/>
                </a:solidFill>
              </a:rPr>
              <a:t>5) According to the passage, what measures 840 miles in length?</a:t>
            </a:r>
          </a:p>
          <a:p>
            <a:pPr>
              <a:buNone/>
            </a:pPr>
            <a:r>
              <a:rPr lang="en-US" dirty="0" smtClean="0"/>
              <a:t>  </a:t>
            </a:r>
            <a:r>
              <a:rPr lang="en-US" b="1" dirty="0" smtClean="0"/>
              <a:t>a. The California coastline</a:t>
            </a:r>
          </a:p>
          <a:p>
            <a:pPr>
              <a:buNone/>
            </a:pPr>
            <a:r>
              <a:rPr lang="en-US" dirty="0" smtClean="0"/>
              <a:t>  b. The Coast Ranges</a:t>
            </a:r>
          </a:p>
          <a:p>
            <a:pPr>
              <a:buNone/>
            </a:pPr>
            <a:r>
              <a:rPr lang="en-US" dirty="0" smtClean="0"/>
              <a:t>  c. The rugged cliffs</a:t>
            </a:r>
          </a:p>
          <a:p>
            <a:pPr>
              <a:buNone/>
            </a:pPr>
            <a:r>
              <a:rPr lang="en-US" dirty="0" smtClean="0"/>
              <a:t>  d. The exceptional part of northern California</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1400"/>
            <a:ext cx="8568000" cy="6048000"/>
          </a:xfrm>
        </p:spPr>
        <p:txBody>
          <a:bodyPr/>
          <a:lstStyle/>
          <a:p>
            <a:endParaRPr lang="en-US" dirty="0" smtClean="0"/>
          </a:p>
          <a:p>
            <a:endParaRPr lang="en-US" dirty="0" smtClean="0"/>
          </a:p>
          <a:p>
            <a:pPr>
              <a:buNone/>
            </a:pPr>
            <a:r>
              <a:rPr lang="en-US" dirty="0" smtClean="0"/>
              <a:t>   Louisa May Alcott, an American author best known for her children's books Little Women, Little Men, and Jo's Boys, was profoundly influenced by her family, particularly her father. She was the daughter of Bronson Alcott, a well-known teacher, intellectual, and free thinker who advocated abolitionism, women's rights, and vegetarianism long before they were popular. He was called a man of unparalleled intellect by his friend Ralph Waldo Emerson. Bronson Alcott instilled in his daughter his lofty and spiritual values and in return was idolized by his daughter. Louisa used her father as a model for the impractical  yet serenely wise and adored father in Little Women, and with the success of this novel she was able to provide for her family, giving her father the financial security that until then he had never experienced.</a:t>
            </a:r>
          </a:p>
          <a:p>
            <a:endParaRPr lang="en-US" dirty="0"/>
          </a:p>
        </p:txBody>
      </p:sp>
      <p:sp>
        <p:nvSpPr>
          <p:cNvPr id="4" name="Title 3"/>
          <p:cNvSpPr>
            <a:spLocks noGrp="1"/>
          </p:cNvSpPr>
          <p:nvPr>
            <p:ph type="title"/>
          </p:nvPr>
        </p:nvSpPr>
        <p:spPr>
          <a:xfrm>
            <a:off x="-756592" y="836712"/>
            <a:ext cx="8453437" cy="360363"/>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This passage mainly discusses</a:t>
            </a:r>
          </a:p>
          <a:p>
            <a:pPr>
              <a:buNone/>
            </a:pPr>
            <a:r>
              <a:rPr lang="en-US" dirty="0" smtClean="0"/>
              <a:t>  a. Louisa May Alcott's famous books</a:t>
            </a:r>
          </a:p>
          <a:p>
            <a:pPr>
              <a:buNone/>
            </a:pPr>
            <a:r>
              <a:rPr lang="en-US" dirty="0" smtClean="0"/>
              <a:t>  b. How Bronson Alcott implemented his educational philosophies</a:t>
            </a:r>
          </a:p>
          <a:p>
            <a:pPr>
              <a:buNone/>
            </a:pPr>
            <a:r>
              <a:rPr lang="en-US" dirty="0" smtClean="0"/>
              <a:t>  c. The success of Little Women</a:t>
            </a:r>
          </a:p>
          <a:p>
            <a:pPr>
              <a:buNone/>
            </a:pPr>
            <a:r>
              <a:rPr lang="en-US" dirty="0" smtClean="0"/>
              <a:t>  d. Bronson Alcott's influence on his daughter</a:t>
            </a:r>
            <a:br>
              <a:rPr lang="en-US" dirty="0" smtClean="0"/>
            </a:br>
            <a:endParaRPr lang="en-US" dirty="0" smtClean="0"/>
          </a:p>
          <a:p>
            <a:pPr>
              <a:buNone/>
            </a:pPr>
            <a:r>
              <a:rPr lang="en-US" b="1" dirty="0" smtClean="0">
                <a:solidFill>
                  <a:schemeClr val="tx1"/>
                </a:solidFill>
              </a:rPr>
              <a:t>2) The passage implies that vegetarianism</a:t>
            </a:r>
          </a:p>
          <a:p>
            <a:pPr>
              <a:buNone/>
            </a:pPr>
            <a:r>
              <a:rPr lang="en-US" dirty="0" smtClean="0"/>
              <a:t>  a. Was more popular than abolitionism</a:t>
            </a:r>
          </a:p>
          <a:p>
            <a:pPr>
              <a:buNone/>
            </a:pPr>
            <a:r>
              <a:rPr lang="en-US" dirty="0" smtClean="0"/>
              <a:t>  b. Was the reason for Louisa's adoration for her father</a:t>
            </a:r>
          </a:p>
          <a:p>
            <a:pPr>
              <a:buNone/>
            </a:pPr>
            <a:r>
              <a:rPr lang="en-US" dirty="0" smtClean="0"/>
              <a:t>  c. Became popular in a later period</a:t>
            </a:r>
          </a:p>
          <a:p>
            <a:pPr>
              <a:buNone/>
            </a:pPr>
            <a:r>
              <a:rPr lang="en-US" dirty="0" smtClean="0"/>
              <a:t>  d. Was one of the reasons for Bronson Alcott's unparalleled intellect</a:t>
            </a:r>
            <a:br>
              <a:rPr lang="en-US" dirty="0" smtClean="0"/>
            </a:br>
            <a:endParaRPr lang="en-US" dirty="0" smtClean="0"/>
          </a:p>
          <a:p>
            <a:pPr>
              <a:buNone/>
            </a:pPr>
            <a:r>
              <a:rPr lang="en-US" b="1" dirty="0" smtClean="0">
                <a:solidFill>
                  <a:schemeClr val="tx1"/>
                </a:solidFill>
              </a:rPr>
              <a:t>3) In line 8, the word "lofty" is closest in meaning to</a:t>
            </a:r>
          </a:p>
          <a:p>
            <a:pPr>
              <a:buNone/>
            </a:pPr>
            <a:r>
              <a:rPr lang="en-US" dirty="0" smtClean="0"/>
              <a:t>  a. Commonplace</a:t>
            </a:r>
          </a:p>
          <a:p>
            <a:pPr>
              <a:buNone/>
            </a:pPr>
            <a:r>
              <a:rPr lang="en-US" dirty="0" smtClean="0"/>
              <a:t>  b. High-minded</a:t>
            </a:r>
          </a:p>
          <a:p>
            <a:pPr>
              <a:buNone/>
            </a:pPr>
            <a:r>
              <a:rPr lang="en-US" dirty="0" smtClean="0"/>
              <a:t>  c. Self-serving</a:t>
            </a:r>
          </a:p>
          <a:p>
            <a:pPr>
              <a:buNone/>
            </a:pPr>
            <a:r>
              <a:rPr lang="en-US" dirty="0" smtClean="0"/>
              <a:t>  d. Sympathetic</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This passage mainly discusses</a:t>
            </a:r>
          </a:p>
          <a:p>
            <a:pPr>
              <a:buNone/>
            </a:pPr>
            <a:r>
              <a:rPr lang="en-US" dirty="0" smtClean="0"/>
              <a:t>  a. Louisa May Alcott's famous books</a:t>
            </a:r>
          </a:p>
          <a:p>
            <a:pPr>
              <a:buNone/>
            </a:pPr>
            <a:r>
              <a:rPr lang="en-US" dirty="0" smtClean="0"/>
              <a:t>  b. How Bronson Alcott implemented his educational philosophies</a:t>
            </a:r>
          </a:p>
          <a:p>
            <a:pPr>
              <a:buNone/>
            </a:pPr>
            <a:r>
              <a:rPr lang="en-US" dirty="0" smtClean="0"/>
              <a:t>  c. The success of Little Women</a:t>
            </a:r>
          </a:p>
          <a:p>
            <a:pPr>
              <a:buNone/>
            </a:pPr>
            <a:r>
              <a:rPr lang="en-US" dirty="0" smtClean="0"/>
              <a:t>  </a:t>
            </a:r>
            <a:r>
              <a:rPr lang="en-US" b="1" dirty="0" smtClean="0"/>
              <a:t>d. Bronson Alcott's influence on his daughter</a:t>
            </a:r>
            <a:br>
              <a:rPr lang="en-US" b="1" dirty="0" smtClean="0"/>
            </a:br>
            <a:endParaRPr lang="en-US" b="1" dirty="0" smtClean="0"/>
          </a:p>
          <a:p>
            <a:pPr>
              <a:buNone/>
            </a:pPr>
            <a:r>
              <a:rPr lang="en-US" b="1" dirty="0" smtClean="0">
                <a:solidFill>
                  <a:schemeClr val="tx1"/>
                </a:solidFill>
              </a:rPr>
              <a:t>2) The passage implies that vegetarianism</a:t>
            </a:r>
          </a:p>
          <a:p>
            <a:pPr>
              <a:buNone/>
            </a:pPr>
            <a:r>
              <a:rPr lang="en-US" dirty="0" smtClean="0"/>
              <a:t>  a. Was more popular than abolitionism</a:t>
            </a:r>
          </a:p>
          <a:p>
            <a:pPr>
              <a:buNone/>
            </a:pPr>
            <a:r>
              <a:rPr lang="en-US" dirty="0" smtClean="0"/>
              <a:t>  b. Was the reason for Louisa's adoration for her father</a:t>
            </a:r>
          </a:p>
          <a:p>
            <a:pPr>
              <a:buNone/>
            </a:pPr>
            <a:r>
              <a:rPr lang="en-US" dirty="0" smtClean="0"/>
              <a:t>  </a:t>
            </a:r>
            <a:r>
              <a:rPr lang="en-US" b="1" dirty="0" smtClean="0"/>
              <a:t>c. Became popular in a later period</a:t>
            </a:r>
          </a:p>
          <a:p>
            <a:pPr>
              <a:buNone/>
            </a:pPr>
            <a:r>
              <a:rPr lang="en-US" dirty="0" smtClean="0"/>
              <a:t>  d. Was one of the reasons for Bronson Alcott's unparalleled intellect</a:t>
            </a:r>
            <a:br>
              <a:rPr lang="en-US" dirty="0" smtClean="0"/>
            </a:br>
            <a:endParaRPr lang="en-US" dirty="0" smtClean="0"/>
          </a:p>
          <a:p>
            <a:pPr>
              <a:buNone/>
            </a:pPr>
            <a:r>
              <a:rPr lang="en-US" b="1" dirty="0" smtClean="0">
                <a:solidFill>
                  <a:schemeClr val="tx1"/>
                </a:solidFill>
              </a:rPr>
              <a:t>3) In line 8, the word "lofty" is closest in meaning to</a:t>
            </a:r>
          </a:p>
          <a:p>
            <a:pPr>
              <a:buNone/>
            </a:pPr>
            <a:r>
              <a:rPr lang="en-US" dirty="0" smtClean="0"/>
              <a:t>  a. Commonplace</a:t>
            </a:r>
          </a:p>
          <a:p>
            <a:pPr>
              <a:buNone/>
            </a:pPr>
            <a:r>
              <a:rPr lang="en-US" dirty="0" smtClean="0"/>
              <a:t>  </a:t>
            </a:r>
            <a:r>
              <a:rPr lang="en-US" b="1" dirty="0" smtClean="0"/>
              <a:t>b. High-minded</a:t>
            </a:r>
          </a:p>
          <a:p>
            <a:pPr>
              <a:buNone/>
            </a:pPr>
            <a:r>
              <a:rPr lang="en-US" dirty="0" smtClean="0"/>
              <a:t>  c. Self-serving</a:t>
            </a:r>
          </a:p>
          <a:p>
            <a:pPr>
              <a:buNone/>
            </a:pPr>
            <a:r>
              <a:rPr lang="en-US" dirty="0" smtClean="0"/>
              <a:t>  d. Sympathetic</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72</TotalTime>
  <Words>1003</Words>
  <Application>Microsoft Office PowerPoint</Application>
  <PresentationFormat>On-screen Show (4:3)</PresentationFormat>
  <Paragraphs>177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Read the passage and answer the questions</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74</cp:revision>
  <dcterms:created xsi:type="dcterms:W3CDTF">2014-01-31T10:22:33Z</dcterms:created>
  <dcterms:modified xsi:type="dcterms:W3CDTF">2015-04-07T15:49:17Z</dcterms:modified>
</cp:coreProperties>
</file>