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9" r:id="rId5"/>
    <p:sldId id="260" r:id="rId6"/>
    <p:sldId id="270" r:id="rId7"/>
    <p:sldId id="261" r:id="rId8"/>
    <p:sldId id="262" r:id="rId9"/>
    <p:sldId id="271" r:id="rId10"/>
    <p:sldId id="263" r:id="rId11"/>
    <p:sldId id="272" r:id="rId12"/>
    <p:sldId id="264" r:id="rId13"/>
    <p:sldId id="265" r:id="rId14"/>
    <p:sldId id="273" r:id="rId15"/>
    <p:sldId id="274" r:id="rId16"/>
    <p:sldId id="275" r:id="rId17"/>
    <p:sldId id="277"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0B722A9D-AEC7-4A0F-A1E8-E5311C7592F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48CA583-03BF-4E4C-BF0D-DC8BC9141EE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9725" y="787400"/>
            <a:ext cx="2117725" cy="53006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4963" y="787400"/>
            <a:ext cx="6202362" cy="5300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163025D-FE57-4746-AFA6-1F7FC0B7B96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B85B2ED6-C062-4589-A0BD-E8BDE620425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idx="10"/>
          </p:nvPr>
        </p:nvSpPr>
        <p:spPr>
          <a:ln/>
        </p:spPr>
        <p:txBody>
          <a:bodyPr/>
          <a:lstStyle>
            <a:lvl1pPr>
              <a:defRPr/>
            </a:lvl1pPr>
          </a:lstStyle>
          <a:p>
            <a:pPr>
              <a:defRPr/>
            </a:pPr>
            <a:fld id="{2C151823-F296-4860-A1CF-F015F257733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9175"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idx="10"/>
          </p:nvPr>
        </p:nvSpPr>
        <p:spPr>
          <a:ln/>
        </p:spPr>
        <p:txBody>
          <a:bodyPr/>
          <a:lstStyle>
            <a:lvl1pPr>
              <a:defRPr/>
            </a:lvl1pPr>
          </a:lstStyle>
          <a:p>
            <a:pPr>
              <a:defRPr/>
            </a:pPr>
            <a:fld id="{87162D92-E9AD-44BF-B144-9408591ACC1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idx="10"/>
          </p:nvPr>
        </p:nvSpPr>
        <p:spPr>
          <a:ln/>
        </p:spPr>
        <p:txBody>
          <a:bodyPr/>
          <a:lstStyle>
            <a:lvl1pPr>
              <a:defRPr/>
            </a:lvl1pPr>
          </a:lstStyle>
          <a:p>
            <a:pPr>
              <a:defRPr/>
            </a:pPr>
            <a:fld id="{F23C370E-C802-4A32-8F59-9BFEE12D261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Rectangle 8"/>
          <p:cNvSpPr>
            <a:spLocks noGrp="1" noChangeArrowheads="1"/>
          </p:cNvSpPr>
          <p:nvPr>
            <p:ph type="sldNum" idx="10"/>
          </p:nvPr>
        </p:nvSpPr>
        <p:spPr>
          <a:ln/>
        </p:spPr>
        <p:txBody>
          <a:bodyPr/>
          <a:lstStyle>
            <a:lvl1pPr>
              <a:defRPr/>
            </a:lvl1pPr>
          </a:lstStyle>
          <a:p>
            <a:pPr>
              <a:defRPr/>
            </a:pPr>
            <a:fld id="{14CD8AF6-5321-4EB0-85BF-0D9BF885909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ln/>
        </p:spPr>
        <p:txBody>
          <a:bodyPr/>
          <a:lstStyle>
            <a:lvl1pPr>
              <a:defRPr/>
            </a:lvl1pPr>
          </a:lstStyle>
          <a:p>
            <a:pPr>
              <a:defRPr/>
            </a:pPr>
            <a:fld id="{5B70C4C9-1EBD-4BB7-B530-4898196D7C9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3DCAAE53-FF69-49D1-AA5A-B17B2475ED31}"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271C5909-6C5B-467D-83C4-8E96DD6AAC6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3" cstate="print"/>
          <a:srcRect/>
          <a:stretch>
            <a:fillRect/>
          </a:stretch>
        </p:blipFill>
        <p:spPr bwMode="auto">
          <a:xfrm>
            <a:off x="4763" y="0"/>
            <a:ext cx="9139237" cy="387350"/>
          </a:xfrm>
          <a:prstGeom prst="rect">
            <a:avLst/>
          </a:prstGeom>
          <a:noFill/>
          <a:ln w="21600">
            <a:noFill/>
            <a:round/>
            <a:headEnd/>
            <a:tailEnd/>
          </a:ln>
        </p:spPr>
      </p:pic>
      <p:sp>
        <p:nvSpPr>
          <p:cNvPr id="3075" name="Rectangle 3"/>
          <p:cNvSpPr>
            <a:spLocks noChangeArrowheads="1"/>
          </p:cNvSpPr>
          <p:nvPr/>
        </p:nvSpPr>
        <p:spPr bwMode="auto">
          <a:xfrm>
            <a:off x="4763" y="6473825"/>
            <a:ext cx="9139237" cy="384175"/>
          </a:xfrm>
          <a:prstGeom prst="rect">
            <a:avLst/>
          </a:prstGeom>
          <a:solidFill>
            <a:srgbClr val="6666FF"/>
          </a:solidFill>
          <a:ln w="9525">
            <a:noFill/>
            <a:round/>
            <a:headEnd/>
            <a:tailEnd/>
          </a:ln>
          <a:effectLst/>
        </p:spPr>
        <p:txBody>
          <a:bodyPr wrap="none" anchor="ctr"/>
          <a:lstStyle/>
          <a:p>
            <a:pPr>
              <a:defRPr/>
            </a:pPr>
            <a:endParaRPr lang="en-US"/>
          </a:p>
        </p:txBody>
      </p:sp>
      <p:sp>
        <p:nvSpPr>
          <p:cNvPr id="1028" name="Rectangle 5"/>
          <p:cNvSpPr>
            <a:spLocks noGrp="1" noChangeArrowheads="1"/>
          </p:cNvSpPr>
          <p:nvPr>
            <p:ph type="body" idx="1"/>
          </p:nvPr>
        </p:nvSpPr>
        <p:spPr bwMode="auto">
          <a:xfrm>
            <a:off x="698500" y="1387475"/>
            <a:ext cx="8108950" cy="4700588"/>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
        <p:nvSpPr>
          <p:cNvPr id="3078" name="Text Box 6"/>
          <p:cNvSpPr txBox="1">
            <a:spLocks noChangeArrowheads="1"/>
          </p:cNvSpPr>
          <p:nvPr/>
        </p:nvSpPr>
        <p:spPr bwMode="auto">
          <a:xfrm>
            <a:off x="990600" y="77788"/>
            <a:ext cx="181822" cy="305662"/>
          </a:xfrm>
          <a:prstGeom prst="rect">
            <a:avLst/>
          </a:prstGeom>
          <a:noFill/>
          <a:ln w="21600">
            <a:noFill/>
            <a:round/>
            <a:headEnd/>
            <a:tailEnd/>
          </a:ln>
          <a:effectLst/>
        </p:spPr>
        <p:txBody>
          <a:bodyPr wrap="none" lIns="90000" tIns="46800" rIns="90000" bIns="46800">
            <a:spAutoFit/>
          </a:bodyPr>
          <a:lstStyle/>
          <a:p>
            <a:pPr defTabSz="457200">
              <a:lnSpc>
                <a:spcPct val="98000"/>
              </a:lnSpc>
              <a:spcBef>
                <a:spcPts val="3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400" b="1" dirty="0">
              <a:solidFill>
                <a:srgbClr val="FFFFFF"/>
              </a:solidFill>
            </a:endParaRPr>
          </a:p>
        </p:txBody>
      </p:sp>
      <p:sp>
        <p:nvSpPr>
          <p:cNvPr id="3079" name="Rectangle 7"/>
          <p:cNvSpPr>
            <a:spLocks noChangeArrowheads="1"/>
          </p:cNvSpPr>
          <p:nvPr/>
        </p:nvSpPr>
        <p:spPr bwMode="auto">
          <a:xfrm>
            <a:off x="7262099" y="6581273"/>
            <a:ext cx="1702389" cy="169277"/>
          </a:xfrm>
          <a:prstGeom prst="rect">
            <a:avLst/>
          </a:prstGeom>
          <a:noFill/>
          <a:ln w="21600">
            <a:noFill/>
            <a:round/>
            <a:headEnd/>
            <a:tailEnd/>
          </a:ln>
          <a:effectLst/>
        </p:spPr>
        <p:txBody>
          <a:bodyPr wrap="none" lIns="0" tIns="0" rIns="0" bIns="0">
            <a:spAutoFit/>
          </a:bodyPr>
          <a:lstStyle/>
          <a:p>
            <a:pPr algn="r" defTabSz="457200" eaLnBrk="0" hangingPunct="0">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100" dirty="0" smtClean="0">
                <a:solidFill>
                  <a:srgbClr val="FFFFFF"/>
                </a:solidFill>
              </a:rPr>
              <a:t>© 2015 albert-learning.com</a:t>
            </a:r>
            <a:endParaRPr lang="en-US" sz="1100" dirty="0">
              <a:solidFill>
                <a:srgbClr val="FFFFFF"/>
              </a:solidFill>
            </a:endParaRPr>
          </a:p>
        </p:txBody>
      </p:sp>
      <p:sp>
        <p:nvSpPr>
          <p:cNvPr id="3080" name="Rectangle 8"/>
          <p:cNvSpPr>
            <a:spLocks noGrp="1" noChangeArrowheads="1"/>
          </p:cNvSpPr>
          <p:nvPr>
            <p:ph type="sldNum"/>
          </p:nvPr>
        </p:nvSpPr>
        <p:spPr bwMode="auto">
          <a:xfrm>
            <a:off x="598488" y="6526213"/>
            <a:ext cx="150812" cy="150812"/>
          </a:xfrm>
          <a:prstGeom prst="rect">
            <a:avLst/>
          </a:prstGeom>
          <a:noFill/>
          <a:ln w="21600">
            <a:noFill/>
            <a:round/>
            <a:headEnd/>
            <a:tailEnd/>
          </a:ln>
          <a:effectLst/>
        </p:spPr>
        <p:txBody>
          <a:bodyPr vert="horz" wrap="square" lIns="0" tIns="0" rIns="0" bIns="0" numCol="1" anchor="t" anchorCtr="0" compatLnSpc="1">
            <a:prstTxWarp prst="textNoShape">
              <a:avLst/>
            </a:prstTxWarp>
          </a:bodyPr>
          <a:lstStyle>
            <a:lvl1pPr algn="r">
              <a:spcBef>
                <a:spcPts val="625"/>
              </a:spcBef>
              <a:buSzPct val="100000"/>
              <a:defRPr sz="1000" b="1" smtClean="0">
                <a:solidFill>
                  <a:srgbClr val="FFFFFF"/>
                </a:solidFill>
              </a:defRPr>
            </a:lvl1pPr>
          </a:lstStyle>
          <a:p>
            <a:pPr>
              <a:defRPr/>
            </a:pPr>
            <a:fld id="{98F6EB86-9D46-48BA-96E4-F8F79B28F23F}" type="slidenum">
              <a:rPr lang="en-US"/>
              <a:pPr>
                <a:defRPr/>
              </a:pPr>
              <a:t>‹#›</a:t>
            </a:fld>
            <a:endParaRPr lang="en-US"/>
          </a:p>
        </p:txBody>
      </p:sp>
      <p:sp>
        <p:nvSpPr>
          <p:cNvPr id="3081" name="Line 9"/>
          <p:cNvSpPr>
            <a:spLocks noChangeShapeType="1"/>
          </p:cNvSpPr>
          <p:nvPr/>
        </p:nvSpPr>
        <p:spPr bwMode="auto">
          <a:xfrm>
            <a:off x="990600" y="147638"/>
            <a:ext cx="1588" cy="234950"/>
          </a:xfrm>
          <a:prstGeom prst="line">
            <a:avLst/>
          </a:prstGeom>
          <a:noFill/>
          <a:ln w="9360">
            <a:solidFill>
              <a:srgbClr val="FFFFFF"/>
            </a:solidFill>
            <a:miter lim="800000"/>
            <a:headEnd/>
            <a:tailEnd/>
          </a:ln>
          <a:effectLst/>
        </p:spPr>
        <p:txBody>
          <a:bodyPr/>
          <a:lstStyle/>
          <a:p>
            <a:pPr>
              <a:defRPr/>
            </a:pPr>
            <a:endParaRPr lang="en-US"/>
          </a:p>
        </p:txBody>
      </p:sp>
      <p:pic>
        <p:nvPicPr>
          <p:cNvPr id="10" name="Picture 9"/>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7812488" y="-387424"/>
            <a:ext cx="1152000" cy="1152000"/>
          </a:xfrm>
          <a:prstGeom prst="rect">
            <a:avLst/>
          </a:prstGeom>
        </p:spPr>
      </p:pic>
      <p:sp>
        <p:nvSpPr>
          <p:cNvPr id="2" name="TextBox 1"/>
          <p:cNvSpPr txBox="1"/>
          <p:nvPr userDrawn="1"/>
        </p:nvSpPr>
        <p:spPr>
          <a:xfrm>
            <a:off x="990600" y="77788"/>
            <a:ext cx="5722737" cy="369332"/>
          </a:xfrm>
          <a:prstGeom prst="rect">
            <a:avLst/>
          </a:prstGeom>
          <a:noFill/>
        </p:spPr>
        <p:txBody>
          <a:bodyPr wrap="square" rtlCol="0">
            <a:spAutoFit/>
          </a:bodyPr>
          <a:lstStyle/>
          <a:p>
            <a:r>
              <a:rPr lang="en-IN" b="1" dirty="0" smtClean="0">
                <a:solidFill>
                  <a:schemeClr val="bg1"/>
                </a:solidFill>
              </a:rPr>
              <a:t>TOEIC Reading Comprehension Exercise 15</a:t>
            </a:r>
            <a:endParaRPr lang="en-IN" b="1" dirty="0">
              <a:solidFill>
                <a:schemeClr val="bg1"/>
              </a:solidFill>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mj-lt"/>
          <a:ea typeface="+mj-ea"/>
          <a:cs typeface="+mj-cs"/>
        </a:defRPr>
      </a:lvl1pPr>
      <a:lvl2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2pPr>
      <a:lvl3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3pPr>
      <a:lvl4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4pPr>
      <a:lvl5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5pPr>
      <a:lvl6pPr marL="25146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6pPr>
      <a:lvl7pPr marL="29718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7pPr>
      <a:lvl8pPr marL="34290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8pPr>
      <a:lvl9pPr marL="38862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9pPr>
    </p:titleStyle>
    <p:bodyStyle>
      <a:lvl1pPr marL="161925" indent="-161925" algn="l" defTabSz="457200" rtl="0" eaLnBrk="0" fontAlgn="base" hangingPunct="0">
        <a:spcBef>
          <a:spcPts val="400"/>
        </a:spcBef>
        <a:spcAft>
          <a:spcPct val="0"/>
        </a:spcAft>
        <a:buClr>
          <a:srgbClr val="7889FB"/>
        </a:buClr>
        <a:buSzPct val="110000"/>
        <a:buFont typeface="Wingdings" charset="2"/>
        <a:buChar char=""/>
        <a:defRPr sz="1600">
          <a:solidFill>
            <a:srgbClr val="000000"/>
          </a:solidFill>
          <a:latin typeface="+mn-lt"/>
          <a:ea typeface="+mn-ea"/>
          <a:cs typeface="+mn-cs"/>
        </a:defRPr>
      </a:lvl1pPr>
      <a:lvl2pPr marL="50482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2pPr>
      <a:lvl3pPr marL="85407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3pPr>
      <a:lvl4pPr marL="1200150" indent="-173038" algn="l" defTabSz="457200" rtl="0" eaLnBrk="0" fontAlgn="base" hangingPunct="0">
        <a:spcBef>
          <a:spcPts val="300"/>
        </a:spcBef>
        <a:spcAft>
          <a:spcPct val="0"/>
        </a:spcAft>
        <a:buClr>
          <a:srgbClr val="7889FB"/>
        </a:buClr>
        <a:buSzPct val="100000"/>
        <a:buFont typeface="Arial" charset="0"/>
        <a:buChar char="&gt;"/>
        <a:defRPr sz="1200">
          <a:solidFill>
            <a:srgbClr val="000000"/>
          </a:solidFill>
          <a:latin typeface="+mn-lt"/>
          <a:cs typeface="+mn-cs"/>
        </a:defRPr>
      </a:lvl4pPr>
      <a:lvl5pPr marL="1533525" indent="-161925" algn="l" defTabSz="457200" rtl="0" eaLnBrk="0" fontAlgn="base" hangingPunct="0">
        <a:spcBef>
          <a:spcPts val="300"/>
        </a:spcBef>
        <a:spcAft>
          <a:spcPct val="0"/>
        </a:spcAft>
        <a:buClr>
          <a:srgbClr val="7889FB"/>
        </a:buClr>
        <a:buSzPct val="100000"/>
        <a:buFont typeface="Arial" charset="0"/>
        <a:buChar char="–"/>
        <a:defRPr sz="1200">
          <a:solidFill>
            <a:srgbClr val="000000"/>
          </a:solidFill>
          <a:latin typeface="+mn-lt"/>
          <a:cs typeface="+mn-cs"/>
        </a:defRPr>
      </a:lvl5pPr>
      <a:lvl6pPr marL="19907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6pPr>
      <a:lvl7pPr marL="24479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7pPr>
      <a:lvl8pPr marL="29051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8pPr>
      <a:lvl9pPr marL="33623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2.bp.blogspot.com/-izxfWjreg2Q/T1zHGM3i6vI/AAAAAAAAAc4/uNuqRe72YD8/s1600/toeic+exam.png"/>
          <p:cNvPicPr>
            <a:picLocks noChangeAspect="1" noChangeArrowheads="1"/>
          </p:cNvPicPr>
          <p:nvPr/>
        </p:nvPicPr>
        <p:blipFill>
          <a:blip r:embed="rId2" cstate="print"/>
          <a:srcRect/>
          <a:stretch>
            <a:fillRect/>
          </a:stretch>
        </p:blipFill>
        <p:spPr bwMode="auto">
          <a:xfrm>
            <a:off x="2209800" y="990600"/>
            <a:ext cx="4968552" cy="3116372"/>
          </a:xfrm>
          <a:prstGeom prst="rect">
            <a:avLst/>
          </a:prstGeom>
          <a:noFill/>
        </p:spPr>
      </p:pic>
      <p:sp>
        <p:nvSpPr>
          <p:cNvPr id="6" name="Subtitle 5"/>
          <p:cNvSpPr>
            <a:spLocks noGrp="1"/>
          </p:cNvSpPr>
          <p:nvPr>
            <p:ph type="subTitle" idx="1"/>
          </p:nvPr>
        </p:nvSpPr>
        <p:spPr/>
        <p:txBody>
          <a:bodyPr/>
          <a:lstStyle/>
          <a:p>
            <a:r>
              <a:rPr lang="en-US" sz="4000" dirty="0" smtClean="0">
                <a:solidFill>
                  <a:schemeClr val="accent6">
                    <a:lumMod val="50000"/>
                  </a:schemeClr>
                </a:solidFill>
              </a:rPr>
              <a:t>READING COMPREHENSION</a:t>
            </a:r>
          </a:p>
          <a:p>
            <a:r>
              <a:rPr lang="en-US" sz="4000" smtClean="0">
                <a:solidFill>
                  <a:schemeClr val="accent6">
                    <a:lumMod val="50000"/>
                  </a:schemeClr>
                </a:solidFill>
              </a:rPr>
              <a:t>Exercise 15</a:t>
            </a:r>
            <a:endParaRPr lang="en-US" sz="4000" dirty="0" smtClean="0">
              <a:solidFill>
                <a:schemeClr val="accent6">
                  <a:lumMod val="50000"/>
                </a:schemeClr>
              </a:solidFill>
            </a:endParaRPr>
          </a:p>
          <a:p>
            <a:endParaRPr lang="en-US" dirty="0" smtClean="0"/>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909392"/>
            <a:ext cx="8568000" cy="6048000"/>
          </a:xfrm>
        </p:spPr>
        <p:txBody>
          <a:bodyPr/>
          <a:lstStyle/>
          <a:p>
            <a:pPr>
              <a:buNone/>
            </a:pPr>
            <a:r>
              <a:rPr lang="en-US" b="1" dirty="0" smtClean="0">
                <a:solidFill>
                  <a:schemeClr val="tx1"/>
                </a:solidFill>
              </a:rPr>
              <a:t>4) Which of the following statements is not true?</a:t>
            </a:r>
          </a:p>
          <a:p>
            <a:pPr>
              <a:buNone/>
            </a:pPr>
            <a:r>
              <a:rPr lang="en-US" dirty="0" smtClean="0"/>
              <a:t>  a. She-wolves have been said to substitute human children for their lost litters</a:t>
            </a:r>
          </a:p>
          <a:p>
            <a:pPr>
              <a:buNone/>
            </a:pPr>
            <a:r>
              <a:rPr lang="en-US" dirty="0" smtClean="0"/>
              <a:t>  b. Examples of wolves' caring for human children can be found only in the nineteenth century</a:t>
            </a:r>
          </a:p>
          <a:p>
            <a:pPr>
              <a:buNone/>
            </a:pPr>
            <a:r>
              <a:rPr lang="en-US" dirty="0" smtClean="0"/>
              <a:t>  c. The French doctor succeeded in domesticating the boy somewhat</a:t>
            </a:r>
          </a:p>
          <a:p>
            <a:pPr>
              <a:buNone/>
            </a:pPr>
            <a:r>
              <a:rPr lang="en-US" dirty="0" smtClean="0"/>
              <a:t>  d. The young boy never was able to speak perfectly</a:t>
            </a:r>
            <a:br>
              <a:rPr lang="en-US" dirty="0" smtClean="0"/>
            </a:br>
            <a:endParaRPr lang="en-US" dirty="0" smtClean="0"/>
          </a:p>
          <a:p>
            <a:pPr>
              <a:buNone/>
            </a:pPr>
            <a:r>
              <a:rPr lang="en-US" b="1" dirty="0" smtClean="0">
                <a:solidFill>
                  <a:schemeClr val="tx1"/>
                </a:solidFill>
              </a:rPr>
              <a:t>5) In line 7, the word "preposterous" most nearly means</a:t>
            </a:r>
          </a:p>
          <a:p>
            <a:pPr>
              <a:buNone/>
            </a:pPr>
            <a:r>
              <a:rPr lang="en-US" dirty="0" smtClean="0"/>
              <a:t>  a. Dedicated</a:t>
            </a:r>
          </a:p>
          <a:p>
            <a:pPr>
              <a:buNone/>
            </a:pPr>
            <a:r>
              <a:rPr lang="en-US" dirty="0" smtClean="0"/>
              <a:t>  b. Scientific</a:t>
            </a:r>
          </a:p>
          <a:p>
            <a:pPr>
              <a:buNone/>
            </a:pPr>
            <a:r>
              <a:rPr lang="en-US" dirty="0" smtClean="0"/>
              <a:t>  c. Wonderful</a:t>
            </a:r>
          </a:p>
          <a:p>
            <a:pPr>
              <a:buNone/>
            </a:pPr>
            <a:r>
              <a:rPr lang="en-US" dirty="0" smtClean="0"/>
              <a:t>  d. Absurd</a:t>
            </a: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909392"/>
            <a:ext cx="8568000" cy="6048000"/>
          </a:xfrm>
        </p:spPr>
        <p:txBody>
          <a:bodyPr/>
          <a:lstStyle/>
          <a:p>
            <a:pPr>
              <a:buNone/>
            </a:pPr>
            <a:r>
              <a:rPr lang="en-US" b="1" dirty="0" smtClean="0">
                <a:solidFill>
                  <a:schemeClr val="tx1"/>
                </a:solidFill>
              </a:rPr>
              <a:t>4) Which of the following statements is not true?</a:t>
            </a:r>
          </a:p>
          <a:p>
            <a:pPr>
              <a:buNone/>
            </a:pPr>
            <a:r>
              <a:rPr lang="en-US" dirty="0" smtClean="0"/>
              <a:t>  a. She-wolves have been said to substitute human children for their lost litters</a:t>
            </a:r>
          </a:p>
          <a:p>
            <a:pPr>
              <a:buNone/>
            </a:pPr>
            <a:r>
              <a:rPr lang="en-US" dirty="0" smtClean="0"/>
              <a:t>  </a:t>
            </a:r>
            <a:r>
              <a:rPr lang="en-US" b="1" dirty="0" smtClean="0"/>
              <a:t>b. Examples of wolves' caring for human children can be found only in the nineteenth century</a:t>
            </a:r>
          </a:p>
          <a:p>
            <a:pPr>
              <a:buNone/>
            </a:pPr>
            <a:r>
              <a:rPr lang="en-US" dirty="0" smtClean="0"/>
              <a:t>  c. The French doctor succeeded in domesticating the boy somewhat</a:t>
            </a:r>
          </a:p>
          <a:p>
            <a:pPr>
              <a:buNone/>
            </a:pPr>
            <a:r>
              <a:rPr lang="en-US" dirty="0" smtClean="0"/>
              <a:t>  d. The young boy never was able to speak perfectly</a:t>
            </a:r>
            <a:br>
              <a:rPr lang="en-US" dirty="0" smtClean="0"/>
            </a:br>
            <a:endParaRPr lang="en-US" dirty="0" smtClean="0"/>
          </a:p>
          <a:p>
            <a:pPr>
              <a:buNone/>
            </a:pPr>
            <a:r>
              <a:rPr lang="en-US" b="1" dirty="0" smtClean="0">
                <a:solidFill>
                  <a:schemeClr val="tx1"/>
                </a:solidFill>
              </a:rPr>
              <a:t>5) In line 7, the word "preposterous" most nearly means</a:t>
            </a:r>
          </a:p>
          <a:p>
            <a:pPr>
              <a:buNone/>
            </a:pPr>
            <a:r>
              <a:rPr lang="en-US" dirty="0" smtClean="0"/>
              <a:t>  a. Dedicated</a:t>
            </a:r>
          </a:p>
          <a:p>
            <a:pPr>
              <a:buNone/>
            </a:pPr>
            <a:r>
              <a:rPr lang="en-US" dirty="0" smtClean="0"/>
              <a:t>  b. Scientific</a:t>
            </a:r>
          </a:p>
          <a:p>
            <a:pPr>
              <a:buNone/>
            </a:pPr>
            <a:r>
              <a:rPr lang="en-US" dirty="0" smtClean="0"/>
              <a:t>  c. Wonderful</a:t>
            </a:r>
          </a:p>
          <a:p>
            <a:pPr>
              <a:buNone/>
            </a:pPr>
            <a:r>
              <a:rPr lang="en-US" b="1" dirty="0" smtClean="0"/>
              <a:t>  d. Absurd</a:t>
            </a:r>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0568" y="764704"/>
            <a:ext cx="8453437" cy="360363"/>
          </a:xfrm>
        </p:spPr>
        <p:txBody>
          <a:bodyPr/>
          <a:lstStyle/>
          <a:p>
            <a:r>
              <a:rPr lang="en-US" sz="2400" dirty="0" smtClean="0">
                <a:solidFill>
                  <a:schemeClr val="accent2">
                    <a:lumMod val="75000"/>
                  </a:schemeClr>
                </a:solidFill>
              </a:rPr>
              <a:t>Read the passage and answer the questions</a:t>
            </a:r>
            <a:r>
              <a:rPr lang="en-GB" sz="2400" dirty="0" smtClean="0"/>
              <a:t/>
            </a:r>
            <a:br>
              <a:rPr lang="en-GB" sz="2400" dirty="0" smtClean="0"/>
            </a:br>
            <a:endParaRPr lang="en-US" sz="2400" dirty="0"/>
          </a:p>
        </p:txBody>
      </p:sp>
      <p:sp>
        <p:nvSpPr>
          <p:cNvPr id="3" name="Content Placeholder 2"/>
          <p:cNvSpPr>
            <a:spLocks noGrp="1"/>
          </p:cNvSpPr>
          <p:nvPr>
            <p:ph idx="1"/>
          </p:nvPr>
        </p:nvSpPr>
        <p:spPr>
          <a:xfrm>
            <a:off x="698500" y="810000"/>
            <a:ext cx="8568000" cy="6048000"/>
          </a:xfrm>
        </p:spPr>
        <p:txBody>
          <a:bodyPr/>
          <a:lstStyle/>
          <a:p>
            <a:endParaRPr lang="en-US" dirty="0" smtClean="0"/>
          </a:p>
          <a:p>
            <a:endParaRPr lang="en-US" dirty="0" smtClean="0"/>
          </a:p>
          <a:p>
            <a:endParaRPr lang="en-US" dirty="0" smtClean="0"/>
          </a:p>
          <a:p>
            <a:pPr>
              <a:buNone/>
            </a:pPr>
            <a:r>
              <a:rPr lang="en-US" dirty="0" smtClean="0"/>
              <a:t>   Sprinkler-based irrigation systems are claimed to be more efficient than gravity systems since they use less water to irrigate the same amount of land. In addition, it is said that they can be efficiently utilized both on sandy soil, and on hilly or uneven ground, neither 5 of which is true of gravity systems.</a:t>
            </a:r>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909392"/>
            <a:ext cx="8568000" cy="6048000"/>
          </a:xfrm>
        </p:spPr>
        <p:txBody>
          <a:bodyPr/>
          <a:lstStyle/>
          <a:p>
            <a:pPr>
              <a:buNone/>
            </a:pPr>
            <a:r>
              <a:rPr lang="en-US" b="1" dirty="0" smtClean="0">
                <a:solidFill>
                  <a:schemeClr val="tx1"/>
                </a:solidFill>
              </a:rPr>
              <a:t>1) Which of the following is claimed as an advantage for sprinkler based irrigation systems ?</a:t>
            </a:r>
          </a:p>
          <a:p>
            <a:pPr>
              <a:buNone/>
            </a:pPr>
            <a:r>
              <a:rPr lang="en-US" dirty="0" smtClean="0"/>
              <a:t>  a. They are more often utilized</a:t>
            </a:r>
          </a:p>
          <a:p>
            <a:pPr>
              <a:buNone/>
            </a:pPr>
            <a:r>
              <a:rPr lang="en-US" dirty="0" smtClean="0"/>
              <a:t>  b. They can be used in addition to gravity systems</a:t>
            </a:r>
          </a:p>
          <a:p>
            <a:pPr>
              <a:buNone/>
            </a:pPr>
            <a:r>
              <a:rPr lang="en-US" dirty="0" smtClean="0"/>
              <a:t>  c. They are less economical with water</a:t>
            </a:r>
          </a:p>
          <a:p>
            <a:pPr>
              <a:buNone/>
            </a:pPr>
            <a:r>
              <a:rPr lang="en-US" dirty="0" smtClean="0"/>
              <a:t>  d. They are more versatile</a:t>
            </a:r>
          </a:p>
          <a:p>
            <a:pPr>
              <a:buNone/>
            </a:pPr>
            <a:endParaRPr lang="en-US" b="1" dirty="0" smtClean="0"/>
          </a:p>
          <a:p>
            <a:pPr>
              <a:buNone/>
            </a:pPr>
            <a:r>
              <a:rPr lang="en-US" b="1" dirty="0" smtClean="0">
                <a:solidFill>
                  <a:schemeClr val="tx1"/>
                </a:solidFill>
              </a:rPr>
              <a:t>2) How many advantages sprinkler-based systems are suggested?</a:t>
            </a:r>
          </a:p>
          <a:p>
            <a:pPr>
              <a:buNone/>
            </a:pPr>
            <a:r>
              <a:rPr lang="en-US" dirty="0" smtClean="0"/>
              <a:t>  a. One</a:t>
            </a:r>
          </a:p>
          <a:p>
            <a:pPr>
              <a:buNone/>
            </a:pPr>
            <a:r>
              <a:rPr lang="en-US" dirty="0" smtClean="0"/>
              <a:t>  b. Three</a:t>
            </a:r>
          </a:p>
          <a:p>
            <a:pPr>
              <a:buNone/>
            </a:pPr>
            <a:r>
              <a:rPr lang="en-US" dirty="0" smtClean="0"/>
              <a:t>  c. Four</a:t>
            </a:r>
          </a:p>
          <a:p>
            <a:pPr>
              <a:buNone/>
            </a:pPr>
            <a:r>
              <a:rPr lang="en-US" dirty="0" smtClean="0"/>
              <a:t>  d. Five</a:t>
            </a:r>
            <a:br>
              <a:rPr lang="en-US" dirty="0" smtClean="0"/>
            </a:br>
            <a:endParaRPr lang="en-US" dirty="0" smtClean="0"/>
          </a:p>
          <a:p>
            <a:pPr>
              <a:buNone/>
            </a:pPr>
            <a:r>
              <a:rPr lang="en-US" b="1" dirty="0" smtClean="0">
                <a:solidFill>
                  <a:schemeClr val="tx1"/>
                </a:solidFill>
              </a:rPr>
              <a:t>3) Which of the following may NOT be inferred from the passage?</a:t>
            </a:r>
          </a:p>
          <a:p>
            <a:pPr>
              <a:buNone/>
            </a:pPr>
            <a:r>
              <a:rPr lang="en-US" dirty="0" smtClean="0"/>
              <a:t>  a. Gravity systems are said to require more water than sprinkler systems</a:t>
            </a:r>
          </a:p>
          <a:p>
            <a:pPr>
              <a:buNone/>
            </a:pPr>
            <a:r>
              <a:rPr lang="en-US" dirty="0" smtClean="0"/>
              <a:t>  b. The author agrees with the claims made</a:t>
            </a:r>
          </a:p>
          <a:p>
            <a:pPr>
              <a:buNone/>
            </a:pPr>
            <a:r>
              <a:rPr lang="en-US" dirty="0" smtClean="0"/>
              <a:t>  c. Sprinkler systems may be used on either hilly or an event terrain</a:t>
            </a:r>
          </a:p>
          <a:p>
            <a:pPr>
              <a:buNone/>
            </a:pPr>
            <a:r>
              <a:rPr lang="en-US" dirty="0" smtClean="0"/>
              <a:t>  d. Gravity systems cannot be efficiently used on sandy soil</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909392"/>
            <a:ext cx="8568000" cy="6048000"/>
          </a:xfrm>
        </p:spPr>
        <p:txBody>
          <a:bodyPr/>
          <a:lstStyle/>
          <a:p>
            <a:pPr>
              <a:buNone/>
            </a:pPr>
            <a:r>
              <a:rPr lang="en-US" b="1" dirty="0" smtClean="0">
                <a:solidFill>
                  <a:schemeClr val="tx1"/>
                </a:solidFill>
              </a:rPr>
              <a:t>1) Which of the following is claimed as an advantage for sprinkler based irrigation systems ?</a:t>
            </a:r>
          </a:p>
          <a:p>
            <a:pPr>
              <a:buNone/>
            </a:pPr>
            <a:r>
              <a:rPr lang="en-US" dirty="0" smtClean="0"/>
              <a:t>  a. They are more often utilized</a:t>
            </a:r>
          </a:p>
          <a:p>
            <a:pPr>
              <a:buNone/>
            </a:pPr>
            <a:r>
              <a:rPr lang="en-US" dirty="0" smtClean="0"/>
              <a:t>  b. They can be used in addition to gravity systems</a:t>
            </a:r>
          </a:p>
          <a:p>
            <a:pPr>
              <a:buNone/>
            </a:pPr>
            <a:r>
              <a:rPr lang="en-US" dirty="0" smtClean="0"/>
              <a:t>  c. They are less economical with water</a:t>
            </a:r>
          </a:p>
          <a:p>
            <a:pPr>
              <a:buNone/>
            </a:pPr>
            <a:r>
              <a:rPr lang="en-US" dirty="0" smtClean="0"/>
              <a:t>  </a:t>
            </a:r>
            <a:r>
              <a:rPr lang="en-US" b="1" dirty="0" smtClean="0"/>
              <a:t>d. They are more versatile</a:t>
            </a:r>
          </a:p>
          <a:p>
            <a:pPr>
              <a:buNone/>
            </a:pPr>
            <a:endParaRPr lang="en-US" b="1" dirty="0" smtClean="0"/>
          </a:p>
          <a:p>
            <a:pPr>
              <a:buNone/>
            </a:pPr>
            <a:r>
              <a:rPr lang="en-US" b="1" dirty="0" smtClean="0">
                <a:solidFill>
                  <a:schemeClr val="tx1"/>
                </a:solidFill>
              </a:rPr>
              <a:t>2) How many advantages sprinkler-based systems are suggested?</a:t>
            </a:r>
          </a:p>
          <a:p>
            <a:pPr>
              <a:buNone/>
            </a:pPr>
            <a:r>
              <a:rPr lang="en-US" dirty="0" smtClean="0"/>
              <a:t>  a. One</a:t>
            </a:r>
          </a:p>
          <a:p>
            <a:pPr>
              <a:buNone/>
            </a:pPr>
            <a:r>
              <a:rPr lang="en-US" b="1" dirty="0" smtClean="0"/>
              <a:t>  b. Three</a:t>
            </a:r>
          </a:p>
          <a:p>
            <a:pPr>
              <a:buNone/>
            </a:pPr>
            <a:r>
              <a:rPr lang="en-US" dirty="0" smtClean="0"/>
              <a:t>  c. Four</a:t>
            </a:r>
          </a:p>
          <a:p>
            <a:pPr>
              <a:buNone/>
            </a:pPr>
            <a:r>
              <a:rPr lang="en-US" dirty="0" smtClean="0"/>
              <a:t>  d. Five</a:t>
            </a:r>
            <a:br>
              <a:rPr lang="en-US" dirty="0" smtClean="0"/>
            </a:br>
            <a:endParaRPr lang="en-US" dirty="0" smtClean="0"/>
          </a:p>
          <a:p>
            <a:pPr>
              <a:buNone/>
            </a:pPr>
            <a:r>
              <a:rPr lang="en-US" b="1" dirty="0" smtClean="0">
                <a:solidFill>
                  <a:schemeClr val="tx1"/>
                </a:solidFill>
              </a:rPr>
              <a:t>3) Which of the following may NOT be inferred from the passage?</a:t>
            </a:r>
          </a:p>
          <a:p>
            <a:pPr>
              <a:buNone/>
            </a:pPr>
            <a:r>
              <a:rPr lang="en-US" dirty="0" smtClean="0"/>
              <a:t>  a. Gravity systems are said to require more water than sprinkler systems</a:t>
            </a:r>
          </a:p>
          <a:p>
            <a:pPr>
              <a:buNone/>
            </a:pPr>
            <a:r>
              <a:rPr lang="en-US" dirty="0" smtClean="0"/>
              <a:t>  </a:t>
            </a:r>
            <a:r>
              <a:rPr lang="en-US" b="1" dirty="0" smtClean="0"/>
              <a:t>b. The author agrees with the claims made</a:t>
            </a:r>
          </a:p>
          <a:p>
            <a:pPr>
              <a:buNone/>
            </a:pPr>
            <a:r>
              <a:rPr lang="en-US" dirty="0" smtClean="0"/>
              <a:t>  c. Sprinkler systems may be used on either hilly or an event terrain</a:t>
            </a:r>
          </a:p>
          <a:p>
            <a:pPr>
              <a:buNone/>
            </a:pPr>
            <a:r>
              <a:rPr lang="en-US" dirty="0" smtClean="0"/>
              <a:t>  d. Gravity systems cannot be efficiently used on sandy soil</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8560" y="764704"/>
            <a:ext cx="8453437" cy="360363"/>
          </a:xfrm>
        </p:spPr>
        <p:txBody>
          <a:bodyPr/>
          <a:lstStyle/>
          <a:p>
            <a:r>
              <a:rPr lang="en-US" sz="2400" dirty="0" smtClean="0">
                <a:solidFill>
                  <a:schemeClr val="accent2">
                    <a:lumMod val="75000"/>
                  </a:schemeClr>
                </a:solidFill>
              </a:rPr>
              <a:t>Read the passage and answer the questions</a:t>
            </a:r>
            <a:endParaRPr lang="en-US" sz="2400" dirty="0">
              <a:solidFill>
                <a:schemeClr val="accent2">
                  <a:lumMod val="75000"/>
                </a:schemeClr>
              </a:solidFill>
            </a:endParaRPr>
          </a:p>
        </p:txBody>
      </p:sp>
      <p:sp>
        <p:nvSpPr>
          <p:cNvPr id="3" name="Content Placeholder 2"/>
          <p:cNvSpPr>
            <a:spLocks noGrp="1"/>
          </p:cNvSpPr>
          <p:nvPr>
            <p:ph idx="1"/>
          </p:nvPr>
        </p:nvSpPr>
        <p:spPr>
          <a:xfrm>
            <a:off x="324480" y="909392"/>
            <a:ext cx="8568000" cy="6048000"/>
          </a:xfrm>
        </p:spPr>
        <p:txBody>
          <a:bodyPr/>
          <a:lstStyle/>
          <a:p>
            <a:endParaRPr lang="en-US" dirty="0" smtClean="0"/>
          </a:p>
          <a:p>
            <a:endParaRPr lang="en-US" dirty="0" smtClean="0"/>
          </a:p>
          <a:p>
            <a:pPr>
              <a:buNone/>
            </a:pPr>
            <a:r>
              <a:rPr lang="en-US" dirty="0" smtClean="0"/>
              <a:t>   There is more than a modicum of truth in the assertion that ‘a working knowledge. Of ancient history is necessary to the intelligent interpretation of current events’. But the sage who uttered these words of wisdom might well have added something on the benefits of studying, particularly, the famous battles of history for the lessons they contain for those of us who lead or aspire to leadership. Such a study will reveal certain qualities and attributes which enabled the winners to win-and certain deficiencies which caused the losers to lose. And the student will see that the same pattern recurs consistently, again and again, throughout the centuries.</a:t>
            </a:r>
          </a:p>
          <a:p>
            <a:pPr>
              <a:buNone/>
            </a:pP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909392"/>
            <a:ext cx="8568000" cy="6048000"/>
          </a:xfrm>
        </p:spPr>
        <p:txBody>
          <a:bodyPr/>
          <a:lstStyle/>
          <a:p>
            <a:pPr>
              <a:buNone/>
            </a:pPr>
            <a:r>
              <a:rPr lang="en-US" b="1" dirty="0" smtClean="0">
                <a:solidFill>
                  <a:schemeClr val="tx1"/>
                </a:solidFill>
              </a:rPr>
              <a:t>1) The expression ‘more than a modicum of truth’ means</a:t>
            </a:r>
          </a:p>
          <a:p>
            <a:pPr>
              <a:buNone/>
            </a:pPr>
            <a:r>
              <a:rPr lang="en-US" dirty="0" smtClean="0"/>
              <a:t>  a. Nothing but truth</a:t>
            </a:r>
          </a:p>
          <a:p>
            <a:pPr>
              <a:buNone/>
            </a:pPr>
            <a:r>
              <a:rPr lang="en-US" dirty="0" smtClean="0"/>
              <a:t>  b. Some truth</a:t>
            </a:r>
          </a:p>
          <a:p>
            <a:pPr>
              <a:buNone/>
            </a:pPr>
            <a:r>
              <a:rPr lang="en-US" dirty="0" smtClean="0"/>
              <a:t>  c. Much truth</a:t>
            </a:r>
          </a:p>
          <a:p>
            <a:pPr>
              <a:buNone/>
            </a:pPr>
            <a:r>
              <a:rPr lang="en-US" dirty="0" smtClean="0"/>
              <a:t>  d. More than a small amount of truth</a:t>
            </a:r>
          </a:p>
          <a:p>
            <a:endParaRPr lang="en-US" dirty="0" smtClean="0"/>
          </a:p>
          <a:p>
            <a:pPr>
              <a:buNone/>
            </a:pPr>
            <a:r>
              <a:rPr lang="en-US" b="1" dirty="0" smtClean="0">
                <a:solidFill>
                  <a:schemeClr val="tx1"/>
                </a:solidFill>
              </a:rPr>
              <a:t>2) In this context ‘intelligence interpretation of current events’ means</a:t>
            </a:r>
          </a:p>
          <a:p>
            <a:pPr>
              <a:buNone/>
            </a:pPr>
            <a:r>
              <a:rPr lang="en-US" dirty="0" smtClean="0"/>
              <a:t>  a. Skilful interpretation of events</a:t>
            </a:r>
          </a:p>
          <a:p>
            <a:pPr>
              <a:buNone/>
            </a:pPr>
            <a:r>
              <a:rPr lang="en-US" dirty="0" smtClean="0"/>
              <a:t>  b. Intellectual outlook on events</a:t>
            </a:r>
          </a:p>
          <a:p>
            <a:pPr>
              <a:buNone/>
            </a:pPr>
            <a:r>
              <a:rPr lang="en-US" dirty="0" smtClean="0"/>
              <a:t>  c. Appropriate understanding of events</a:t>
            </a:r>
          </a:p>
          <a:p>
            <a:pPr>
              <a:buNone/>
            </a:pPr>
            <a:r>
              <a:rPr lang="en-US" dirty="0" smtClean="0"/>
              <a:t>  d. Rational explanation of events</a:t>
            </a:r>
          </a:p>
          <a:p>
            <a:endParaRPr lang="en-US" dirty="0" smtClean="0">
              <a:solidFill>
                <a:schemeClr val="accent2"/>
              </a:solidFill>
            </a:endParaRPr>
          </a:p>
          <a:p>
            <a:pPr>
              <a:buNone/>
            </a:pPr>
            <a:r>
              <a:rPr lang="en-US" b="1" dirty="0" smtClean="0">
                <a:solidFill>
                  <a:schemeClr val="tx1"/>
                </a:solidFill>
              </a:rPr>
              <a:t>3) A knowledge of history is necessary to interpret current problem because</a:t>
            </a:r>
          </a:p>
          <a:p>
            <a:pPr>
              <a:buNone/>
            </a:pPr>
            <a:r>
              <a:rPr lang="en-US" dirty="0" smtClean="0"/>
              <a:t>  a. They may be repetitions of past events </a:t>
            </a:r>
          </a:p>
          <a:p>
            <a:pPr>
              <a:buNone/>
            </a:pPr>
            <a:r>
              <a:rPr lang="en-US" dirty="0" smtClean="0"/>
              <a:t>  b. Only then they can be put in a proper context</a:t>
            </a:r>
          </a:p>
          <a:p>
            <a:pPr>
              <a:buNone/>
            </a:pPr>
            <a:r>
              <a:rPr lang="en-US" dirty="0" smtClean="0"/>
              <a:t>  c. They have roots in the past </a:t>
            </a:r>
          </a:p>
          <a:p>
            <a:pPr>
              <a:buNone/>
            </a:pPr>
            <a:r>
              <a:rPr lang="en-US" dirty="0" smtClean="0"/>
              <a:t>  d. They can be contrasted with the past events</a:t>
            </a:r>
          </a:p>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909392"/>
            <a:ext cx="8568000" cy="6048000"/>
          </a:xfrm>
        </p:spPr>
        <p:txBody>
          <a:bodyPr/>
          <a:lstStyle/>
          <a:p>
            <a:pPr>
              <a:buNone/>
            </a:pPr>
            <a:r>
              <a:rPr lang="en-US" b="1" dirty="0" smtClean="0">
                <a:solidFill>
                  <a:schemeClr val="tx1"/>
                </a:solidFill>
              </a:rPr>
              <a:t>1) The expression ‘more than a modicum of truth’ means</a:t>
            </a:r>
          </a:p>
          <a:p>
            <a:pPr>
              <a:buNone/>
            </a:pPr>
            <a:r>
              <a:rPr lang="en-US" dirty="0" smtClean="0"/>
              <a:t>  a. Nothing but truth</a:t>
            </a:r>
          </a:p>
          <a:p>
            <a:pPr>
              <a:buNone/>
            </a:pPr>
            <a:r>
              <a:rPr lang="en-US" dirty="0" smtClean="0"/>
              <a:t>  b. Some truth</a:t>
            </a:r>
          </a:p>
          <a:p>
            <a:pPr>
              <a:buNone/>
            </a:pPr>
            <a:r>
              <a:rPr lang="en-US" dirty="0" smtClean="0"/>
              <a:t>  c. Much truth</a:t>
            </a:r>
          </a:p>
          <a:p>
            <a:pPr>
              <a:buNone/>
            </a:pPr>
            <a:r>
              <a:rPr lang="en-US" dirty="0" smtClean="0"/>
              <a:t>  </a:t>
            </a:r>
            <a:r>
              <a:rPr lang="en-US" b="1" dirty="0" smtClean="0"/>
              <a:t>d. More than a small amount of truth</a:t>
            </a:r>
          </a:p>
          <a:p>
            <a:endParaRPr lang="en-US" dirty="0" smtClean="0"/>
          </a:p>
          <a:p>
            <a:pPr>
              <a:buNone/>
            </a:pPr>
            <a:r>
              <a:rPr lang="en-US" b="1" dirty="0" smtClean="0">
                <a:solidFill>
                  <a:schemeClr val="tx1"/>
                </a:solidFill>
              </a:rPr>
              <a:t>2) In this context ‘intelligence interpretation of current events’ means</a:t>
            </a:r>
          </a:p>
          <a:p>
            <a:pPr>
              <a:buNone/>
            </a:pPr>
            <a:r>
              <a:rPr lang="en-US" dirty="0" smtClean="0"/>
              <a:t>  a. Skilful interpretation of events</a:t>
            </a:r>
          </a:p>
          <a:p>
            <a:pPr>
              <a:buNone/>
            </a:pPr>
            <a:r>
              <a:rPr lang="en-US" dirty="0" smtClean="0"/>
              <a:t>  b. Intellectual outlook on events</a:t>
            </a:r>
          </a:p>
          <a:p>
            <a:pPr>
              <a:buNone/>
            </a:pPr>
            <a:r>
              <a:rPr lang="en-US" dirty="0" smtClean="0"/>
              <a:t>  c. Appropriate understanding of events</a:t>
            </a:r>
          </a:p>
          <a:p>
            <a:pPr>
              <a:buNone/>
            </a:pPr>
            <a:r>
              <a:rPr lang="en-US" dirty="0" smtClean="0"/>
              <a:t>  </a:t>
            </a:r>
            <a:r>
              <a:rPr lang="en-US" b="1" dirty="0" smtClean="0"/>
              <a:t>d. Rational explanation of events</a:t>
            </a:r>
          </a:p>
          <a:p>
            <a:endParaRPr lang="en-US" dirty="0" smtClean="0">
              <a:solidFill>
                <a:schemeClr val="accent2"/>
              </a:solidFill>
            </a:endParaRPr>
          </a:p>
          <a:p>
            <a:pPr>
              <a:buNone/>
            </a:pPr>
            <a:r>
              <a:rPr lang="en-US" b="1" dirty="0" smtClean="0">
                <a:solidFill>
                  <a:schemeClr val="tx1"/>
                </a:solidFill>
              </a:rPr>
              <a:t>3) A knowledge of history is necessary to interpret current problem because</a:t>
            </a:r>
          </a:p>
          <a:p>
            <a:pPr>
              <a:buNone/>
            </a:pPr>
            <a:r>
              <a:rPr lang="en-US" b="1" dirty="0" smtClean="0"/>
              <a:t>  a. They may be repetitions of past events </a:t>
            </a:r>
          </a:p>
          <a:p>
            <a:pPr>
              <a:buNone/>
            </a:pPr>
            <a:r>
              <a:rPr lang="en-US" dirty="0" smtClean="0"/>
              <a:t>  b. Only then they can be put in a proper context</a:t>
            </a:r>
          </a:p>
          <a:p>
            <a:pPr>
              <a:buNone/>
            </a:pPr>
            <a:r>
              <a:rPr lang="en-US" dirty="0" smtClean="0"/>
              <a:t>  c. They have roots in the past </a:t>
            </a:r>
          </a:p>
          <a:p>
            <a:pPr>
              <a:buNone/>
            </a:pPr>
            <a:r>
              <a:rPr lang="en-US" dirty="0" smtClean="0"/>
              <a:t>  d. They can be contrasted with the past events</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6592" y="764704"/>
            <a:ext cx="8453437" cy="360363"/>
          </a:xfrm>
        </p:spPr>
        <p:txBody>
          <a:bodyPr/>
          <a:lstStyle/>
          <a:p>
            <a:r>
              <a:rPr lang="en-US" sz="2400" dirty="0" smtClean="0">
                <a:solidFill>
                  <a:schemeClr val="accent2">
                    <a:lumMod val="75000"/>
                  </a:schemeClr>
                </a:solidFill>
              </a:rPr>
              <a:t>Read the passage and answer the questions</a:t>
            </a:r>
            <a:r>
              <a:rPr lang="en-GB" dirty="0" smtClean="0"/>
              <a:t/>
            </a:r>
            <a:br>
              <a:rPr lang="en-GB" dirty="0" smtClean="0"/>
            </a:br>
            <a:endParaRPr lang="en-US" dirty="0"/>
          </a:p>
        </p:txBody>
      </p:sp>
      <p:sp>
        <p:nvSpPr>
          <p:cNvPr id="3" name="Content Placeholder 2"/>
          <p:cNvSpPr>
            <a:spLocks noGrp="1"/>
          </p:cNvSpPr>
          <p:nvPr>
            <p:ph idx="1"/>
          </p:nvPr>
        </p:nvSpPr>
        <p:spPr>
          <a:xfrm>
            <a:off x="698500" y="810000"/>
            <a:ext cx="8568000" cy="6048000"/>
          </a:xfrm>
        </p:spPr>
        <p:txBody>
          <a:bodyPr/>
          <a:lstStyle/>
          <a:p>
            <a:endParaRPr lang="en-US" dirty="0" smtClean="0"/>
          </a:p>
          <a:p>
            <a:endParaRPr lang="en-US" dirty="0" smtClean="0"/>
          </a:p>
          <a:p>
            <a:endParaRPr lang="en-US" dirty="0" smtClean="0"/>
          </a:p>
          <a:p>
            <a:pPr>
              <a:buNone/>
            </a:pPr>
            <a:r>
              <a:rPr lang="en-US" dirty="0" smtClean="0"/>
              <a:t>   Fog occurs when damp air above the surface of the earth is cooled to the point at which it condenses. Of the two types of fog, advection fog occurs along the ocean coast or near rivers or lakes. This type of fast-moving fog, which may cover vast areas, occurs when warm winds blow across a cold surface of land or water. In this collision of heat and cold, the warm air is cooled to the point at which the water vapor condenses into fog. Radiation fog, quite different from advection fog, is immobile cloud-like moisture generally found hovering over wintertime valleys. It occurs on clear nights when the earth's warmth escapes into the upper atmosphere</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836712"/>
            <a:ext cx="8568000" cy="6048000"/>
          </a:xfrm>
        </p:spPr>
        <p:txBody>
          <a:bodyPr/>
          <a:lstStyle/>
          <a:p>
            <a:pPr>
              <a:buNone/>
            </a:pPr>
            <a:r>
              <a:rPr lang="en-US" b="1" dirty="0" smtClean="0">
                <a:solidFill>
                  <a:schemeClr val="tx1"/>
                </a:solidFill>
              </a:rPr>
              <a:t>1) According to the passage, fog is found when wetness in the air is</a:t>
            </a:r>
          </a:p>
          <a:p>
            <a:pPr>
              <a:buNone/>
            </a:pPr>
            <a:r>
              <a:rPr lang="en-US" dirty="0" smtClean="0"/>
              <a:t>  a. Vaporized</a:t>
            </a:r>
          </a:p>
          <a:p>
            <a:pPr>
              <a:buNone/>
            </a:pPr>
            <a:r>
              <a:rPr lang="en-US" dirty="0" smtClean="0"/>
              <a:t>  b. Cooled</a:t>
            </a:r>
          </a:p>
          <a:p>
            <a:pPr>
              <a:buNone/>
            </a:pPr>
            <a:r>
              <a:rPr lang="en-US" dirty="0" smtClean="0"/>
              <a:t>  c. Dampened</a:t>
            </a:r>
          </a:p>
          <a:p>
            <a:pPr>
              <a:buNone/>
            </a:pPr>
            <a:r>
              <a:rPr lang="en-US" dirty="0" smtClean="0"/>
              <a:t>  d. Heated</a:t>
            </a:r>
            <a:br>
              <a:rPr lang="en-US" dirty="0" smtClean="0"/>
            </a:br>
            <a:endParaRPr lang="en-US" dirty="0" smtClean="0"/>
          </a:p>
          <a:p>
            <a:pPr>
              <a:buNone/>
            </a:pPr>
            <a:r>
              <a:rPr lang="en-US" b="1" dirty="0" smtClean="0">
                <a:solidFill>
                  <a:schemeClr val="tx1"/>
                </a:solidFill>
              </a:rPr>
              <a:t>2) According to the passage, advection fog is found</a:t>
            </a:r>
          </a:p>
          <a:p>
            <a:pPr>
              <a:buNone/>
            </a:pPr>
            <a:r>
              <a:rPr lang="en-US" dirty="0" smtClean="0"/>
              <a:t>  a. In valleys</a:t>
            </a:r>
          </a:p>
          <a:p>
            <a:pPr>
              <a:buNone/>
            </a:pPr>
            <a:r>
              <a:rPr lang="en-US" dirty="0" smtClean="0"/>
              <a:t>  b. In the ocean</a:t>
            </a:r>
          </a:p>
          <a:p>
            <a:pPr>
              <a:buNone/>
            </a:pPr>
            <a:r>
              <a:rPr lang="en-US" dirty="0" smtClean="0"/>
              <a:t>  c. Near bodies of water</a:t>
            </a:r>
          </a:p>
          <a:p>
            <a:pPr>
              <a:buNone/>
            </a:pPr>
            <a:r>
              <a:rPr lang="en-US" dirty="0" smtClean="0"/>
              <a:t>  d. Only in small, enclosed areas</a:t>
            </a:r>
            <a:br>
              <a:rPr lang="en-US" dirty="0" smtClean="0"/>
            </a:br>
            <a:endParaRPr lang="en-US" dirty="0" smtClean="0"/>
          </a:p>
          <a:p>
            <a:pPr>
              <a:buNone/>
            </a:pPr>
            <a:r>
              <a:rPr lang="en-US" b="1" dirty="0" smtClean="0">
                <a:solidFill>
                  <a:schemeClr val="tx1"/>
                </a:solidFill>
              </a:rPr>
              <a:t>3) In the passage, radiation fog is said to be</a:t>
            </a:r>
          </a:p>
          <a:p>
            <a:pPr>
              <a:buNone/>
            </a:pPr>
            <a:r>
              <a:rPr lang="en-US" dirty="0" smtClean="0"/>
              <a:t>  a. Similar to advection fog</a:t>
            </a:r>
          </a:p>
          <a:p>
            <a:pPr>
              <a:buNone/>
            </a:pPr>
            <a:r>
              <a:rPr lang="en-US" dirty="0" smtClean="0"/>
              <a:t>  b. Found in coastal areas</a:t>
            </a:r>
          </a:p>
          <a:p>
            <a:pPr>
              <a:buNone/>
            </a:pPr>
            <a:r>
              <a:rPr lang="en-US" dirty="0" smtClean="0"/>
              <a:t>  c. Fast-moving</a:t>
            </a:r>
          </a:p>
          <a:p>
            <a:pPr>
              <a:buNone/>
            </a:pPr>
            <a:r>
              <a:rPr lang="en-US" dirty="0" smtClean="0"/>
              <a:t>  d. Trapped moisture hanging over inland valleys</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836712"/>
            <a:ext cx="8568000" cy="6048000"/>
          </a:xfrm>
        </p:spPr>
        <p:txBody>
          <a:bodyPr/>
          <a:lstStyle/>
          <a:p>
            <a:pPr>
              <a:buNone/>
            </a:pPr>
            <a:r>
              <a:rPr lang="en-US" b="1" dirty="0" smtClean="0">
                <a:solidFill>
                  <a:schemeClr val="tx1"/>
                </a:solidFill>
              </a:rPr>
              <a:t>1) According to the passage, fog is found when wetness in the air is</a:t>
            </a:r>
          </a:p>
          <a:p>
            <a:pPr>
              <a:buNone/>
            </a:pPr>
            <a:r>
              <a:rPr lang="en-US" dirty="0" smtClean="0"/>
              <a:t>  a. Vaporized</a:t>
            </a:r>
          </a:p>
          <a:p>
            <a:pPr>
              <a:buNone/>
            </a:pPr>
            <a:r>
              <a:rPr lang="en-US" b="1" dirty="0" smtClean="0"/>
              <a:t>  b. Cooled</a:t>
            </a:r>
          </a:p>
          <a:p>
            <a:pPr>
              <a:buNone/>
            </a:pPr>
            <a:r>
              <a:rPr lang="en-US" dirty="0" smtClean="0"/>
              <a:t>  c. Dampened</a:t>
            </a:r>
          </a:p>
          <a:p>
            <a:pPr>
              <a:buNone/>
            </a:pPr>
            <a:r>
              <a:rPr lang="en-US" dirty="0" smtClean="0"/>
              <a:t>  d. Heated</a:t>
            </a:r>
            <a:br>
              <a:rPr lang="en-US" dirty="0" smtClean="0"/>
            </a:br>
            <a:endParaRPr lang="en-US" dirty="0" smtClean="0"/>
          </a:p>
          <a:p>
            <a:pPr>
              <a:buNone/>
            </a:pPr>
            <a:r>
              <a:rPr lang="en-US" b="1" dirty="0" smtClean="0">
                <a:solidFill>
                  <a:schemeClr val="tx1"/>
                </a:solidFill>
              </a:rPr>
              <a:t>2) According to the passage, advection fog is found</a:t>
            </a:r>
          </a:p>
          <a:p>
            <a:pPr>
              <a:buNone/>
            </a:pPr>
            <a:r>
              <a:rPr lang="en-US" dirty="0" smtClean="0"/>
              <a:t>  a. In valleys</a:t>
            </a:r>
          </a:p>
          <a:p>
            <a:pPr>
              <a:buNone/>
            </a:pPr>
            <a:r>
              <a:rPr lang="en-US" dirty="0" smtClean="0"/>
              <a:t>  b. In the ocean</a:t>
            </a:r>
          </a:p>
          <a:p>
            <a:pPr>
              <a:buNone/>
            </a:pPr>
            <a:r>
              <a:rPr lang="en-US" b="1" dirty="0" smtClean="0"/>
              <a:t>  c. Near bodies of water</a:t>
            </a:r>
          </a:p>
          <a:p>
            <a:pPr>
              <a:buNone/>
            </a:pPr>
            <a:r>
              <a:rPr lang="en-US" dirty="0" smtClean="0"/>
              <a:t>  d. Only in small, enclosed areas</a:t>
            </a:r>
            <a:br>
              <a:rPr lang="en-US" dirty="0" smtClean="0"/>
            </a:br>
            <a:endParaRPr lang="en-US" dirty="0" smtClean="0"/>
          </a:p>
          <a:p>
            <a:pPr>
              <a:buNone/>
            </a:pPr>
            <a:r>
              <a:rPr lang="en-US" b="1" dirty="0" smtClean="0">
                <a:solidFill>
                  <a:schemeClr val="tx1"/>
                </a:solidFill>
              </a:rPr>
              <a:t>3) In the passage, radiation fog is said to be</a:t>
            </a:r>
          </a:p>
          <a:p>
            <a:pPr>
              <a:buNone/>
            </a:pPr>
            <a:r>
              <a:rPr lang="en-US" dirty="0" smtClean="0"/>
              <a:t>  a. Similar to advection fog</a:t>
            </a:r>
          </a:p>
          <a:p>
            <a:pPr>
              <a:buNone/>
            </a:pPr>
            <a:r>
              <a:rPr lang="en-US" dirty="0" smtClean="0"/>
              <a:t>  b. Found in coastal areas</a:t>
            </a:r>
          </a:p>
          <a:p>
            <a:pPr>
              <a:buNone/>
            </a:pPr>
            <a:r>
              <a:rPr lang="en-US" dirty="0" smtClean="0"/>
              <a:t>  c. Fast-moving</a:t>
            </a:r>
          </a:p>
          <a:p>
            <a:pPr>
              <a:buNone/>
            </a:pPr>
            <a:r>
              <a:rPr lang="en-US" b="1" dirty="0" smtClean="0"/>
              <a:t>  d. Trapped moisture hanging over inland valleys</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836712"/>
            <a:ext cx="8568000" cy="6048000"/>
          </a:xfrm>
        </p:spPr>
        <p:txBody>
          <a:bodyPr/>
          <a:lstStyle/>
          <a:p>
            <a:pPr>
              <a:buNone/>
            </a:pPr>
            <a:r>
              <a:rPr lang="en-US" b="1" dirty="0" smtClean="0"/>
              <a:t>4) </a:t>
            </a:r>
            <a:r>
              <a:rPr lang="en-US" b="1" dirty="0" smtClean="0">
                <a:solidFill>
                  <a:schemeClr val="tx1"/>
                </a:solidFill>
              </a:rPr>
              <a:t>According to the passage, which of the following statements about fog is true?</a:t>
            </a:r>
          </a:p>
          <a:p>
            <a:pPr>
              <a:buNone/>
            </a:pPr>
            <a:r>
              <a:rPr lang="en-US" dirty="0" smtClean="0"/>
              <a:t>  a. Advection fog is caused when cold winds blow across a heated land surface</a:t>
            </a:r>
          </a:p>
          <a:p>
            <a:pPr>
              <a:buNone/>
            </a:pPr>
            <a:r>
              <a:rPr lang="en-US" dirty="0" smtClean="0"/>
              <a:t>  b. Advection fog is the type of fog that occurs in small valleys on clear nights</a:t>
            </a:r>
          </a:p>
          <a:p>
            <a:pPr>
              <a:buNone/>
            </a:pPr>
            <a:r>
              <a:rPr lang="en-US" dirty="0" smtClean="0"/>
              <a:t>  c. Radiation fog occurs when the cooled atmosphere meets with heat from the earth</a:t>
            </a:r>
          </a:p>
          <a:p>
            <a:pPr>
              <a:buNone/>
            </a:pPr>
            <a:r>
              <a:rPr lang="en-US" dirty="0" smtClean="0"/>
              <a:t>  d. Radiation fog generally moves quickly across vast areas of land</a:t>
            </a:r>
            <a:br>
              <a:rPr lang="en-US" dirty="0" smtClean="0"/>
            </a:br>
            <a:endParaRPr lang="en-US" dirty="0" smtClean="0"/>
          </a:p>
          <a:p>
            <a:pPr>
              <a:buNone/>
            </a:pPr>
            <a:r>
              <a:rPr lang="en-US" b="1" dirty="0" smtClean="0"/>
              <a:t>5) </a:t>
            </a:r>
            <a:r>
              <a:rPr lang="en-US" b="1" dirty="0" smtClean="0">
                <a:solidFill>
                  <a:schemeClr val="tx1"/>
                </a:solidFill>
              </a:rPr>
              <a:t>The author's purpose in this passage is to</a:t>
            </a:r>
          </a:p>
          <a:p>
            <a:pPr>
              <a:buNone/>
            </a:pPr>
            <a:r>
              <a:rPr lang="en-US" dirty="0" smtClean="0"/>
              <a:t>  a. Explain the different types of fog</a:t>
            </a:r>
          </a:p>
          <a:p>
            <a:pPr>
              <a:buNone/>
            </a:pPr>
            <a:r>
              <a:rPr lang="en-US" dirty="0" smtClean="0"/>
              <a:t>  b. Describe where different types of fog are found</a:t>
            </a:r>
          </a:p>
          <a:p>
            <a:pPr>
              <a:buNone/>
            </a:pPr>
            <a:r>
              <a:rPr lang="en-US" dirty="0" smtClean="0"/>
              <a:t>  c. Discuss advection fog</a:t>
            </a:r>
          </a:p>
          <a:p>
            <a:pPr>
              <a:buNone/>
            </a:pPr>
            <a:r>
              <a:rPr lang="en-US" dirty="0" smtClean="0"/>
              <a:t>  d. Give a scientific description of various types of precipitation</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836712"/>
            <a:ext cx="8568000" cy="6048000"/>
          </a:xfrm>
        </p:spPr>
        <p:txBody>
          <a:bodyPr/>
          <a:lstStyle/>
          <a:p>
            <a:pPr>
              <a:buNone/>
            </a:pPr>
            <a:r>
              <a:rPr lang="en-US" b="1" dirty="0" smtClean="0"/>
              <a:t>4) </a:t>
            </a:r>
            <a:r>
              <a:rPr lang="en-US" b="1" dirty="0" smtClean="0">
                <a:solidFill>
                  <a:schemeClr val="tx1"/>
                </a:solidFill>
              </a:rPr>
              <a:t>According to the passage, which of the following statements about fog is true?</a:t>
            </a:r>
          </a:p>
          <a:p>
            <a:pPr>
              <a:buNone/>
            </a:pPr>
            <a:r>
              <a:rPr lang="en-US" dirty="0" smtClean="0"/>
              <a:t>  a. Advection fog is caused when cold winds blow across a heated land surface</a:t>
            </a:r>
          </a:p>
          <a:p>
            <a:pPr>
              <a:buNone/>
            </a:pPr>
            <a:r>
              <a:rPr lang="en-US" dirty="0" smtClean="0"/>
              <a:t>  b. Advection fog is the type of fog that occurs in small valleys on clear nights</a:t>
            </a:r>
          </a:p>
          <a:p>
            <a:pPr>
              <a:buNone/>
            </a:pPr>
            <a:r>
              <a:rPr lang="en-US" dirty="0" smtClean="0"/>
              <a:t>  </a:t>
            </a:r>
            <a:r>
              <a:rPr lang="en-US" b="1" dirty="0" smtClean="0"/>
              <a:t>c. Radiation fog occurs when the cooled atmosphere meets with heat from the earth</a:t>
            </a:r>
          </a:p>
          <a:p>
            <a:pPr>
              <a:buNone/>
            </a:pPr>
            <a:r>
              <a:rPr lang="en-US" dirty="0" smtClean="0"/>
              <a:t>  d. Radiation fog generally moves quickly across vast areas of land</a:t>
            </a:r>
            <a:br>
              <a:rPr lang="en-US" dirty="0" smtClean="0"/>
            </a:br>
            <a:endParaRPr lang="en-US" dirty="0" smtClean="0"/>
          </a:p>
          <a:p>
            <a:pPr>
              <a:buNone/>
            </a:pPr>
            <a:r>
              <a:rPr lang="en-US" b="1" dirty="0" smtClean="0"/>
              <a:t>5) </a:t>
            </a:r>
            <a:r>
              <a:rPr lang="en-US" b="1" dirty="0" smtClean="0">
                <a:solidFill>
                  <a:schemeClr val="tx1"/>
                </a:solidFill>
              </a:rPr>
              <a:t>The author's purpose in this passage is to</a:t>
            </a:r>
          </a:p>
          <a:p>
            <a:pPr>
              <a:buNone/>
            </a:pPr>
            <a:r>
              <a:rPr lang="en-US" dirty="0" smtClean="0"/>
              <a:t>  </a:t>
            </a:r>
            <a:r>
              <a:rPr lang="en-US" b="1" dirty="0" smtClean="0"/>
              <a:t>a. Explain the different types of fog</a:t>
            </a:r>
          </a:p>
          <a:p>
            <a:pPr>
              <a:buNone/>
            </a:pPr>
            <a:r>
              <a:rPr lang="en-US" dirty="0" smtClean="0"/>
              <a:t>  b. Describe where different types of fog are found</a:t>
            </a:r>
          </a:p>
          <a:p>
            <a:pPr>
              <a:buNone/>
            </a:pPr>
            <a:r>
              <a:rPr lang="en-US" dirty="0" smtClean="0"/>
              <a:t>  c. Discuss advection fog</a:t>
            </a:r>
          </a:p>
          <a:p>
            <a:pPr>
              <a:buNone/>
            </a:pPr>
            <a:r>
              <a:rPr lang="en-US" dirty="0" smtClean="0"/>
              <a:t>  d. Give a scientific description of various types of precipitation</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8560" y="692696"/>
            <a:ext cx="8453437" cy="360363"/>
          </a:xfrm>
        </p:spPr>
        <p:txBody>
          <a:bodyPr/>
          <a:lstStyle/>
          <a:p>
            <a:r>
              <a:rPr lang="en-US" sz="2400" dirty="0" smtClean="0">
                <a:solidFill>
                  <a:schemeClr val="accent2">
                    <a:lumMod val="75000"/>
                  </a:schemeClr>
                </a:solidFill>
              </a:rPr>
              <a:t>Read the passage and answer the questions</a:t>
            </a:r>
            <a:r>
              <a:rPr lang="en-GB" dirty="0" smtClean="0"/>
              <a:t/>
            </a:r>
            <a:br>
              <a:rPr lang="en-GB" dirty="0" smtClean="0"/>
            </a:br>
            <a:endParaRPr lang="en-US" dirty="0"/>
          </a:p>
        </p:txBody>
      </p:sp>
      <p:sp>
        <p:nvSpPr>
          <p:cNvPr id="3" name="Content Placeholder 2"/>
          <p:cNvSpPr>
            <a:spLocks noGrp="1"/>
          </p:cNvSpPr>
          <p:nvPr>
            <p:ph idx="1"/>
          </p:nvPr>
        </p:nvSpPr>
        <p:spPr>
          <a:xfrm>
            <a:off x="323528" y="909392"/>
            <a:ext cx="8568000" cy="6048000"/>
          </a:xfrm>
        </p:spPr>
        <p:txBody>
          <a:bodyPr/>
          <a:lstStyle/>
          <a:p>
            <a:endParaRPr lang="en-US" dirty="0" smtClean="0"/>
          </a:p>
          <a:p>
            <a:endParaRPr lang="en-US" dirty="0" smtClean="0"/>
          </a:p>
          <a:p>
            <a:pPr>
              <a:buNone/>
            </a:pPr>
            <a:r>
              <a:rPr lang="en-US" dirty="0" smtClean="0"/>
              <a:t>   As far back as 700 d.c., man has talked about children being cared for by wolves. Romulus and Remus, the legendary twin founders of Rome, were purported to have been cared for by wolves. It is believed that when a she-wolf loses her litter, she seeks a human child to take its place. </a:t>
            </a:r>
            <a:br>
              <a:rPr lang="en-US" dirty="0" smtClean="0"/>
            </a:br>
            <a:r>
              <a:rPr lang="en-US" dirty="0" smtClean="0"/>
              <a:t/>
            </a:r>
            <a:br>
              <a:rPr lang="en-US" dirty="0" smtClean="0"/>
            </a:br>
            <a:r>
              <a:rPr lang="en-US" dirty="0" smtClean="0"/>
              <a:t>The seemingly preposterous idea did not become credible until the late nineteenth century when a French doctor actually found a naked ten-year-old boy wandering in the woods. He did not walk erect, could not speak intelligibly, nor could he relate to people. He only growled and stared at them. Finally the doctor won the boy's confidence and began to work with him. After many long years of devoted and patient instruction, the doctor was able to get the boy to clothe and feed himself, recognize and utter a number of words, as well as write letters and form words.</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908720"/>
            <a:ext cx="8108950" cy="4700588"/>
          </a:xfrm>
        </p:spPr>
        <p:txBody>
          <a:bodyPr/>
          <a:lstStyle/>
          <a:p>
            <a:pPr>
              <a:buNone/>
            </a:pPr>
            <a:r>
              <a:rPr lang="en-US" b="1" dirty="0" smtClean="0">
                <a:solidFill>
                  <a:schemeClr val="tx1"/>
                </a:solidFill>
              </a:rPr>
              <a:t>1) The French doctor found the boy</a:t>
            </a:r>
          </a:p>
          <a:p>
            <a:pPr>
              <a:buNone/>
            </a:pPr>
            <a:r>
              <a:rPr lang="en-US" dirty="0" smtClean="0"/>
              <a:t>  a. Wandering in the woods</a:t>
            </a:r>
          </a:p>
          <a:p>
            <a:pPr>
              <a:buNone/>
            </a:pPr>
            <a:r>
              <a:rPr lang="en-US" dirty="0" smtClean="0"/>
              <a:t>  b. At his doorstep</a:t>
            </a:r>
          </a:p>
          <a:p>
            <a:pPr>
              <a:buNone/>
            </a:pPr>
            <a:r>
              <a:rPr lang="en-US" dirty="0" smtClean="0"/>
              <a:t>  c. Growling at him</a:t>
            </a:r>
          </a:p>
          <a:p>
            <a:pPr>
              <a:buNone/>
            </a:pPr>
            <a:r>
              <a:rPr lang="en-US" dirty="0" smtClean="0"/>
              <a:t>  d. Speaking intelligibly</a:t>
            </a:r>
            <a:br>
              <a:rPr lang="en-US" dirty="0" smtClean="0"/>
            </a:br>
            <a:endParaRPr lang="en-US" dirty="0" smtClean="0">
              <a:solidFill>
                <a:schemeClr val="accent2"/>
              </a:solidFill>
            </a:endParaRPr>
          </a:p>
          <a:p>
            <a:pPr>
              <a:buNone/>
            </a:pPr>
            <a:r>
              <a:rPr lang="en-US" b="1" dirty="0" smtClean="0">
                <a:solidFill>
                  <a:schemeClr val="tx1"/>
                </a:solidFill>
              </a:rPr>
              <a:t>2) In line 4, the word "litter" most nearly means</a:t>
            </a:r>
          </a:p>
          <a:p>
            <a:pPr>
              <a:buNone/>
            </a:pPr>
            <a:r>
              <a:rPr lang="en-US" dirty="0" smtClean="0"/>
              <a:t>  a. Garbage</a:t>
            </a:r>
          </a:p>
          <a:p>
            <a:pPr>
              <a:buNone/>
            </a:pPr>
            <a:r>
              <a:rPr lang="en-US" dirty="0" smtClean="0"/>
              <a:t>  b. Master</a:t>
            </a:r>
          </a:p>
          <a:p>
            <a:pPr>
              <a:buNone/>
            </a:pPr>
            <a:r>
              <a:rPr lang="en-US" dirty="0" smtClean="0"/>
              <a:t>  c. Offspring</a:t>
            </a:r>
          </a:p>
          <a:p>
            <a:pPr>
              <a:buNone/>
            </a:pPr>
            <a:r>
              <a:rPr lang="en-US" dirty="0" smtClean="0"/>
              <a:t>  d. Hair</a:t>
            </a:r>
            <a:br>
              <a:rPr lang="en-US" dirty="0" smtClean="0"/>
            </a:br>
            <a:endParaRPr lang="en-US" dirty="0" smtClean="0">
              <a:solidFill>
                <a:schemeClr val="accent2"/>
              </a:solidFill>
            </a:endParaRPr>
          </a:p>
          <a:p>
            <a:pPr>
              <a:buNone/>
            </a:pPr>
            <a:r>
              <a:rPr lang="en-US" b="1" dirty="0" smtClean="0">
                <a:solidFill>
                  <a:schemeClr val="tx1"/>
                </a:solidFill>
              </a:rPr>
              <a:t>3) The doctor was able to work with the boy because</a:t>
            </a:r>
          </a:p>
          <a:p>
            <a:pPr>
              <a:buNone/>
            </a:pPr>
            <a:r>
              <a:rPr lang="en-US" dirty="0" smtClean="0"/>
              <a:t>  a. The boy was highly intelligent</a:t>
            </a:r>
          </a:p>
          <a:p>
            <a:pPr>
              <a:buNone/>
            </a:pPr>
            <a:r>
              <a:rPr lang="en-US" dirty="0" smtClean="0"/>
              <a:t>  b. The boy trusted him</a:t>
            </a:r>
          </a:p>
          <a:p>
            <a:pPr>
              <a:buNone/>
            </a:pPr>
            <a:r>
              <a:rPr lang="en-US" dirty="0" smtClean="0"/>
              <a:t>  c. The boy liked to dress up</a:t>
            </a:r>
          </a:p>
          <a:p>
            <a:pPr>
              <a:buNone/>
            </a:pPr>
            <a:r>
              <a:rPr lang="en-US" dirty="0" smtClean="0"/>
              <a:t>  d. The boy was dedicated and patient</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908720"/>
            <a:ext cx="8108950" cy="4700588"/>
          </a:xfrm>
        </p:spPr>
        <p:txBody>
          <a:bodyPr/>
          <a:lstStyle/>
          <a:p>
            <a:pPr>
              <a:buNone/>
            </a:pPr>
            <a:r>
              <a:rPr lang="en-US" b="1" dirty="0" smtClean="0">
                <a:solidFill>
                  <a:schemeClr val="tx1"/>
                </a:solidFill>
              </a:rPr>
              <a:t>1) The French doctor found the boy</a:t>
            </a:r>
          </a:p>
          <a:p>
            <a:pPr>
              <a:buNone/>
            </a:pPr>
            <a:r>
              <a:rPr lang="en-US" dirty="0" smtClean="0"/>
              <a:t>  </a:t>
            </a:r>
            <a:r>
              <a:rPr lang="en-US" b="1" dirty="0" smtClean="0"/>
              <a:t>a. Wandering in the woods</a:t>
            </a:r>
          </a:p>
          <a:p>
            <a:pPr>
              <a:buNone/>
            </a:pPr>
            <a:r>
              <a:rPr lang="en-US" dirty="0" smtClean="0"/>
              <a:t>  b. At his doorstep</a:t>
            </a:r>
          </a:p>
          <a:p>
            <a:pPr>
              <a:buNone/>
            </a:pPr>
            <a:r>
              <a:rPr lang="en-US" dirty="0" smtClean="0"/>
              <a:t>  c. Growling at him</a:t>
            </a:r>
          </a:p>
          <a:p>
            <a:pPr>
              <a:buNone/>
            </a:pPr>
            <a:r>
              <a:rPr lang="en-US" dirty="0" smtClean="0"/>
              <a:t>  d. Speaking intelligibly</a:t>
            </a:r>
            <a:br>
              <a:rPr lang="en-US" dirty="0" smtClean="0"/>
            </a:br>
            <a:endParaRPr lang="en-US" dirty="0" smtClean="0">
              <a:solidFill>
                <a:schemeClr val="accent2"/>
              </a:solidFill>
            </a:endParaRPr>
          </a:p>
          <a:p>
            <a:pPr>
              <a:buNone/>
            </a:pPr>
            <a:r>
              <a:rPr lang="en-US" b="1" dirty="0" smtClean="0">
                <a:solidFill>
                  <a:schemeClr val="tx1"/>
                </a:solidFill>
              </a:rPr>
              <a:t>2) In line 4, the word "litter" most nearly means</a:t>
            </a:r>
          </a:p>
          <a:p>
            <a:pPr>
              <a:buNone/>
            </a:pPr>
            <a:r>
              <a:rPr lang="en-US" dirty="0" smtClean="0"/>
              <a:t>  a. Garbage</a:t>
            </a:r>
          </a:p>
          <a:p>
            <a:pPr>
              <a:buNone/>
            </a:pPr>
            <a:r>
              <a:rPr lang="en-US" dirty="0" smtClean="0"/>
              <a:t>  b. Master</a:t>
            </a:r>
          </a:p>
          <a:p>
            <a:pPr>
              <a:buNone/>
            </a:pPr>
            <a:r>
              <a:rPr lang="en-US" dirty="0" smtClean="0"/>
              <a:t>  </a:t>
            </a:r>
            <a:r>
              <a:rPr lang="en-US" b="1" dirty="0" smtClean="0"/>
              <a:t>c. Offspring</a:t>
            </a:r>
          </a:p>
          <a:p>
            <a:pPr>
              <a:buNone/>
            </a:pPr>
            <a:r>
              <a:rPr lang="en-US" dirty="0" smtClean="0"/>
              <a:t>  d. Hair</a:t>
            </a:r>
            <a:br>
              <a:rPr lang="en-US" dirty="0" smtClean="0"/>
            </a:br>
            <a:endParaRPr lang="en-US" dirty="0" smtClean="0">
              <a:solidFill>
                <a:schemeClr val="accent2"/>
              </a:solidFill>
            </a:endParaRPr>
          </a:p>
          <a:p>
            <a:pPr>
              <a:buNone/>
            </a:pPr>
            <a:r>
              <a:rPr lang="en-US" b="1" dirty="0" smtClean="0">
                <a:solidFill>
                  <a:schemeClr val="tx1"/>
                </a:solidFill>
              </a:rPr>
              <a:t>3) The doctor was able to work with the boy because</a:t>
            </a:r>
          </a:p>
          <a:p>
            <a:pPr>
              <a:buNone/>
            </a:pPr>
            <a:r>
              <a:rPr lang="en-US" dirty="0" smtClean="0"/>
              <a:t>  a. The boy was highly intelligent</a:t>
            </a:r>
          </a:p>
          <a:p>
            <a:pPr>
              <a:buNone/>
            </a:pPr>
            <a:r>
              <a:rPr lang="en-US" dirty="0" smtClean="0"/>
              <a:t>  </a:t>
            </a:r>
            <a:r>
              <a:rPr lang="en-US" b="1" dirty="0" smtClean="0"/>
              <a:t>b. The boy trusted him</a:t>
            </a:r>
          </a:p>
          <a:p>
            <a:pPr>
              <a:buNone/>
            </a:pPr>
            <a:r>
              <a:rPr lang="en-US" dirty="0" smtClean="0"/>
              <a:t>  c. The boy liked to dress up</a:t>
            </a:r>
          </a:p>
          <a:p>
            <a:pPr>
              <a:buNone/>
            </a:pPr>
            <a:r>
              <a:rPr lang="en-US" dirty="0" smtClean="0"/>
              <a:t>  d. The boy was dedicated and patient</a:t>
            </a:r>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67</TotalTime>
  <Words>1254</Words>
  <Application>Microsoft Office PowerPoint</Application>
  <PresentationFormat>On-screen Show (4:3)</PresentationFormat>
  <Paragraphs>186</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3_Default Design</vt:lpstr>
      <vt:lpstr>PowerPoint Presentation</vt:lpstr>
      <vt:lpstr>Read the passage and answer the questions </vt:lpstr>
      <vt:lpstr>PowerPoint Presentation</vt:lpstr>
      <vt:lpstr>PowerPoint Presentation</vt:lpstr>
      <vt:lpstr>PowerPoint Presentation</vt:lpstr>
      <vt:lpstr>PowerPoint Presentation</vt:lpstr>
      <vt:lpstr>Read the passage and answer the questions </vt:lpstr>
      <vt:lpstr>PowerPoint Presentation</vt:lpstr>
      <vt:lpstr>PowerPoint Presentation</vt:lpstr>
      <vt:lpstr>PowerPoint Presentation</vt:lpstr>
      <vt:lpstr>PowerPoint Presentation</vt:lpstr>
      <vt:lpstr>Read the passage and answer the questions </vt:lpstr>
      <vt:lpstr>PowerPoint Presentation</vt:lpstr>
      <vt:lpstr>PowerPoint Presentation</vt:lpstr>
      <vt:lpstr>Read the passage and answer the questions</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c:creator>
  <cp:lastModifiedBy>abc</cp:lastModifiedBy>
  <cp:revision>68</cp:revision>
  <dcterms:created xsi:type="dcterms:W3CDTF">2014-01-31T11:27:42Z</dcterms:created>
  <dcterms:modified xsi:type="dcterms:W3CDTF">2015-04-07T15:48:40Z</dcterms:modified>
</cp:coreProperties>
</file>