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notesMasterIdLst>
    <p:notesMasterId r:id="rId24"/>
  </p:notesMasterIdLst>
  <p:sldIdLst>
    <p:sldId id="276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83154" autoAdjust="0"/>
  </p:normalViewPr>
  <p:slideViewPr>
    <p:cSldViewPr>
      <p:cViewPr varScale="1">
        <p:scale>
          <a:sx n="60" d="100"/>
          <a:sy n="60" d="100"/>
        </p:scale>
        <p:origin x="-16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0129A2-30A4-4D8A-971E-4E3AD47D8F79}" type="datetimeFigureOut">
              <a:rPr lang="en-GB" smtClean="0"/>
              <a:pPr/>
              <a:t>29/04/2015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2DB319-B5E8-40ED-8D04-0189779B0BC0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What did you learn at the seminar last night?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Well, they covered the section on marketing.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teacher was very experienced.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 was more difficult than I thought.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you returning tomorrow or the day after?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it came with a sixty-day guarantee.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I'll probably have lunch with Mr. Jones.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should be back the day after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think you should call customer service right away.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I'd prefer to work in the personnel department.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I'll look through the troubleshooting guide first.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think Gary still works in purchasing.(a/c/b)</a:t>
            </a:r>
          </a:p>
          <a:p>
            <a:r>
              <a:rPr lang="en-GB" dirty="0" smtClean="0"/>
              <a:t>qr-25.1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2</a:t>
            </a:fld>
            <a:endParaRPr lang="en-GB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 was wondering, can I get my money back?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 you won't. It's against policy.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Sorry, we only allow exchanges.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you shouldn't. All sales are final.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come I wasn't told about the plan?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Oh. I thought you were.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did told you about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Wasn't you out of town?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 you get my message?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didn't.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couldn't.(b/a/a)</a:t>
            </a:r>
          </a:p>
          <a:p>
            <a:r>
              <a:rPr lang="en-GB" dirty="0" smtClean="0"/>
              <a:t>qr-25.10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11</a:t>
            </a:fld>
            <a:endParaRPr lang="en-GB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do you find our city so far?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used Google Earth.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like it very much.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took the number-3 bus.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about putting Jim in charge?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That's a good idea.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I'll write a check.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He'll be here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When are you going to submit your cost estimates?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have done it on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By the middle of next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won't finish them yet.(b/a/b)</a:t>
            </a:r>
          </a:p>
          <a:p>
            <a:r>
              <a:rPr lang="en-GB" dirty="0" smtClean="0"/>
              <a:t>qr-25.11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12</a:t>
            </a:fld>
            <a:endParaRPr lang="en-GB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Weren't you married to Diana Ross?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I've always loved Mary.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that's right.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we were.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Could I see your driver's license?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here you 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in my wallet.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I'm driving to work.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These computers are slow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They sure are fast.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the server must be busy.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know, they were slow.(b/a/b)</a:t>
            </a:r>
          </a:p>
          <a:p>
            <a:r>
              <a:rPr lang="en-GB" dirty="0" smtClean="0"/>
              <a:t>qr-25.12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13</a:t>
            </a:fld>
            <a:endParaRPr lang="en-GB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is your report coming along?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be there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almost finished.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Who does Susan report to?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She's writing it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Ms. McCain.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her first 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I wonder if we'll raise our prices.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we'll drop them.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Me too. I think we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won by six points.(c/b/b)</a:t>
            </a:r>
          </a:p>
          <a:p>
            <a:r>
              <a:rPr lang="en-GB" dirty="0" smtClean="0"/>
              <a:t>qr-25.13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14</a:t>
            </a:fld>
            <a:endParaRPr lang="en-GB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day is the safety inspection?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on Wednesday.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Today is Friday.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At 3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is your new job?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Office manager.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started Monday.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Oh, it's great.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know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Tony's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cell number?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It's tony@yahoo.com.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I'm afraid I don't.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He's in a meeting.(a/c/b)</a:t>
            </a:r>
          </a:p>
          <a:p>
            <a:r>
              <a:rPr lang="en-GB" dirty="0" smtClean="0"/>
              <a:t>qr-25.14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15</a:t>
            </a:fld>
            <a:endParaRPr lang="en-GB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did you get to work today?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My car broke down.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About 8 o'clock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took the bus.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Weren't you going to Boston this week?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You weren't going this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was, but my trip was postponed.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we'll go next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did you do in Paris?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Mostly, we went sightseeing.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We went last month.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 was a lot of fun.(c/b/a)</a:t>
            </a:r>
          </a:p>
          <a:p>
            <a:r>
              <a:rPr lang="en-GB" dirty="0" smtClean="0"/>
              <a:t>qr-25.15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16</a:t>
            </a:fld>
            <a:endParaRPr lang="en-GB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has Mr. Knudsen been in Singapore?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Until next Monday.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leaves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Since Tuesday.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often do we get paid?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On the 15th.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$1,000 a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Once a month.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is the women's rest room?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next to the elevators.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this way.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thank you.(c/c/a)</a:t>
            </a:r>
          </a:p>
          <a:p>
            <a:r>
              <a:rPr lang="en-GB" dirty="0" smtClean="0"/>
              <a:t>qr-25.16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you do me a favor?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Here, check out this flavor.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Sure. What do you need?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I wouldn't be able to.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were you talking with Ms. Martin?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updating her on the sales figures.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needed to ask her about the proofs.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We are talking about the trip to Paris.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did you do with my pen?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will write you a letter with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looking for my blue folder.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 thought I gave it back to you.(b/b/c)</a:t>
            </a:r>
          </a:p>
          <a:p>
            <a:r>
              <a:rPr lang="en-GB" dirty="0" smtClean="0"/>
              <a:t>qr-25.17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18</a:t>
            </a:fld>
            <a:endParaRPr lang="en-GB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Marsha didn't leave yet, did she?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she leaved at 6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Yeah, she didn't have left.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Yep. She left a few minutes 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For which company did you used to work?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was with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MicroEdge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used to be in software design.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started in 2002.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Where's the convention being held this year?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June 10th to 13th.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in Houston.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At 4 o'clock.(c/a/b)</a:t>
            </a:r>
          </a:p>
          <a:p>
            <a:r>
              <a:rPr lang="en-GB" dirty="0" smtClean="0"/>
              <a:t>qr-25.18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19</a:t>
            </a:fld>
            <a:endParaRPr lang="en-GB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Good game, wasn't it?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Sure it wasn't.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Fantastic!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love games.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Did you find what you needed?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didn't found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I'm fine, thanks.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 I did, thank you.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Didn't Chris used to work here?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That's right, he did.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He works in Chinatown.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He didn't get used to it.(b/c/a)</a:t>
            </a:r>
          </a:p>
          <a:p>
            <a:r>
              <a:rPr lang="en-GB" dirty="0" smtClean="0"/>
              <a:t>qr-25.19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20</a:t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Which floor is the lunchroom 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 just ate.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 third.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At noon.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How often do we get paychecks?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$600 a week.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Twice a month.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They're in our mailboxes.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Where can I find a drinking fountain?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Around the corner, next to the elevator.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 thank you. I don't drink.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I have a fountain pen.(b/b/a)</a:t>
            </a:r>
          </a:p>
          <a:p>
            <a:r>
              <a:rPr lang="en-GB" dirty="0" smtClean="0"/>
              <a:t>qr-25.2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3</a:t>
            </a:fld>
            <a:endParaRPr lang="en-GB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Could I borrow your cell phone for a local call?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thanks for your advice.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She's on the other line at the moment.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Sure, push the green button to send.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are last week's invoices?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She sings at a club downtown.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 went to the beach with friends.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In the top basket on my desk.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like the way they reorganized the office?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they should sweep more often.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it seems bigger now.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the fence is too high.(c/c/b)</a:t>
            </a:r>
          </a:p>
          <a:p>
            <a:r>
              <a:rPr lang="en-GB" dirty="0" smtClean="0"/>
              <a:t>qr-25.20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21</a:t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long is Christmas vacation?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Two weeks.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Dec. 25th.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Since Monday.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What's your apartment number?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Seventh Avenue Northwest.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It's E-104.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area code is 206.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old are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May 12th.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Twenty-six.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In 1992.(a/b/b)</a:t>
            </a:r>
          </a:p>
          <a:p>
            <a:r>
              <a:rPr lang="en-GB" dirty="0" smtClean="0"/>
              <a:t>qr-25.3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4</a:t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How much do you charge per hour?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Ninety-three.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$25.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Not many.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When did Ian get promoted to vice president?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Because of his great work.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About three months ago.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Since 2007.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 you have any extra copies of the report?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Sure. Here you 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I'm afraid I didn't.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he does.(b/b/a)</a:t>
            </a:r>
          </a:p>
          <a:p>
            <a:r>
              <a:rPr lang="en-GB" dirty="0" smtClean="0"/>
              <a:t>qr-25.4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5</a:t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Can we finish the report in the morning?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Let's start it at 9 a.m.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 reporter is on the phone.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it's due by 5 o'clock today.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Aren't you coming to lunch with us?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 have too much work to do.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 brought my own lunch.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 lunch hour is noon to one.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 I try to reach Ms. Lyons on her cell?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don't ever reach through a lion's cage.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need to talk with her as soon as possible.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 hope we can sell her our new software.(c/a/b)</a:t>
            </a:r>
          </a:p>
          <a:p>
            <a:r>
              <a:rPr lang="en-GB" dirty="0" smtClean="0"/>
              <a:t>qr-25.5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6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We finished calculating his taxes, didn't we?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thought we did.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No, we have calculated them.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No, you haven't.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Are you going to the national conference this year?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No, I'm not going to make it.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it was held in Florida.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from the 10th to the 15th.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Shouldn't Mr. </a:t>
            </a:r>
            <a:r>
              <a:rPr lang="en-US" sz="1200" b="0" i="0" kern="120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Weeking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participate in the conference call?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we shouldn't call him back.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You're right. He really should.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he should go to the conference.(a/a/b)</a:t>
            </a:r>
          </a:p>
          <a:p>
            <a:r>
              <a:rPr lang="en-GB" dirty="0" smtClean="0"/>
              <a:t>qr-25.6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7</a:t>
            </a:fld>
            <a:endParaRPr lang="en-GB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Why haven't we gotten started yet?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We've started soon.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We will have started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We're waiting for supplies to arrive.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You're not Steve's brother, are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Steve isn't my father.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You aren't correct.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As a matter of fact, I am.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How often should I send updates?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In two hours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Once a week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It's the 26</a:t>
            </a:r>
            <a:r>
              <a:rPr lang="en-US" sz="1200" b="0" i="0" kern="1200" baseline="300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th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(c/c/b)</a:t>
            </a:r>
          </a:p>
          <a:p>
            <a:r>
              <a:rPr lang="en-GB" dirty="0" smtClean="0"/>
              <a:t>qr-25.7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8</a:t>
            </a:fld>
            <a:endParaRPr lang="en-GB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You're going to be finished by tomorrow, aren't you?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No, I'm going fishing on Thursday.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I think I will.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Yes, you are.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Where were Kendra and Phil yesterday?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They had the day off.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They have been in a meeting.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They will be on vacation.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Does Allen work on Thursdays?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Yes, he works Saturday.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Yes, Allen works here.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Yes, he usually does.(b/a/c)</a:t>
            </a:r>
          </a:p>
          <a:p>
            <a:r>
              <a:rPr lang="en-GB" dirty="0" smtClean="0"/>
              <a:t>qr-25.8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9</a:t>
            </a:fld>
            <a:endParaRPr lang="en-GB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1). I'm going to the theater tonight.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I'm sorry.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It's too expensive.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Enjoy the show.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2). Why isn't Tom coming to lunch with us?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He said he's already eaten.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(B) Tom went to lunch tomorrow.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Tom ate breakfast yesterday.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3). What time do you expect Ms. Perkins to return?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(A) I'll wait in the lobby.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sz="1200" b="1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</a:t>
            </a: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 At about 3 o'clock.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(C) On the 14th.(c/a/b)</a:t>
            </a:r>
          </a:p>
          <a:p>
            <a:r>
              <a:rPr lang="en-GB" dirty="0" smtClean="0"/>
              <a:t>qr-25.9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2DB319-B5E8-40ED-8D04-0189779B0BC0}" type="slidenum">
              <a:rPr lang="en-GB" smtClean="0"/>
              <a:pPr/>
              <a:t>10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722A9D-AEC7-4A0F-A1E8-E5311C7592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1C5909-6C5B-467D-83C4-8E96DD6AAC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8CA583-03BF-4E4C-BF0D-DC8BC9141EE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9725" y="787400"/>
            <a:ext cx="2117725" cy="5300663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4963" y="787400"/>
            <a:ext cx="6202362" cy="53006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63025D-FE57-4746-AFA6-1F7FC0B7B9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85720" y="1"/>
            <a:ext cx="8453437" cy="3571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</a:t>
            </a:r>
            <a:r>
              <a:rPr lang="en-US" dirty="0" err="1" smtClean="0"/>
              <a:t>toTOEIC</a:t>
            </a:r>
            <a:r>
              <a:rPr lang="en-US" dirty="0" smtClean="0"/>
              <a:t> TESTIN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B2ED6-C062-4589-A0BD-E8BDE620425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151823-F296-4860-A1CF-F015F25773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8500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9175" y="1387475"/>
            <a:ext cx="3978275" cy="47005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162D92-E9AD-44BF-B144-9408591ACC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98F6EB86-9D46-48BA-96E4-F8F79B28F23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C370E-C802-4A32-8F59-9BFEE12D26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857232"/>
            <a:ext cx="8453437" cy="3603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CD8AF6-5321-4EB0-85BF-0D9BF88590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70C4C9-1EBD-4BB7-B530-4898196D7C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idx="10"/>
          </p:nvPr>
        </p:nvSpPr>
        <p:spPr>
          <a:xfrm>
            <a:off x="598488" y="6526213"/>
            <a:ext cx="150812" cy="150812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CAAE53-FF69-49D1-AA5A-B17B2475ED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763" y="0"/>
            <a:ext cx="9139237" cy="387350"/>
          </a:xfrm>
          <a:prstGeom prst="rect">
            <a:avLst/>
          </a:prstGeom>
          <a:noFill/>
          <a:ln w="21600">
            <a:noFill/>
            <a:round/>
            <a:headEnd/>
            <a:tailEnd/>
          </a:ln>
        </p:spPr>
      </p:pic>
      <p:sp>
        <p:nvSpPr>
          <p:cNvPr id="3075" name="Rectangle 3"/>
          <p:cNvSpPr>
            <a:spLocks noChangeArrowheads="1"/>
          </p:cNvSpPr>
          <p:nvPr/>
        </p:nvSpPr>
        <p:spPr bwMode="auto">
          <a:xfrm>
            <a:off x="4763" y="6473825"/>
            <a:ext cx="9139237" cy="384175"/>
          </a:xfrm>
          <a:prstGeom prst="rect">
            <a:avLst/>
          </a:prstGeom>
          <a:solidFill>
            <a:srgbClr val="6666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1028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85720" y="857232"/>
            <a:ext cx="8521730" cy="5230831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GB" dirty="0" smtClean="0"/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990600" y="77788"/>
            <a:ext cx="181822" cy="305662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none" lIns="90000" tIns="46800" rIns="90000" bIns="46800">
            <a:spAutoFit/>
          </a:bodyPr>
          <a:lstStyle/>
          <a:p>
            <a:pPr defTabSz="457200">
              <a:lnSpc>
                <a:spcPct val="98000"/>
              </a:lnSpc>
              <a:spcBef>
                <a:spcPts val="350"/>
              </a:spcBef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endParaRPr lang="en-US" sz="1400" b="1" dirty="0">
              <a:solidFill>
                <a:srgbClr val="FFFFFF"/>
              </a:solidFill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 rot="10800000" flipV="1">
            <a:off x="5700690" y="6553200"/>
            <a:ext cx="3214710" cy="169277"/>
          </a:xfrm>
          <a:prstGeom prst="rect">
            <a:avLst/>
          </a:prstGeom>
          <a:noFill/>
          <a:ln w="21600">
            <a:noFill/>
            <a:round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r" defTabSz="457200" eaLnBrk="0" hangingPunct="0">
              <a:buSzPct val="100000"/>
              <a:tabLst>
                <a:tab pos="0" algn="l"/>
                <a:tab pos="457200" algn="l"/>
                <a:tab pos="914400" algn="l"/>
                <a:tab pos="1371600" algn="l"/>
                <a:tab pos="1828800" algn="l"/>
                <a:tab pos="2286000" algn="l"/>
                <a:tab pos="2743200" algn="l"/>
                <a:tab pos="3200400" algn="l"/>
                <a:tab pos="3657600" algn="l"/>
                <a:tab pos="4114800" algn="l"/>
                <a:tab pos="4572000" algn="l"/>
                <a:tab pos="5029200" algn="l"/>
                <a:tab pos="5486400" algn="l"/>
                <a:tab pos="5943600" algn="l"/>
                <a:tab pos="6400800" algn="l"/>
                <a:tab pos="6858000" algn="l"/>
                <a:tab pos="7315200" algn="l"/>
                <a:tab pos="7772400" algn="l"/>
                <a:tab pos="8229600" algn="l"/>
                <a:tab pos="8686800" algn="l"/>
                <a:tab pos="9144000" algn="l"/>
              </a:tabLst>
              <a:defRPr/>
            </a:pPr>
            <a:r>
              <a:rPr lang="en-US" sz="1100" dirty="0">
                <a:solidFill>
                  <a:srgbClr val="FFFFFF"/>
                </a:solidFill>
              </a:rPr>
              <a:t>© </a:t>
            </a:r>
            <a:r>
              <a:rPr lang="en-US" sz="1100" dirty="0" smtClean="0">
                <a:solidFill>
                  <a:srgbClr val="FFFFFF"/>
                </a:solidFill>
              </a:rPr>
              <a:t>2015</a:t>
            </a:r>
            <a:r>
              <a:rPr lang="en-US" sz="1100" baseline="0" dirty="0" smtClean="0">
                <a:solidFill>
                  <a:srgbClr val="FFFFFF"/>
                </a:solidFill>
              </a:rPr>
              <a:t> albert-learning</a:t>
            </a:r>
            <a:r>
              <a:rPr lang="en-US" sz="1100" dirty="0" smtClean="0">
                <a:solidFill>
                  <a:srgbClr val="FFFFFF"/>
                </a:solidFill>
              </a:rPr>
              <a:t>.com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3081" name="Line 9"/>
          <p:cNvSpPr>
            <a:spLocks noChangeShapeType="1"/>
          </p:cNvSpPr>
          <p:nvPr/>
        </p:nvSpPr>
        <p:spPr bwMode="auto">
          <a:xfrm>
            <a:off x="990600" y="147638"/>
            <a:ext cx="1588" cy="23495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082" name="Line 10"/>
          <p:cNvSpPr>
            <a:spLocks noChangeShapeType="1"/>
          </p:cNvSpPr>
          <p:nvPr/>
        </p:nvSpPr>
        <p:spPr bwMode="auto">
          <a:xfrm>
            <a:off x="995363" y="6526213"/>
            <a:ext cx="1587" cy="165100"/>
          </a:xfrm>
          <a:prstGeom prst="line">
            <a:avLst/>
          </a:prstGeom>
          <a:noFill/>
          <a:ln w="936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028680" y="0"/>
            <a:ext cx="4305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solidFill>
                  <a:schemeClr val="bg1"/>
                </a:solidFill>
              </a:rPr>
              <a:t>TOEIC Question Responses 15</a:t>
            </a:r>
            <a:endParaRPr lang="en-US" sz="1800" b="1" dirty="0">
              <a:solidFill>
                <a:schemeClr val="bg1"/>
              </a:solidFill>
            </a:endParaRPr>
          </a:p>
        </p:txBody>
      </p:sp>
      <p:pic>
        <p:nvPicPr>
          <p:cNvPr id="12" name="Picture 11" descr="E:\PPTS\Logo albert_rouge.png"/>
          <p:cNvPicPr/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839456" y="-381000"/>
            <a:ext cx="1152144" cy="1152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+mj-lt"/>
          <a:ea typeface="+mj-ea"/>
          <a:cs typeface="+mj-cs"/>
        </a:defRPr>
      </a:lvl1pPr>
      <a:lvl2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2pPr>
      <a:lvl3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3pPr>
      <a:lvl4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4pPr>
      <a:lvl5pPr marL="2057400" indent="-228600" algn="just" defTabSz="457200" rtl="0" eaLnBrk="0" fontAlgn="base" hangingPunct="0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5pPr>
      <a:lvl6pPr marL="25146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6pPr>
      <a:lvl7pPr marL="29718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7pPr>
      <a:lvl8pPr marL="34290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8pPr>
      <a:lvl9pPr marL="3886200" indent="-228600" algn="l" defTabSz="457200" rtl="0" fontAlgn="base">
        <a:lnSpc>
          <a:spcPct val="90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2000" b="1">
          <a:solidFill>
            <a:srgbClr val="7889FB"/>
          </a:solidFill>
          <a:latin typeface="Arial" charset="0"/>
          <a:cs typeface="Arial" charset="0"/>
        </a:defRPr>
      </a:lvl9pPr>
    </p:titleStyle>
    <p:bodyStyle>
      <a:lvl1pPr marL="161925" indent="-161925" algn="l" defTabSz="457200" rtl="0" eaLnBrk="0" fontAlgn="base" hangingPunct="0">
        <a:spcBef>
          <a:spcPts val="400"/>
        </a:spcBef>
        <a:spcAft>
          <a:spcPct val="0"/>
        </a:spcAft>
        <a:buClr>
          <a:srgbClr val="7889FB"/>
        </a:buClr>
        <a:buSzPct val="110000"/>
        <a:buFont typeface="Wingdings" charset="2"/>
        <a:buChar char=""/>
        <a:defRPr sz="1600">
          <a:solidFill>
            <a:srgbClr val="000000"/>
          </a:solidFill>
          <a:latin typeface="+mn-lt"/>
          <a:ea typeface="+mn-ea"/>
          <a:cs typeface="+mn-cs"/>
        </a:defRPr>
      </a:lvl1pPr>
      <a:lvl2pPr marL="50482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400">
          <a:solidFill>
            <a:srgbClr val="000000"/>
          </a:solidFill>
          <a:latin typeface="+mn-lt"/>
          <a:cs typeface="+mn-cs"/>
        </a:defRPr>
      </a:lvl2pPr>
      <a:lvl3pPr marL="854075" indent="-163513" algn="l" defTabSz="457200" rtl="0" eaLnBrk="0" fontAlgn="base" hangingPunct="0">
        <a:spcBef>
          <a:spcPts val="350"/>
        </a:spcBef>
        <a:spcAft>
          <a:spcPct val="0"/>
        </a:spcAft>
        <a:buClr>
          <a:srgbClr val="7889FB"/>
        </a:buClr>
        <a:buSzPct val="100000"/>
        <a:buFont typeface="Arial" charset="0"/>
        <a:buChar char="•"/>
        <a:defRPr sz="1400">
          <a:solidFill>
            <a:srgbClr val="000000"/>
          </a:solidFill>
          <a:latin typeface="+mn-lt"/>
          <a:cs typeface="+mn-cs"/>
        </a:defRPr>
      </a:lvl3pPr>
      <a:lvl4pPr marL="1200150" indent="-173038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&gt;"/>
        <a:defRPr sz="1200">
          <a:solidFill>
            <a:srgbClr val="000000"/>
          </a:solidFill>
          <a:latin typeface="+mn-lt"/>
          <a:cs typeface="+mn-cs"/>
        </a:defRPr>
      </a:lvl4pPr>
      <a:lvl5pPr marL="1533525" indent="-161925" algn="l" defTabSz="457200" rtl="0" eaLnBrk="0" fontAlgn="base" hangingPunct="0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5pPr>
      <a:lvl6pPr marL="19907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6pPr>
      <a:lvl7pPr marL="24479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7pPr>
      <a:lvl8pPr marL="29051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8pPr>
      <a:lvl9pPr marL="3362325" indent="-161925" algn="l" defTabSz="457200" rtl="0" fontAlgn="base">
        <a:spcBef>
          <a:spcPts val="300"/>
        </a:spcBef>
        <a:spcAft>
          <a:spcPct val="0"/>
        </a:spcAft>
        <a:buClr>
          <a:srgbClr val="7889FB"/>
        </a:buClr>
        <a:buSzPct val="100000"/>
        <a:buFont typeface="Arial" charset="0"/>
        <a:buChar char="–"/>
        <a:defRPr sz="1200">
          <a:solidFill>
            <a:srgbClr val="000000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D8205D-1C99-4422-8426-288176D2C16A}" type="datetimeFigureOut">
              <a:rPr lang="en-US" smtClean="0"/>
              <a:t>4/29/2015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1196F-A612-4C1B-8B32-538041593B8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9.mp3" TargetMode="Externa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0.mp3" TargetMode="Externa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1.mp3" TargetMode="Externa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2.mp3" TargetMode="Externa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3.mp3" TargetMode="Externa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4.mp3" TargetMode="Externa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5.mp3" TargetMode="Externa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6.mp3" TargetMode="External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7.mp3" TargetMode="Externa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8.mp3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.mp3" TargetMode="Externa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19.mp3" TargetMode="External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20.mp3" TargetMode="Externa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2.mp3" TargetMode="Externa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3.mp3" TargetMode="Externa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4.mp3" TargetMode="Externa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5.mp3" TargetMode="Externa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6.mp3" TargetMode="Externa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7.mp3" TargetMode="Externa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bc\Downloads\Music\New%20folder\LISTENING%20QR\QR-25\qr-25.8.mp3" TargetMode="Externa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05000"/>
            <a:ext cx="7772400" cy="14700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057400" marR="0" lvl="0" indent="-228600" algn="l" defTabSz="457200" rtl="0" eaLnBrk="0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			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7889FB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Listening </a:t>
            </a:r>
            <a:endParaRPr kumimoji="0" lang="en-GB" sz="2800" b="1" i="0" u="none" strike="noStrike" kern="0" cap="none" spc="0" normalizeH="0" baseline="0" noProof="0" dirty="0">
              <a:ln>
                <a:noFill/>
              </a:ln>
              <a:solidFill>
                <a:srgbClr val="7889FB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Subtitle 2"/>
          <p:cNvSpPr txBox="1">
            <a:spLocks/>
          </p:cNvSpPr>
          <p:nvPr/>
        </p:nvSpPr>
        <p:spPr bwMode="auto">
          <a:xfrm>
            <a:off x="1371600" y="3200400"/>
            <a:ext cx="7010400" cy="17526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61925" marR="0" lvl="0" indent="-161925" algn="l" defTabSz="457200" rtl="0" eaLnBrk="0" fontAlgn="base" latinLnBrk="0" hangingPunct="0">
              <a:lnSpc>
                <a:spcPct val="100000"/>
              </a:lnSpc>
              <a:spcBef>
                <a:spcPts val="400"/>
              </a:spcBef>
              <a:spcAft>
                <a:spcPct val="0"/>
              </a:spcAft>
              <a:buClr>
                <a:srgbClr val="7889FB"/>
              </a:buClr>
              <a:buSzPct val="110000"/>
              <a:tabLst/>
              <a:defRPr/>
            </a:pPr>
            <a:r>
              <a:rPr kumimoji="0" lang="en-US" sz="48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Question Responses - 15</a:t>
            </a:r>
            <a:endParaRPr kumimoji="0" lang="en-GB" sz="4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85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92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1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0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8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99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4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41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80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2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19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138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20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87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2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06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3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26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4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0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5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6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6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27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7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10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qr-25.8.mp3">
            <a:hlinkClick r:id="" action="ppaction://media"/>
          </p:cNvPr>
          <p:cNvPicPr>
            <a:picLocks noGrp="1" noRot="1" noChangeAspect="1"/>
          </p:cNvPicPr>
          <p:nvPr>
            <p:ph idx="1"/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394200" y="3319463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4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3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1_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</TotalTime>
  <Words>229</Words>
  <Application>Microsoft Office PowerPoint</Application>
  <PresentationFormat>On-screen Show (4:3)</PresentationFormat>
  <Paragraphs>62</Paragraphs>
  <Slides>21</Slides>
  <Notes>20</Notes>
  <HiddenSlides>0</HiddenSlides>
  <MMClips>20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3" baseType="lpstr">
      <vt:lpstr>3_Default Design</vt:lpstr>
      <vt:lpstr>Custom Design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Training Room 1</dc:creator>
  <cp:lastModifiedBy>New</cp:lastModifiedBy>
  <cp:revision>11</cp:revision>
  <dcterms:created xsi:type="dcterms:W3CDTF">2006-08-16T00:00:00Z</dcterms:created>
  <dcterms:modified xsi:type="dcterms:W3CDTF">2015-04-29T09:48:30Z</dcterms:modified>
</cp:coreProperties>
</file>