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0" r:id="rId5"/>
    <p:sldId id="261" r:id="rId6"/>
    <p:sldId id="262" r:id="rId7"/>
    <p:sldId id="265" r:id="rId8"/>
    <p:sldId id="266" r:id="rId9"/>
    <p:sldId id="268"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32" autoAdjust="0"/>
  </p:normalViewPr>
  <p:slideViewPr>
    <p:cSldViewPr>
      <p:cViewPr varScale="1">
        <p:scale>
          <a:sx n="68" d="100"/>
          <a:sy n="68" d="100"/>
        </p:scale>
        <p:origin x="-144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4D394A-9C36-4C03-8689-BFFC57096508}"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1A4CDD-0EBD-4F65-95AA-6D0412DA873C}" type="slidenum">
              <a:rPr lang="en-US" smtClean="0"/>
              <a:pPr/>
              <a:t>‹#›</a:t>
            </a:fld>
            <a:endParaRPr lang="en-US"/>
          </a:p>
        </p:txBody>
      </p:sp>
    </p:spTree>
    <p:extLst>
      <p:ext uri="{BB962C8B-B14F-4D97-AF65-F5344CB8AC3E}">
        <p14:creationId xmlns:p14="http://schemas.microsoft.com/office/powerpoint/2010/main" val="343249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the 20th won't work for you. How about something the following week?</a:t>
            </a:r>
            <a:r>
              <a:rPr lang="en-US" dirty="0" smtClean="0"/>
              <a:t/>
            </a:r>
            <a:br>
              <a:rPr lang="en-US" dirty="0" smtClean="0"/>
            </a:br>
            <a:r>
              <a:rPr lang="en-US" sz="1200" b="0" i="0" kern="1200" dirty="0" smtClean="0">
                <a:solidFill>
                  <a:schemeClr val="tx1"/>
                </a:solidFill>
                <a:latin typeface="+mn-lt"/>
                <a:ea typeface="+mn-ea"/>
                <a:cs typeface="+mn-cs"/>
              </a:rPr>
              <a:t>— That would be the week of the 23rd. Let's see... I have time on Monday afternoon and Wednesday morning. Does either of those work for you?</a:t>
            </a:r>
            <a:r>
              <a:rPr lang="en-US" dirty="0" smtClean="0"/>
              <a:t/>
            </a:r>
            <a:br>
              <a:rPr lang="en-US" dirty="0" smtClean="0"/>
            </a:br>
            <a:r>
              <a:rPr lang="en-US" sz="1200" b="0" i="0" kern="1200" dirty="0" smtClean="0">
                <a:solidFill>
                  <a:schemeClr val="tx1"/>
                </a:solidFill>
                <a:latin typeface="+mn-lt"/>
                <a:ea typeface="+mn-ea"/>
                <a:cs typeface="+mn-cs"/>
              </a:rPr>
              <a:t>— Monday doesn't; I'll be out of town. Wednesday, later in the morning would. Say, 11:30?</a:t>
            </a:r>
            <a:r>
              <a:rPr lang="en-US" dirty="0" smtClean="0"/>
              <a:t/>
            </a:r>
            <a:br>
              <a:rPr lang="en-US" dirty="0" smtClean="0"/>
            </a:br>
            <a:r>
              <a:rPr lang="en-US" sz="1200" b="0" i="0" kern="1200" dirty="0" smtClean="0">
                <a:solidFill>
                  <a:schemeClr val="tx1"/>
                </a:solidFill>
                <a:latin typeface="+mn-lt"/>
                <a:ea typeface="+mn-ea"/>
                <a:cs typeface="+mn-cs"/>
              </a:rPr>
              <a:t>— OK, 11:30 Wednesday. Where?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-- 1)d  2)b  3)c</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Bill, do you have any change? I need some quarters for the vending machine.</a:t>
            </a:r>
            <a:r>
              <a:rPr lang="en-US" dirty="0" smtClean="0"/>
              <a:t/>
            </a:r>
            <a:br>
              <a:rPr lang="en-US" dirty="0" smtClean="0"/>
            </a:br>
            <a:r>
              <a:rPr lang="en-US" sz="1200" b="0" i="0" kern="1200" dirty="0" smtClean="0">
                <a:solidFill>
                  <a:schemeClr val="tx1"/>
                </a:solidFill>
                <a:latin typeface="+mn-lt"/>
                <a:ea typeface="+mn-ea"/>
                <a:cs typeface="+mn-cs"/>
              </a:rPr>
              <a:t>— Another healthy lunch today, eh Paula? Let me see, I can change a dollar. Here you are.</a:t>
            </a:r>
            <a:r>
              <a:rPr lang="en-US" dirty="0" smtClean="0"/>
              <a:t/>
            </a:r>
            <a:br>
              <a:rPr lang="en-US" dirty="0" smtClean="0"/>
            </a:br>
            <a:r>
              <a:rPr lang="en-US" sz="1200" b="0" i="0" kern="1200" dirty="0" smtClean="0">
                <a:solidFill>
                  <a:schemeClr val="tx1"/>
                </a:solidFill>
                <a:latin typeface="+mn-lt"/>
                <a:ea typeface="+mn-ea"/>
                <a:cs typeface="+mn-cs"/>
              </a:rPr>
              <a:t>— Thanks. I'm working on the Pratt Project. It's due this week, and I don't have time to get out for lunch. Oh no, I need two more quarters.</a:t>
            </a:r>
            <a:r>
              <a:rPr lang="en-US" dirty="0" smtClean="0"/>
              <a:t/>
            </a:r>
            <a:br>
              <a:rPr lang="en-US" dirty="0" smtClean="0"/>
            </a:br>
            <a:r>
              <a:rPr lang="en-US" sz="1200" b="0" i="0" kern="1200" dirty="0" smtClean="0">
                <a:solidFill>
                  <a:schemeClr val="tx1"/>
                </a:solidFill>
                <a:latin typeface="+mn-lt"/>
                <a:ea typeface="+mn-ea"/>
                <a:cs typeface="+mn-cs"/>
              </a:rPr>
              <a:t>— Why don't you ask Theresa? She'll be back soon.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-- 4)b  5)a  6)d</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Dominick, do you know why Mr. Van Haas hasn't arrived yet? He was supposed to be here an hour ago.</a:t>
            </a:r>
            <a:r>
              <a:rPr lang="en-US" dirty="0" smtClean="0"/>
              <a:t/>
            </a:r>
            <a:br>
              <a:rPr lang="en-US" dirty="0" smtClean="0"/>
            </a:br>
            <a:r>
              <a:rPr lang="en-US" sz="1200" b="0" i="0" kern="1200" dirty="0" smtClean="0">
                <a:solidFill>
                  <a:schemeClr val="tx1"/>
                </a:solidFill>
                <a:latin typeface="+mn-lt"/>
                <a:ea typeface="+mn-ea"/>
                <a:cs typeface="+mn-cs"/>
              </a:rPr>
              <a:t>— His plane was delayed in Toronto. I guess they're having thunderstorms.</a:t>
            </a:r>
            <a:r>
              <a:rPr lang="en-US" dirty="0" smtClean="0"/>
              <a:t/>
            </a:r>
            <a:br>
              <a:rPr lang="en-US" dirty="0" smtClean="0"/>
            </a:br>
            <a:r>
              <a:rPr lang="en-US" sz="1200" b="0" i="0" kern="1200" dirty="0" smtClean="0">
                <a:solidFill>
                  <a:schemeClr val="tx1"/>
                </a:solidFill>
                <a:latin typeface="+mn-lt"/>
                <a:ea typeface="+mn-ea"/>
                <a:cs typeface="+mn-cs"/>
              </a:rPr>
              <a:t>— Oh. Well, that's OK. Now we have extra time to hone our sales pitch.</a:t>
            </a:r>
            <a:r>
              <a:rPr lang="en-US" dirty="0" smtClean="0"/>
              <a:t/>
            </a:r>
            <a:br>
              <a:rPr lang="en-US" dirty="0" smtClean="0"/>
            </a:br>
            <a:r>
              <a:rPr lang="en-US" sz="1200" b="0" i="0" kern="1200" dirty="0" smtClean="0">
                <a:solidFill>
                  <a:schemeClr val="tx1"/>
                </a:solidFill>
                <a:latin typeface="+mn-lt"/>
                <a:ea typeface="+mn-ea"/>
                <a:cs typeface="+mn-cs"/>
              </a:rPr>
              <a:t>— There you go! I'll call the airport and see if his flight's left Toronto.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a:t>
            </a:r>
            <a:r>
              <a:rPr lang="en-US" sz="1200" b="0" i="0" kern="1200" baseline="0" dirty="0" smtClean="0">
                <a:solidFill>
                  <a:schemeClr val="tx1"/>
                </a:solidFill>
                <a:latin typeface="+mn-lt"/>
                <a:ea typeface="+mn-ea"/>
                <a:cs typeface="+mn-cs"/>
              </a:rPr>
              <a:t>  7)d  8)b  9)a</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 transferred money between my accounts online, but it doesn't appear that it's gone through.</a:t>
            </a:r>
            <a:r>
              <a:rPr lang="en-US" dirty="0" smtClean="0"/>
              <a:t/>
            </a:r>
            <a:br>
              <a:rPr lang="en-US" dirty="0" smtClean="0"/>
            </a:br>
            <a:r>
              <a:rPr lang="en-US" sz="1200" b="0" i="0" kern="1200" dirty="0" smtClean="0">
                <a:solidFill>
                  <a:schemeClr val="tx1"/>
                </a:solidFill>
                <a:latin typeface="+mn-lt"/>
                <a:ea typeface="+mn-ea"/>
                <a:cs typeface="+mn-cs"/>
              </a:rPr>
              <a:t>— When did you make the transaction?</a:t>
            </a:r>
            <a:r>
              <a:rPr lang="en-US" dirty="0" smtClean="0"/>
              <a:t/>
            </a:r>
            <a:br>
              <a:rPr lang="en-US" dirty="0" smtClean="0"/>
            </a:br>
            <a:r>
              <a:rPr lang="en-US" sz="1200" b="0" i="0" kern="1200" dirty="0" smtClean="0">
                <a:solidFill>
                  <a:schemeClr val="tx1"/>
                </a:solidFill>
                <a:latin typeface="+mn-lt"/>
                <a:ea typeface="+mn-ea"/>
                <a:cs typeface="+mn-cs"/>
              </a:rPr>
              <a:t>— Last week, on Friday evening. I have the confirmation number if you need it.</a:t>
            </a:r>
            <a:r>
              <a:rPr lang="en-US" dirty="0" smtClean="0"/>
              <a:t/>
            </a:r>
            <a:br>
              <a:rPr lang="en-US" dirty="0" smtClean="0"/>
            </a:br>
            <a:r>
              <a:rPr lang="en-US" sz="1200" b="0" i="0" kern="1200" dirty="0" smtClean="0">
                <a:solidFill>
                  <a:schemeClr val="tx1"/>
                </a:solidFill>
                <a:latin typeface="+mn-lt"/>
                <a:ea typeface="+mn-ea"/>
                <a:cs typeface="+mn-cs"/>
              </a:rPr>
              <a:t>— That's okay. The money should be in your account by this afternoon. Since the banks don't operate on weekends, these don't get processed until the following Monday.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10)b  11)d  12)d</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Selma. I'm on 40th Street, but I can't find the post office. I went past State Street; didn't you say it would be on the left-hand side?</a:t>
            </a:r>
            <a:r>
              <a:rPr lang="en-US" dirty="0" smtClean="0"/>
              <a:t/>
            </a:r>
            <a:br>
              <a:rPr lang="en-US" dirty="0" smtClean="0"/>
            </a:br>
            <a:r>
              <a:rPr lang="en-US" sz="1200" b="0" i="0" kern="1200" dirty="0" smtClean="0">
                <a:solidFill>
                  <a:schemeClr val="tx1"/>
                </a:solidFill>
                <a:latin typeface="+mn-lt"/>
                <a:ea typeface="+mn-ea"/>
                <a:cs typeface="+mn-cs"/>
              </a:rPr>
              <a:t>— Yes, it should be, next to the grocery store. Are you sure you're on Northeast 40th?</a:t>
            </a:r>
            <a:r>
              <a:rPr lang="en-US" dirty="0" smtClean="0"/>
              <a:t/>
            </a:r>
            <a:br>
              <a:rPr lang="en-US" dirty="0" smtClean="0"/>
            </a:br>
            <a:r>
              <a:rPr lang="en-US" sz="1200" b="0" i="0" kern="1200" dirty="0" smtClean="0">
                <a:solidFill>
                  <a:schemeClr val="tx1"/>
                </a:solidFill>
                <a:latin typeface="+mn-lt"/>
                <a:ea typeface="+mn-ea"/>
                <a:cs typeface="+mn-cs"/>
              </a:rPr>
              <a:t>— Oh no, I'm on Northwest 40th. What should I do?</a:t>
            </a:r>
            <a:r>
              <a:rPr lang="en-US" dirty="0" smtClean="0"/>
              <a:t/>
            </a:r>
            <a:br>
              <a:rPr lang="en-US" dirty="0" smtClean="0"/>
            </a:br>
            <a:r>
              <a:rPr lang="en-US" sz="1200" b="0" i="0" kern="1200" dirty="0" smtClean="0">
                <a:solidFill>
                  <a:schemeClr val="tx1"/>
                </a:solidFill>
                <a:latin typeface="+mn-lt"/>
                <a:ea typeface="+mn-ea"/>
                <a:cs typeface="+mn-cs"/>
              </a:rPr>
              <a:t>— OK, turn around and follow 40th back to State Street. Go under the freeway overpass to the intersection. You'll see a gas station on the right. Go straight, and 40th will change from northwest to northeast. Now the post office will be on your right, next to the DVD store.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-- 13)b  14)c  15)a</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There are rumors that you're considering moving your firm from this city. Is that true?</a:t>
            </a:r>
            <a:r>
              <a:rPr lang="en-US" dirty="0" smtClean="0"/>
              <a:t/>
            </a:r>
            <a:br>
              <a:rPr lang="en-US" dirty="0" smtClean="0"/>
            </a:br>
            <a:r>
              <a:rPr lang="en-US" sz="1200" b="0" i="0" kern="1200" dirty="0" smtClean="0">
                <a:solidFill>
                  <a:schemeClr val="tx1"/>
                </a:solidFill>
                <a:latin typeface="+mn-lt"/>
                <a:ea typeface="+mn-ea"/>
                <a:cs typeface="+mn-cs"/>
              </a:rPr>
              <a:t>— We were founded in this city, and we've been here 25 years. We don't want to move. But we've been approached by other cities offering more attractive options, in terms of tax rates and special incentives, and asking us if we'd consider a change.</a:t>
            </a:r>
            <a:r>
              <a:rPr lang="en-US" dirty="0" smtClean="0"/>
              <a:t/>
            </a:r>
            <a:br>
              <a:rPr lang="en-US" dirty="0" smtClean="0"/>
            </a:br>
            <a:r>
              <a:rPr lang="en-US" sz="1200" b="0" i="0" kern="1200" dirty="0" smtClean="0">
                <a:solidFill>
                  <a:schemeClr val="tx1"/>
                </a:solidFill>
                <a:latin typeface="+mn-lt"/>
                <a:ea typeface="+mn-ea"/>
                <a:cs typeface="+mn-cs"/>
              </a:rPr>
              <a:t>— How have the mayor and city council responded to these concerns?</a:t>
            </a:r>
            <a:r>
              <a:rPr lang="en-US" dirty="0" smtClean="0"/>
              <a:t/>
            </a:r>
            <a:br>
              <a:rPr lang="en-US" dirty="0" smtClean="0"/>
            </a:br>
            <a:r>
              <a:rPr lang="en-US" sz="1200" b="0" i="0" kern="1200" dirty="0" smtClean="0">
                <a:solidFill>
                  <a:schemeClr val="tx1"/>
                </a:solidFill>
                <a:latin typeface="+mn-lt"/>
                <a:ea typeface="+mn-ea"/>
                <a:cs typeface="+mn-cs"/>
              </a:rPr>
              <a:t>— Well, they're aware of the offers, and we're continuing negotiations. Our position is that we provide a lot of jobs and a lot of income to this community over the past quarter century, but we will have difficulty continuing to do so with the current tax structure.</a:t>
            </a:r>
            <a:r>
              <a:rPr lang="en-US" dirty="0" smtClean="0"/>
              <a:t/>
            </a:r>
            <a:br>
              <a:rPr lang="en-US" dirty="0" smtClean="0"/>
            </a:br>
            <a:r>
              <a:rPr lang="en-US" sz="1200" b="0" i="0" kern="1200" dirty="0" smtClean="0">
                <a:solidFill>
                  <a:schemeClr val="tx1"/>
                </a:solidFill>
                <a:latin typeface="+mn-lt"/>
                <a:ea typeface="+mn-ea"/>
                <a:cs typeface="+mn-cs"/>
              </a:rPr>
              <a:t>— Have you set a deadline for making a decision?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-- 16)b  17)c  18)a</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Your total comes to $53.69. Do you have one of our "preferred shopper" cards?</a:t>
            </a:r>
            <a:r>
              <a:rPr lang="en-US" dirty="0" smtClean="0"/>
              <a:t/>
            </a:r>
            <a:br>
              <a:rPr lang="en-US" dirty="0" smtClean="0"/>
            </a:br>
            <a:r>
              <a:rPr lang="en-US" sz="1200" b="0" i="0" kern="1200" dirty="0" smtClean="0">
                <a:solidFill>
                  <a:schemeClr val="tx1"/>
                </a:solidFill>
                <a:latin typeface="+mn-lt"/>
                <a:ea typeface="+mn-ea"/>
                <a:cs typeface="+mn-cs"/>
              </a:rPr>
              <a:t>— Oh yes, thank you. I almost forgot. Here you are.</a:t>
            </a:r>
            <a:r>
              <a:rPr lang="en-US" dirty="0" smtClean="0"/>
              <a:t/>
            </a:r>
            <a:br>
              <a:rPr lang="en-US" dirty="0" smtClean="0"/>
            </a:br>
            <a:r>
              <a:rPr lang="en-US" sz="1200" b="0" i="0" kern="1200" dirty="0" smtClean="0">
                <a:solidFill>
                  <a:schemeClr val="tx1"/>
                </a:solidFill>
                <a:latin typeface="+mn-lt"/>
                <a:ea typeface="+mn-ea"/>
                <a:cs typeface="+mn-cs"/>
              </a:rPr>
              <a:t>— OK, with this your new total is $44.33. Will that be cash, check or credit?</a:t>
            </a:r>
            <a:r>
              <a:rPr lang="en-US" dirty="0" smtClean="0"/>
              <a:t/>
            </a:r>
            <a:br>
              <a:rPr lang="en-US" dirty="0" smtClean="0"/>
            </a:br>
            <a:r>
              <a:rPr lang="en-US" sz="1200" b="0" i="0" kern="1200" dirty="0" smtClean="0">
                <a:solidFill>
                  <a:schemeClr val="tx1"/>
                </a:solidFill>
                <a:latin typeface="+mn-lt"/>
                <a:ea typeface="+mn-ea"/>
                <a:cs typeface="+mn-cs"/>
              </a:rPr>
              <a:t>— Visa.</a:t>
            </a:r>
            <a:r>
              <a:rPr lang="en-US" dirty="0" smtClean="0"/>
              <a:t/>
            </a:r>
            <a:br>
              <a:rPr lang="en-US" dirty="0" smtClean="0"/>
            </a:br>
            <a:r>
              <a:rPr lang="en-US" sz="1200" b="0" i="0" kern="1200" dirty="0" smtClean="0">
                <a:solidFill>
                  <a:schemeClr val="tx1"/>
                </a:solidFill>
                <a:latin typeface="+mn-lt"/>
                <a:ea typeface="+mn-ea"/>
                <a:cs typeface="+mn-cs"/>
              </a:rPr>
              <a:t>— All right. Please swipe it through the slot there.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19)b  20)a 21)c</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Tony, fancy seeing you here. You don't usually ride the bus.</a:t>
            </a:r>
            <a:r>
              <a:rPr lang="en-US" dirty="0" smtClean="0"/>
              <a:t/>
            </a:r>
            <a:br>
              <a:rPr lang="en-US" dirty="0" smtClean="0"/>
            </a:br>
            <a:r>
              <a:rPr lang="en-US" sz="1200" b="0" i="0" kern="1200" dirty="0" smtClean="0">
                <a:solidFill>
                  <a:schemeClr val="tx1"/>
                </a:solidFill>
                <a:latin typeface="+mn-lt"/>
                <a:ea typeface="+mn-ea"/>
                <a:cs typeface="+mn-cs"/>
              </a:rPr>
              <a:t>— I know. My car's in the shop, so I thought I'd give this a try.</a:t>
            </a:r>
            <a:r>
              <a:rPr lang="en-US" dirty="0" smtClean="0"/>
              <a:t/>
            </a:r>
            <a:br>
              <a:rPr lang="en-US" dirty="0" smtClean="0"/>
            </a:br>
            <a:r>
              <a:rPr lang="en-US" sz="1200" b="0" i="0" kern="1200" dirty="0" smtClean="0">
                <a:solidFill>
                  <a:schemeClr val="tx1"/>
                </a:solidFill>
                <a:latin typeface="+mn-lt"/>
                <a:ea typeface="+mn-ea"/>
                <a:cs typeface="+mn-cs"/>
              </a:rPr>
              <a:t>— Careful, you might become addicted. Riding the bus is great!</a:t>
            </a:r>
            <a:r>
              <a:rPr lang="en-US" dirty="0" smtClean="0"/>
              <a:t/>
            </a:r>
            <a:br>
              <a:rPr lang="en-US" dirty="0" smtClean="0"/>
            </a:br>
            <a:r>
              <a:rPr lang="en-US" sz="1200" b="0" i="0" kern="1200" dirty="0" smtClean="0">
                <a:solidFill>
                  <a:schemeClr val="tx1"/>
                </a:solidFill>
                <a:latin typeface="+mn-lt"/>
                <a:ea typeface="+mn-ea"/>
                <a:cs typeface="+mn-cs"/>
              </a:rPr>
              <a:t>— Sure -- if you like to wait forever and walk for miles.</a:t>
            </a:r>
            <a:r>
              <a:rPr lang="en-US" dirty="0" smtClean="0"/>
              <a:t/>
            </a:r>
            <a:br>
              <a:rPr lang="en-US" dirty="0" smtClean="0"/>
            </a:br>
            <a:r>
              <a:rPr lang="en-US" sz="1200" b="0" i="0" kern="1200" dirty="0" smtClean="0">
                <a:solidFill>
                  <a:schemeClr val="tx1"/>
                </a:solidFill>
                <a:latin typeface="+mn-lt"/>
                <a:ea typeface="+mn-ea"/>
                <a:cs typeface="+mn-cs"/>
              </a:rPr>
              <a:t>— Actually, the bus comes every 20 minutes. And it stops only a half-block away from our building. The best thing is the price: $15 a month with an annual pass. That's less than a tank of gas.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22)a  23)d  24)d</a:t>
            </a:r>
            <a:endParaRPr lang="en-US" dirty="0"/>
          </a:p>
        </p:txBody>
      </p:sp>
      <p:sp>
        <p:nvSpPr>
          <p:cNvPr id="4" name="Slide Number Placeholder 3"/>
          <p:cNvSpPr>
            <a:spLocks noGrp="1"/>
          </p:cNvSpPr>
          <p:nvPr>
            <p:ph type="sldNum" sz="quarter" idx="10"/>
          </p:nvPr>
        </p:nvSpPr>
        <p:spPr/>
        <p:txBody>
          <a:bodyPr/>
          <a:lstStyle/>
          <a:p>
            <a:fld id="{A01A4CDD-0EBD-4F65-95AA-6D0412DA873C}"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553491" cy="369332"/>
          </a:xfrm>
          <a:prstGeom prst="rect">
            <a:avLst/>
          </a:prstGeom>
          <a:noFill/>
        </p:spPr>
        <p:txBody>
          <a:bodyPr wrap="none" rtlCol="0">
            <a:spAutoFit/>
          </a:bodyPr>
          <a:lstStyle/>
          <a:p>
            <a:r>
              <a:rPr lang="en-GB" b="1" dirty="0" smtClean="0">
                <a:solidFill>
                  <a:schemeClr val="bg1"/>
                </a:solidFill>
              </a:rPr>
              <a:t>TOEIC Short Conversations Exercise 15</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15</a:t>
            </a:r>
          </a:p>
          <a:p>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22) What are the speakers mainly discussing?</a:t>
            </a:r>
          </a:p>
          <a:p>
            <a:pPr>
              <a:buNone/>
            </a:pPr>
            <a:r>
              <a:rPr lang="en-US" dirty="0" smtClean="0"/>
              <a:t>  A. Commuting to work</a:t>
            </a:r>
          </a:p>
          <a:p>
            <a:pPr>
              <a:buNone/>
            </a:pPr>
            <a:r>
              <a:rPr lang="en-US" dirty="0" smtClean="0"/>
              <a:t>  B. Traveling on holiday</a:t>
            </a:r>
          </a:p>
          <a:p>
            <a:pPr>
              <a:buNone/>
            </a:pPr>
            <a:r>
              <a:rPr lang="en-US" dirty="0" smtClean="0"/>
              <a:t>  C. Transportation costs</a:t>
            </a:r>
          </a:p>
          <a:p>
            <a:pPr>
              <a:buNone/>
            </a:pPr>
            <a:r>
              <a:rPr lang="en-US" dirty="0" smtClean="0"/>
              <a:t>  D. Waiting and walking</a:t>
            </a:r>
            <a:br>
              <a:rPr lang="en-US" dirty="0" smtClean="0"/>
            </a:br>
            <a:endParaRPr lang="en-US" dirty="0" smtClean="0"/>
          </a:p>
          <a:p>
            <a:pPr>
              <a:buNone/>
            </a:pPr>
            <a:r>
              <a:rPr lang="en-US" b="1" dirty="0" smtClean="0"/>
              <a:t>23) Why does the man say he is taking the bus?</a:t>
            </a:r>
          </a:p>
          <a:p>
            <a:pPr>
              <a:buNone/>
            </a:pPr>
            <a:r>
              <a:rPr lang="en-US" dirty="0" smtClean="0"/>
              <a:t>  A. Because it is cheap</a:t>
            </a:r>
          </a:p>
          <a:p>
            <a:pPr>
              <a:buNone/>
            </a:pPr>
            <a:r>
              <a:rPr lang="en-US" dirty="0" smtClean="0"/>
              <a:t>  B. Because it is convenient</a:t>
            </a:r>
          </a:p>
          <a:p>
            <a:pPr>
              <a:buNone/>
            </a:pPr>
            <a:r>
              <a:rPr lang="en-US" dirty="0" smtClean="0"/>
              <a:t>  C. Because he is tired of driving</a:t>
            </a:r>
          </a:p>
          <a:p>
            <a:pPr>
              <a:buNone/>
            </a:pPr>
            <a:r>
              <a:rPr lang="en-US" dirty="0" smtClean="0"/>
              <a:t>  D. Because his car is being repaired</a:t>
            </a:r>
            <a:br>
              <a:rPr lang="en-US" dirty="0" smtClean="0"/>
            </a:br>
            <a:endParaRPr lang="en-US" dirty="0" smtClean="0"/>
          </a:p>
          <a:p>
            <a:pPr>
              <a:buNone/>
            </a:pPr>
            <a:r>
              <a:rPr lang="en-US" b="1" dirty="0" smtClean="0"/>
              <a:t>24) How does the man feel about riding the bus?</a:t>
            </a:r>
          </a:p>
          <a:p>
            <a:pPr>
              <a:buNone/>
            </a:pPr>
            <a:r>
              <a:rPr lang="en-US" dirty="0" smtClean="0"/>
              <a:t>  A. Joyful</a:t>
            </a:r>
          </a:p>
          <a:p>
            <a:pPr>
              <a:buNone/>
            </a:pPr>
            <a:r>
              <a:rPr lang="en-US" dirty="0" smtClean="0"/>
              <a:t>  B. Ambivalent</a:t>
            </a:r>
          </a:p>
          <a:p>
            <a:pPr>
              <a:buNone/>
            </a:pPr>
            <a:r>
              <a:rPr lang="en-US" dirty="0" smtClean="0"/>
              <a:t>  C. Enthusiastic</a:t>
            </a:r>
          </a:p>
          <a:p>
            <a:pPr>
              <a:buNone/>
            </a:pPr>
            <a:r>
              <a:rPr lang="en-US" dirty="0" smtClean="0"/>
              <a:t>  D. Skeptical</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 What is the main purpose of the conversation?</a:t>
            </a:r>
          </a:p>
          <a:p>
            <a:pPr>
              <a:buNone/>
            </a:pPr>
            <a:r>
              <a:rPr lang="en-US" dirty="0" smtClean="0"/>
              <a:t>  A. To discuss a budget</a:t>
            </a:r>
          </a:p>
          <a:p>
            <a:pPr>
              <a:buNone/>
            </a:pPr>
            <a:r>
              <a:rPr lang="en-US" dirty="0" smtClean="0"/>
              <a:t>  B. To negotiate a discount</a:t>
            </a:r>
          </a:p>
          <a:p>
            <a:pPr>
              <a:buNone/>
            </a:pPr>
            <a:r>
              <a:rPr lang="en-US" dirty="0" smtClean="0"/>
              <a:t>  C. To arrange a surprise party</a:t>
            </a:r>
          </a:p>
          <a:p>
            <a:pPr>
              <a:buNone/>
            </a:pPr>
            <a:r>
              <a:rPr lang="en-US" dirty="0" smtClean="0"/>
              <a:t>  D. To set an appointment  </a:t>
            </a:r>
            <a:br>
              <a:rPr lang="en-US" dirty="0" smtClean="0"/>
            </a:br>
            <a:endParaRPr lang="en-US" dirty="0" smtClean="0"/>
          </a:p>
          <a:p>
            <a:pPr>
              <a:buNone/>
            </a:pPr>
            <a:r>
              <a:rPr lang="en-US" b="1" dirty="0" smtClean="0"/>
              <a:t>2) Why can't the woman meet the man on Monday?</a:t>
            </a:r>
          </a:p>
          <a:p>
            <a:pPr>
              <a:buNone/>
            </a:pPr>
            <a:r>
              <a:rPr lang="en-US" dirty="0" smtClean="0"/>
              <a:t>  A. She has a conference call</a:t>
            </a:r>
          </a:p>
          <a:p>
            <a:pPr>
              <a:buNone/>
            </a:pPr>
            <a:r>
              <a:rPr lang="en-US" dirty="0" smtClean="0"/>
              <a:t>  B. She will be travelling</a:t>
            </a:r>
          </a:p>
          <a:p>
            <a:pPr>
              <a:buNone/>
            </a:pPr>
            <a:r>
              <a:rPr lang="en-US" dirty="0" smtClean="0"/>
              <a:t>  C. She was sick</a:t>
            </a:r>
          </a:p>
          <a:p>
            <a:pPr>
              <a:buNone/>
            </a:pPr>
            <a:r>
              <a:rPr lang="en-US" dirty="0" smtClean="0"/>
              <a:t>  D. She will be in school</a:t>
            </a:r>
            <a:br>
              <a:rPr lang="en-US" dirty="0" smtClean="0"/>
            </a:br>
            <a:endParaRPr lang="en-US" dirty="0" smtClean="0"/>
          </a:p>
          <a:p>
            <a:pPr>
              <a:buNone/>
            </a:pPr>
            <a:r>
              <a:rPr lang="en-US" b="1" dirty="0" smtClean="0"/>
              <a:t>3) What will the woman probably do next?</a:t>
            </a:r>
          </a:p>
          <a:p>
            <a:pPr>
              <a:buNone/>
            </a:pPr>
            <a:r>
              <a:rPr lang="en-US" dirty="0" smtClean="0"/>
              <a:t>  A. Say "thank you“</a:t>
            </a:r>
          </a:p>
          <a:p>
            <a:pPr>
              <a:buNone/>
            </a:pPr>
            <a:r>
              <a:rPr lang="en-US" dirty="0" smtClean="0"/>
              <a:t>  B. Hang up the phone</a:t>
            </a:r>
          </a:p>
          <a:p>
            <a:pPr>
              <a:buNone/>
            </a:pPr>
            <a:r>
              <a:rPr lang="en-US" dirty="0" smtClean="0"/>
              <a:t>  C. Suggest a location</a:t>
            </a:r>
          </a:p>
          <a:p>
            <a:pPr>
              <a:buNone/>
            </a:pPr>
            <a:r>
              <a:rPr lang="en-US" dirty="0" smtClean="0"/>
              <a:t>  D. Arrange a different time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Who most likely are the speakers?</a:t>
            </a:r>
          </a:p>
          <a:p>
            <a:pPr>
              <a:buNone/>
            </a:pPr>
            <a:r>
              <a:rPr lang="en-US" dirty="0" smtClean="0"/>
              <a:t>  A. Acquaintances</a:t>
            </a:r>
          </a:p>
          <a:p>
            <a:pPr>
              <a:buNone/>
            </a:pPr>
            <a:r>
              <a:rPr lang="en-US" dirty="0" smtClean="0"/>
              <a:t>  B. Co-workers</a:t>
            </a:r>
          </a:p>
          <a:p>
            <a:pPr>
              <a:buNone/>
            </a:pPr>
            <a:r>
              <a:rPr lang="en-US" dirty="0" smtClean="0"/>
              <a:t>  C. Neighbors</a:t>
            </a:r>
          </a:p>
          <a:p>
            <a:pPr>
              <a:buNone/>
            </a:pPr>
            <a:r>
              <a:rPr lang="en-US" dirty="0" smtClean="0"/>
              <a:t>  D. Siblings  </a:t>
            </a:r>
          </a:p>
          <a:p>
            <a:pPr>
              <a:buNone/>
            </a:pPr>
            <a:endParaRPr lang="en-US" dirty="0" smtClean="0"/>
          </a:p>
          <a:p>
            <a:pPr>
              <a:buNone/>
            </a:pPr>
            <a:r>
              <a:rPr lang="en-US" b="1" dirty="0" smtClean="0"/>
              <a:t>5) What problem does the woman have?</a:t>
            </a:r>
          </a:p>
          <a:p>
            <a:pPr>
              <a:buNone/>
            </a:pPr>
            <a:r>
              <a:rPr lang="en-US" dirty="0" smtClean="0"/>
              <a:t>  A. She needs coins</a:t>
            </a:r>
          </a:p>
          <a:p>
            <a:pPr>
              <a:buNone/>
            </a:pPr>
            <a:r>
              <a:rPr lang="en-US" dirty="0" smtClean="0"/>
              <a:t>  B. The vending machine is broken</a:t>
            </a:r>
          </a:p>
          <a:p>
            <a:pPr>
              <a:buNone/>
            </a:pPr>
            <a:r>
              <a:rPr lang="en-US" dirty="0" smtClean="0"/>
              <a:t>  C. Her project is overdue</a:t>
            </a:r>
          </a:p>
          <a:p>
            <a:pPr>
              <a:buNone/>
            </a:pPr>
            <a:r>
              <a:rPr lang="en-US" dirty="0" smtClean="0"/>
              <a:t>  D. She did not eat breakfast</a:t>
            </a:r>
            <a:br>
              <a:rPr lang="en-US" dirty="0" smtClean="0"/>
            </a:br>
            <a:endParaRPr lang="en-US" dirty="0" smtClean="0"/>
          </a:p>
          <a:p>
            <a:pPr>
              <a:buNone/>
            </a:pPr>
            <a:r>
              <a:rPr lang="en-US" b="1" dirty="0" smtClean="0"/>
              <a:t>6) What does the man suggest?</a:t>
            </a:r>
          </a:p>
          <a:p>
            <a:pPr>
              <a:buNone/>
            </a:pPr>
            <a:r>
              <a:rPr lang="en-US" dirty="0" smtClean="0"/>
              <a:t>  A. To go out for lunch</a:t>
            </a:r>
          </a:p>
          <a:p>
            <a:pPr>
              <a:buNone/>
            </a:pPr>
            <a:r>
              <a:rPr lang="en-US" dirty="0" smtClean="0"/>
              <a:t>  B. To skip lunch</a:t>
            </a:r>
          </a:p>
          <a:p>
            <a:pPr>
              <a:buNone/>
            </a:pPr>
            <a:r>
              <a:rPr lang="en-US" dirty="0" smtClean="0"/>
              <a:t>  C. To make change for a dollar</a:t>
            </a:r>
          </a:p>
          <a:p>
            <a:pPr>
              <a:buNone/>
            </a:pPr>
            <a:r>
              <a:rPr lang="en-US" dirty="0" smtClean="0"/>
              <a:t>  D. To wait for a colleague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7) Who are the speakers talking about?</a:t>
            </a:r>
          </a:p>
          <a:p>
            <a:pPr>
              <a:buNone/>
            </a:pPr>
            <a:r>
              <a:rPr lang="en-US" dirty="0" smtClean="0"/>
              <a:t>  A. A supervisor</a:t>
            </a:r>
          </a:p>
          <a:p>
            <a:pPr>
              <a:buNone/>
            </a:pPr>
            <a:r>
              <a:rPr lang="en-US" dirty="0" smtClean="0"/>
              <a:t>  B. A politician</a:t>
            </a:r>
          </a:p>
          <a:p>
            <a:pPr>
              <a:buNone/>
            </a:pPr>
            <a:r>
              <a:rPr lang="en-US" dirty="0" smtClean="0"/>
              <a:t>  C. A celebrity</a:t>
            </a:r>
          </a:p>
          <a:p>
            <a:pPr>
              <a:buNone/>
            </a:pPr>
            <a:r>
              <a:rPr lang="en-US" dirty="0" smtClean="0"/>
              <a:t>  D. A client</a:t>
            </a:r>
          </a:p>
          <a:p>
            <a:pPr>
              <a:buNone/>
            </a:pPr>
            <a:endParaRPr lang="en-US" dirty="0" smtClean="0"/>
          </a:p>
          <a:p>
            <a:pPr>
              <a:buNone/>
            </a:pPr>
            <a:r>
              <a:rPr lang="en-US" b="1" dirty="0" smtClean="0"/>
              <a:t>8) What problem does Mr. Van Haas have?</a:t>
            </a:r>
          </a:p>
          <a:p>
            <a:pPr>
              <a:buNone/>
            </a:pPr>
            <a:r>
              <a:rPr lang="en-US" dirty="0" smtClean="0"/>
              <a:t>  A. His sales pitch is not prepared</a:t>
            </a:r>
          </a:p>
          <a:p>
            <a:pPr>
              <a:buNone/>
            </a:pPr>
            <a:r>
              <a:rPr lang="en-US" dirty="0" smtClean="0"/>
              <a:t>  B. He is experiencing a flight delay</a:t>
            </a:r>
          </a:p>
          <a:p>
            <a:pPr>
              <a:buNone/>
            </a:pPr>
            <a:r>
              <a:rPr lang="en-US" dirty="0" smtClean="0"/>
              <a:t>  C. A storm caused his plane to crash</a:t>
            </a:r>
          </a:p>
          <a:p>
            <a:pPr>
              <a:buNone/>
            </a:pPr>
            <a:r>
              <a:rPr lang="en-US" dirty="0" smtClean="0"/>
              <a:t>  D. His train is stuck in Toronto</a:t>
            </a:r>
            <a:br>
              <a:rPr lang="en-US" dirty="0" smtClean="0"/>
            </a:br>
            <a:endParaRPr lang="en-US" dirty="0" smtClean="0"/>
          </a:p>
          <a:p>
            <a:pPr>
              <a:buNone/>
            </a:pPr>
            <a:r>
              <a:rPr lang="en-US" b="1" dirty="0" smtClean="0"/>
              <a:t>9) What does the man offer to do?</a:t>
            </a:r>
          </a:p>
          <a:p>
            <a:pPr>
              <a:buNone/>
            </a:pPr>
            <a:r>
              <a:rPr lang="en-US" dirty="0" smtClean="0"/>
              <a:t>  A. Check on a flight status</a:t>
            </a:r>
          </a:p>
          <a:p>
            <a:pPr>
              <a:buNone/>
            </a:pPr>
            <a:r>
              <a:rPr lang="en-US" dirty="0" smtClean="0"/>
              <a:t>  B. Help with the sales pitch</a:t>
            </a:r>
          </a:p>
          <a:p>
            <a:pPr>
              <a:buNone/>
            </a:pPr>
            <a:r>
              <a:rPr lang="en-US" dirty="0" smtClean="0"/>
              <a:t>  C. Phone Mr. Van Haas</a:t>
            </a:r>
          </a:p>
          <a:p>
            <a:pPr>
              <a:buNone/>
            </a:pPr>
            <a:r>
              <a:rPr lang="en-US" dirty="0" smtClean="0"/>
              <a:t>  D. Take the woman to dinner</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10) Who most likely is the man?</a:t>
            </a:r>
          </a:p>
          <a:p>
            <a:pPr>
              <a:buNone/>
            </a:pPr>
            <a:r>
              <a:rPr lang="en-US" dirty="0" smtClean="0"/>
              <a:t>  A. A financial adviser</a:t>
            </a:r>
          </a:p>
          <a:p>
            <a:pPr>
              <a:buNone/>
            </a:pPr>
            <a:r>
              <a:rPr lang="en-US" dirty="0" smtClean="0"/>
              <a:t>  B. A customer service agent</a:t>
            </a:r>
          </a:p>
          <a:p>
            <a:pPr>
              <a:buNone/>
            </a:pPr>
            <a:r>
              <a:rPr lang="en-US" dirty="0" smtClean="0"/>
              <a:t>  C. A bank manager</a:t>
            </a:r>
          </a:p>
          <a:p>
            <a:pPr>
              <a:buNone/>
            </a:pPr>
            <a:r>
              <a:rPr lang="en-US" dirty="0" smtClean="0"/>
              <a:t>  D. An investor</a:t>
            </a:r>
          </a:p>
          <a:p>
            <a:pPr>
              <a:buNone/>
            </a:pPr>
            <a:endParaRPr lang="en-US" dirty="0" smtClean="0"/>
          </a:p>
          <a:p>
            <a:pPr>
              <a:buNone/>
            </a:pPr>
            <a:r>
              <a:rPr lang="en-US" b="1" dirty="0" smtClean="0"/>
              <a:t>11) What information does the woman offer to give the man?</a:t>
            </a:r>
          </a:p>
          <a:p>
            <a:pPr>
              <a:buNone/>
            </a:pPr>
            <a:r>
              <a:rPr lang="en-US" dirty="0" smtClean="0"/>
              <a:t>  A. Interest rates</a:t>
            </a:r>
          </a:p>
          <a:p>
            <a:pPr>
              <a:buNone/>
            </a:pPr>
            <a:r>
              <a:rPr lang="en-US" dirty="0" smtClean="0"/>
              <a:t>  B. Her salary</a:t>
            </a:r>
          </a:p>
          <a:p>
            <a:pPr>
              <a:buNone/>
            </a:pPr>
            <a:r>
              <a:rPr lang="en-US" dirty="0" smtClean="0"/>
              <a:t>  C. Her account number</a:t>
            </a:r>
          </a:p>
          <a:p>
            <a:pPr>
              <a:buNone/>
            </a:pPr>
            <a:r>
              <a:rPr lang="en-US" dirty="0" smtClean="0"/>
              <a:t>  D. A verification code</a:t>
            </a:r>
            <a:br>
              <a:rPr lang="en-US" dirty="0" smtClean="0"/>
            </a:br>
            <a:endParaRPr lang="en-US" dirty="0" smtClean="0"/>
          </a:p>
          <a:p>
            <a:pPr>
              <a:buNone/>
            </a:pPr>
            <a:r>
              <a:rPr lang="en-US" b="1" dirty="0" smtClean="0"/>
              <a:t>12) Why will the woman's funds arrive late?</a:t>
            </a:r>
          </a:p>
          <a:p>
            <a:pPr>
              <a:buNone/>
            </a:pPr>
            <a:r>
              <a:rPr lang="en-US" dirty="0" smtClean="0"/>
              <a:t>  A. It is a public holiday</a:t>
            </a:r>
          </a:p>
          <a:p>
            <a:pPr>
              <a:buNone/>
            </a:pPr>
            <a:r>
              <a:rPr lang="en-US" dirty="0" smtClean="0"/>
              <a:t>  B. She entered the wrong information</a:t>
            </a:r>
          </a:p>
          <a:p>
            <a:pPr>
              <a:buNone/>
            </a:pPr>
            <a:r>
              <a:rPr lang="en-US" dirty="0" smtClean="0"/>
              <a:t>  C. There was insufficient funds</a:t>
            </a:r>
          </a:p>
          <a:p>
            <a:pPr>
              <a:buNone/>
            </a:pPr>
            <a:r>
              <a:rPr lang="en-US" dirty="0" smtClean="0"/>
              <a:t>  D. The bank was closed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Where is the man going?</a:t>
            </a:r>
          </a:p>
          <a:p>
            <a:pPr>
              <a:buNone/>
            </a:pPr>
            <a:r>
              <a:rPr lang="en-US" dirty="0" smtClean="0"/>
              <a:t>  A. To the grocery store</a:t>
            </a:r>
          </a:p>
          <a:p>
            <a:pPr>
              <a:buNone/>
            </a:pPr>
            <a:r>
              <a:rPr lang="en-US" dirty="0" smtClean="0"/>
              <a:t>  B. To the post office</a:t>
            </a:r>
          </a:p>
          <a:p>
            <a:pPr>
              <a:buNone/>
            </a:pPr>
            <a:r>
              <a:rPr lang="en-US" dirty="0" smtClean="0"/>
              <a:t>  C. To the gas station</a:t>
            </a:r>
          </a:p>
          <a:p>
            <a:pPr>
              <a:buNone/>
            </a:pPr>
            <a:r>
              <a:rPr lang="en-US" dirty="0" smtClean="0"/>
              <a:t>  D. To the DVD store</a:t>
            </a:r>
            <a:br>
              <a:rPr lang="en-US" dirty="0" smtClean="0"/>
            </a:br>
            <a:endParaRPr lang="en-US" dirty="0" smtClean="0"/>
          </a:p>
          <a:p>
            <a:pPr>
              <a:buNone/>
            </a:pPr>
            <a:r>
              <a:rPr lang="en-US" b="1" dirty="0" smtClean="0"/>
              <a:t>14) What problem does the man have?</a:t>
            </a:r>
          </a:p>
          <a:p>
            <a:pPr>
              <a:buNone/>
            </a:pPr>
            <a:r>
              <a:rPr lang="en-US" dirty="0" smtClean="0"/>
              <a:t>  A. He took a wrong turn</a:t>
            </a:r>
          </a:p>
          <a:p>
            <a:pPr>
              <a:buNone/>
            </a:pPr>
            <a:r>
              <a:rPr lang="en-US" dirty="0" smtClean="0"/>
              <a:t>  B. He got in an accident</a:t>
            </a:r>
          </a:p>
          <a:p>
            <a:pPr>
              <a:buNone/>
            </a:pPr>
            <a:r>
              <a:rPr lang="en-US" dirty="0" smtClean="0"/>
              <a:t>  C. He is on the wrong street</a:t>
            </a:r>
          </a:p>
          <a:p>
            <a:pPr>
              <a:buNone/>
            </a:pPr>
            <a:r>
              <a:rPr lang="en-US" dirty="0" smtClean="0"/>
              <a:t>  D. He ran out of gas</a:t>
            </a:r>
            <a:br>
              <a:rPr lang="en-US" dirty="0" smtClean="0"/>
            </a:br>
            <a:endParaRPr lang="en-US" dirty="0" smtClean="0"/>
          </a:p>
          <a:p>
            <a:pPr>
              <a:buNone/>
            </a:pPr>
            <a:r>
              <a:rPr lang="en-US" b="1" dirty="0" smtClean="0"/>
              <a:t>15) How is the man most likely traveling?</a:t>
            </a:r>
          </a:p>
          <a:p>
            <a:pPr>
              <a:buNone/>
            </a:pPr>
            <a:r>
              <a:rPr lang="en-US" dirty="0" smtClean="0"/>
              <a:t>  A. By car</a:t>
            </a:r>
          </a:p>
          <a:p>
            <a:pPr>
              <a:buNone/>
            </a:pPr>
            <a:r>
              <a:rPr lang="en-US" dirty="0" smtClean="0"/>
              <a:t>  B. By bus</a:t>
            </a:r>
          </a:p>
          <a:p>
            <a:pPr>
              <a:buNone/>
            </a:pPr>
            <a:r>
              <a:rPr lang="en-US" dirty="0" smtClean="0"/>
              <a:t>  C. By subway</a:t>
            </a:r>
          </a:p>
          <a:p>
            <a:pPr>
              <a:buNone/>
            </a:pPr>
            <a:r>
              <a:rPr lang="en-US" dirty="0" smtClean="0"/>
              <a:t>  D. By taxi</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16) Who most likely is the woman?</a:t>
            </a:r>
          </a:p>
          <a:p>
            <a:pPr>
              <a:buNone/>
            </a:pPr>
            <a:r>
              <a:rPr lang="en-US" dirty="0" smtClean="0"/>
              <a:t>  A. A city council member</a:t>
            </a:r>
          </a:p>
          <a:p>
            <a:pPr>
              <a:buNone/>
            </a:pPr>
            <a:r>
              <a:rPr lang="en-US" dirty="0" smtClean="0"/>
              <a:t>  B. A reporter</a:t>
            </a:r>
          </a:p>
          <a:p>
            <a:pPr>
              <a:buNone/>
            </a:pPr>
            <a:r>
              <a:rPr lang="en-US" dirty="0" smtClean="0"/>
              <a:t>  C. A company executive</a:t>
            </a:r>
          </a:p>
          <a:p>
            <a:pPr>
              <a:buNone/>
            </a:pPr>
            <a:r>
              <a:rPr lang="en-US" dirty="0" smtClean="0"/>
              <a:t>  D. A housewife</a:t>
            </a:r>
            <a:endParaRPr lang="en-US" dirty="0"/>
          </a:p>
          <a:p>
            <a:pPr>
              <a:buNone/>
            </a:pPr>
            <a:endParaRPr lang="en-US" b="1" dirty="0"/>
          </a:p>
          <a:p>
            <a:pPr>
              <a:buNone/>
            </a:pPr>
            <a:r>
              <a:rPr lang="en-US" b="1" dirty="0" smtClean="0"/>
              <a:t>17) Which of the following is true?</a:t>
            </a:r>
          </a:p>
          <a:p>
            <a:pPr>
              <a:buNone/>
            </a:pPr>
            <a:r>
              <a:rPr lang="en-US" dirty="0" smtClean="0"/>
              <a:t>  A. The man wants to move his firm</a:t>
            </a:r>
          </a:p>
          <a:p>
            <a:pPr>
              <a:buNone/>
            </a:pPr>
            <a:r>
              <a:rPr lang="en-US" dirty="0" smtClean="0"/>
              <a:t>  B. His firm has been in the city for 50 years</a:t>
            </a:r>
          </a:p>
          <a:p>
            <a:pPr>
              <a:buNone/>
            </a:pPr>
            <a:r>
              <a:rPr lang="en-US" dirty="0" smtClean="0"/>
              <a:t>  C. Other cities have offered lower taxes</a:t>
            </a:r>
          </a:p>
          <a:p>
            <a:pPr>
              <a:buNone/>
            </a:pPr>
            <a:r>
              <a:rPr lang="en-US" dirty="0" smtClean="0"/>
              <a:t>  D. The mayor has refused to lower the tax rate</a:t>
            </a:r>
            <a:br>
              <a:rPr lang="en-US" dirty="0" smtClean="0"/>
            </a:br>
            <a:endParaRPr lang="en-US" dirty="0" smtClean="0"/>
          </a:p>
          <a:p>
            <a:pPr>
              <a:buNone/>
            </a:pPr>
            <a:r>
              <a:rPr lang="en-US" b="1" dirty="0" smtClean="0"/>
              <a:t>18) What can be inferred about the man?</a:t>
            </a:r>
          </a:p>
          <a:p>
            <a:pPr>
              <a:buNone/>
            </a:pPr>
            <a:r>
              <a:rPr lang="en-US" dirty="0" smtClean="0"/>
              <a:t>  A. He is using the media to win public sympathy</a:t>
            </a:r>
          </a:p>
          <a:p>
            <a:pPr>
              <a:buNone/>
            </a:pPr>
            <a:r>
              <a:rPr lang="en-US" dirty="0" smtClean="0"/>
              <a:t>  B. He is not serious about moving his firm</a:t>
            </a:r>
          </a:p>
          <a:p>
            <a:pPr>
              <a:buNone/>
            </a:pPr>
            <a:r>
              <a:rPr lang="en-US" dirty="0" smtClean="0"/>
              <a:t>  C. He is optimistic that the city will approve his request</a:t>
            </a:r>
          </a:p>
          <a:p>
            <a:pPr>
              <a:buNone/>
            </a:pPr>
            <a:r>
              <a:rPr lang="en-US" dirty="0" smtClean="0"/>
              <a:t>  D. He wants to run for mayor in the next election</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19) What position does the man hold?</a:t>
            </a:r>
          </a:p>
          <a:p>
            <a:pPr>
              <a:buNone/>
            </a:pPr>
            <a:r>
              <a:rPr lang="en-US" dirty="0" smtClean="0"/>
              <a:t>  A. Banker</a:t>
            </a:r>
          </a:p>
          <a:p>
            <a:pPr>
              <a:buNone/>
            </a:pPr>
            <a:r>
              <a:rPr lang="en-US" dirty="0" smtClean="0"/>
              <a:t>  B. Cashier</a:t>
            </a:r>
          </a:p>
          <a:p>
            <a:pPr>
              <a:buNone/>
            </a:pPr>
            <a:r>
              <a:rPr lang="en-US" dirty="0" smtClean="0"/>
              <a:t>  C. Shopper</a:t>
            </a:r>
          </a:p>
          <a:p>
            <a:pPr>
              <a:buNone/>
            </a:pPr>
            <a:r>
              <a:rPr lang="en-US" dirty="0" smtClean="0"/>
              <a:t>  D. Executive</a:t>
            </a:r>
            <a:br>
              <a:rPr lang="en-US" dirty="0" smtClean="0"/>
            </a:br>
            <a:endParaRPr lang="en-US" dirty="0" smtClean="0"/>
          </a:p>
          <a:p>
            <a:pPr>
              <a:buNone/>
            </a:pPr>
            <a:r>
              <a:rPr lang="en-US" b="1" dirty="0" smtClean="0"/>
              <a:t>20) Where is this conversation most likely taking place?</a:t>
            </a:r>
          </a:p>
          <a:p>
            <a:pPr>
              <a:buNone/>
            </a:pPr>
            <a:r>
              <a:rPr lang="en-US" dirty="0" smtClean="0"/>
              <a:t>  A. In a store</a:t>
            </a:r>
          </a:p>
          <a:p>
            <a:pPr>
              <a:buNone/>
            </a:pPr>
            <a:r>
              <a:rPr lang="en-US" dirty="0" smtClean="0"/>
              <a:t>  B. In a library</a:t>
            </a:r>
          </a:p>
          <a:p>
            <a:pPr>
              <a:buNone/>
            </a:pPr>
            <a:r>
              <a:rPr lang="en-US" dirty="0" smtClean="0"/>
              <a:t>  C. At a cinema</a:t>
            </a:r>
          </a:p>
          <a:p>
            <a:pPr>
              <a:buNone/>
            </a:pPr>
            <a:r>
              <a:rPr lang="en-US" dirty="0" smtClean="0"/>
              <a:t>  D. At a train station</a:t>
            </a:r>
            <a:br>
              <a:rPr lang="en-US" dirty="0" smtClean="0"/>
            </a:br>
            <a:endParaRPr lang="en-US" dirty="0" smtClean="0"/>
          </a:p>
          <a:p>
            <a:pPr>
              <a:buNone/>
            </a:pPr>
            <a:r>
              <a:rPr lang="en-US" b="1" dirty="0" smtClean="0"/>
              <a:t>21) How does the woman pay?</a:t>
            </a:r>
          </a:p>
          <a:p>
            <a:pPr>
              <a:buNone/>
            </a:pPr>
            <a:r>
              <a:rPr lang="en-US" dirty="0" smtClean="0"/>
              <a:t>  A. With a special card</a:t>
            </a:r>
          </a:p>
          <a:p>
            <a:pPr>
              <a:buNone/>
            </a:pPr>
            <a:r>
              <a:rPr lang="en-US" dirty="0" smtClean="0"/>
              <a:t>  B. With cash</a:t>
            </a:r>
          </a:p>
          <a:p>
            <a:pPr>
              <a:buNone/>
            </a:pPr>
            <a:r>
              <a:rPr lang="en-US" dirty="0" smtClean="0"/>
              <a:t>  C. With a credit card</a:t>
            </a:r>
          </a:p>
          <a:p>
            <a:pPr>
              <a:buNone/>
            </a:pPr>
            <a:r>
              <a:rPr lang="en-US" dirty="0" smtClean="0"/>
              <a:t>  D. With a check</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TotalTime>
  <Words>497</Words>
  <Application>Microsoft Office PowerPoint</Application>
  <PresentationFormat>On-screen Show (4:3)</PresentationFormat>
  <Paragraphs>163</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85</cp:revision>
  <dcterms:created xsi:type="dcterms:W3CDTF">2014-01-24T12:03:13Z</dcterms:created>
  <dcterms:modified xsi:type="dcterms:W3CDTF">2015-05-21T11:21:28Z</dcterms:modified>
</cp:coreProperties>
</file>