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3" r:id="rId2"/>
    <p:sldId id="264" r:id="rId3"/>
    <p:sldId id="257" r:id="rId4"/>
    <p:sldId id="258" r:id="rId5"/>
    <p:sldId id="259" r:id="rId6"/>
    <p:sldId id="260" r:id="rId7"/>
    <p:sldId id="265" r:id="rId8"/>
    <p:sldId id="266" r:id="rId9"/>
    <p:sldId id="267" r:id="rId10"/>
    <p:sldId id="26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832" autoAdjust="0"/>
  </p:normalViewPr>
  <p:slideViewPr>
    <p:cSldViewPr>
      <p:cViewPr varScale="1">
        <p:scale>
          <a:sx n="68" d="100"/>
          <a:sy n="68" d="100"/>
        </p:scale>
        <p:origin x="-144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2D5D87-C8F6-4B4B-918F-EDF2A0DA8A37}" type="datetimeFigureOut">
              <a:rPr lang="en-US" smtClean="0"/>
              <a:pPr/>
              <a:t>5/21/2015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6F0C8B-E0F3-41AF-9DF4-6BE5B9926C41}" type="slidenum">
              <a:rPr lang="en-US" smtClean="0"/>
              <a:pPr/>
              <a:t>‹#›</a:t>
            </a:fld>
            <a:endParaRPr lang="en-US"/>
          </a:p>
        </p:txBody>
      </p:sp>
    </p:spTree>
    <p:extLst>
      <p:ext uri="{BB962C8B-B14F-4D97-AF65-F5344CB8AC3E}">
        <p14:creationId xmlns:p14="http://schemas.microsoft.com/office/powerpoint/2010/main" val="3357816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Well, Ms. </a:t>
            </a:r>
            <a:r>
              <a:rPr lang="en-US" sz="1200" b="0" i="0" kern="1200" dirty="0" err="1" smtClean="0">
                <a:solidFill>
                  <a:schemeClr val="tx1"/>
                </a:solidFill>
                <a:latin typeface="+mn-lt"/>
                <a:ea typeface="+mn-ea"/>
                <a:cs typeface="+mn-cs"/>
              </a:rPr>
              <a:t>Gantz</a:t>
            </a:r>
            <a:r>
              <a:rPr lang="en-US" sz="1200" b="0" i="0" kern="1200" dirty="0" smtClean="0">
                <a:solidFill>
                  <a:schemeClr val="tx1"/>
                </a:solidFill>
                <a:latin typeface="+mn-lt"/>
                <a:ea typeface="+mn-ea"/>
                <a:cs typeface="+mn-cs"/>
              </a:rPr>
              <a:t>, your resume is certainly impressive, and I see you have a lot of experience in the electronics field. Now I'd like to ask you a few questions. First, why do you want to join our firm?</a:t>
            </a:r>
            <a:r>
              <a:rPr lang="en-US" dirty="0" smtClean="0"/>
              <a:t/>
            </a:r>
            <a:br>
              <a:rPr lang="en-US" dirty="0" smtClean="0"/>
            </a:br>
            <a:r>
              <a:rPr lang="en-US" sz="1200" b="0" i="0" kern="1200" dirty="0" smtClean="0">
                <a:solidFill>
                  <a:schemeClr val="tx1"/>
                </a:solidFill>
                <a:latin typeface="+mn-lt"/>
                <a:ea typeface="+mn-ea"/>
                <a:cs typeface="+mn-cs"/>
              </a:rPr>
              <a:t>— Eldridge Electronics is one of the most well-respected companies in the industry. Not only for the quality of your products, but for the way employees are treated. Eldridge offers an opportunity to challenge myself, and to be fairly rewarded for doing so.</a:t>
            </a:r>
            <a:r>
              <a:rPr lang="en-US" dirty="0" smtClean="0"/>
              <a:t/>
            </a:r>
            <a:br>
              <a:rPr lang="en-US" dirty="0" smtClean="0"/>
            </a:br>
            <a:r>
              <a:rPr lang="en-US" sz="1200" b="0" i="0" kern="1200" dirty="0" smtClean="0">
                <a:solidFill>
                  <a:schemeClr val="tx1"/>
                </a:solidFill>
                <a:latin typeface="+mn-lt"/>
                <a:ea typeface="+mn-ea"/>
                <a:cs typeface="+mn-cs"/>
              </a:rPr>
              <a:t>— I see. And does your current employer know that you are in the market for a new position?</a:t>
            </a:r>
            <a:r>
              <a:rPr lang="en-US" dirty="0" smtClean="0"/>
              <a:t/>
            </a:r>
            <a:br>
              <a:rPr lang="en-US" dirty="0" smtClean="0"/>
            </a:br>
            <a:r>
              <a:rPr lang="en-US" sz="1200" b="0" i="0" kern="1200" dirty="0" smtClean="0">
                <a:solidFill>
                  <a:schemeClr val="tx1"/>
                </a:solidFill>
                <a:latin typeface="+mn-lt"/>
                <a:ea typeface="+mn-ea"/>
                <a:cs typeface="+mn-cs"/>
              </a:rPr>
              <a:t>— Not explicitly, but my manager understands that I've been there six years now, and I've basically reached the top of the ladder in terms of what I can do with them. In fact, he recently joked that he'd better find a way to keep me busy or else he'd lose me.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-- 1)a  2)c  3)b</a:t>
            </a:r>
            <a:endParaRPr lang="en-US" dirty="0"/>
          </a:p>
        </p:txBody>
      </p:sp>
      <p:sp>
        <p:nvSpPr>
          <p:cNvPr id="4" name="Slide Number Placeholder 3"/>
          <p:cNvSpPr>
            <a:spLocks noGrp="1"/>
          </p:cNvSpPr>
          <p:nvPr>
            <p:ph type="sldNum" sz="quarter" idx="10"/>
          </p:nvPr>
        </p:nvSpPr>
        <p:spPr/>
        <p:txBody>
          <a:bodyPr/>
          <a:lstStyle/>
          <a:p>
            <a:fld id="{486F0C8B-E0F3-41AF-9DF4-6BE5B9926C41}"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Yes, is this Phyllis Wheatley? This is Simon from Dr. Morgan's office. I'm calling to remind you that you have an appointment for a physical exam on Tuesday at 10 a.m.</a:t>
            </a:r>
            <a:r>
              <a:rPr lang="en-US" dirty="0" smtClean="0"/>
              <a:t/>
            </a:r>
            <a:br>
              <a:rPr lang="en-US" dirty="0" smtClean="0"/>
            </a:br>
            <a:r>
              <a:rPr lang="en-US" sz="1200" b="0" i="0" kern="1200" dirty="0" smtClean="0">
                <a:solidFill>
                  <a:schemeClr val="tx1"/>
                </a:solidFill>
                <a:latin typeface="+mn-lt"/>
                <a:ea typeface="+mn-ea"/>
                <a:cs typeface="+mn-cs"/>
              </a:rPr>
              <a:t>— Oh, thank you for calling. I completely forgot, and now I can't make it. Sorry. Can I reschedule?</a:t>
            </a:r>
            <a:r>
              <a:rPr lang="en-US" dirty="0" smtClean="0"/>
              <a:t/>
            </a:r>
            <a:br>
              <a:rPr lang="en-US" dirty="0" smtClean="0"/>
            </a:br>
            <a:r>
              <a:rPr lang="en-US" sz="1200" b="0" i="0" kern="1200" dirty="0" smtClean="0">
                <a:solidFill>
                  <a:schemeClr val="tx1"/>
                </a:solidFill>
                <a:latin typeface="+mn-lt"/>
                <a:ea typeface="+mn-ea"/>
                <a:cs typeface="+mn-cs"/>
              </a:rPr>
              <a:t>— Sure. We have openings at 8 Wednesday morning or 4 Wednesday afternoon, then on Thursday at 11 a.m., and Friday in the afternoon: either 1 or 3.</a:t>
            </a:r>
            <a:r>
              <a:rPr lang="en-US" dirty="0" smtClean="0"/>
              <a:t/>
            </a:r>
            <a:br>
              <a:rPr lang="en-US" dirty="0" smtClean="0"/>
            </a:br>
            <a:r>
              <a:rPr lang="en-US" sz="1200" b="0" i="0" kern="1200" dirty="0" smtClean="0">
                <a:solidFill>
                  <a:schemeClr val="tx1"/>
                </a:solidFill>
                <a:latin typeface="+mn-lt"/>
                <a:ea typeface="+mn-ea"/>
                <a:cs typeface="+mn-cs"/>
              </a:rPr>
              <a:t>— Let's see. I'll be out of town Tuesday and Wednesday, then I have meetings all day Thursday. OK, so put me down for Friday at 3. I promise I won't forget. Sorry again.</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-- 4)c  5)b  6)d</a:t>
            </a:r>
            <a:endParaRPr lang="en-US" dirty="0"/>
          </a:p>
        </p:txBody>
      </p:sp>
      <p:sp>
        <p:nvSpPr>
          <p:cNvPr id="4" name="Slide Number Placeholder 3"/>
          <p:cNvSpPr>
            <a:spLocks noGrp="1"/>
          </p:cNvSpPr>
          <p:nvPr>
            <p:ph type="sldNum" sz="quarter" idx="10"/>
          </p:nvPr>
        </p:nvSpPr>
        <p:spPr/>
        <p:txBody>
          <a:bodyPr/>
          <a:lstStyle/>
          <a:p>
            <a:fld id="{486F0C8B-E0F3-41AF-9DF4-6BE5B9926C41}"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Paul, do you have a minute? I'm trying to book a venue for our annual conference, and I need your input.</a:t>
            </a:r>
            <a:r>
              <a:rPr lang="en-US" dirty="0" smtClean="0"/>
              <a:t/>
            </a:r>
            <a:br>
              <a:rPr lang="en-US" dirty="0" smtClean="0"/>
            </a:br>
            <a:r>
              <a:rPr lang="en-US" sz="1200" b="0" i="0" kern="1200" dirty="0" smtClean="0">
                <a:solidFill>
                  <a:schemeClr val="tx1"/>
                </a:solidFill>
                <a:latin typeface="+mn-lt"/>
                <a:ea typeface="+mn-ea"/>
                <a:cs typeface="+mn-cs"/>
              </a:rPr>
              <a:t>— Sure, Tanya. What are the choices?</a:t>
            </a:r>
            <a:r>
              <a:rPr lang="en-US" dirty="0" smtClean="0"/>
              <a:t/>
            </a:r>
            <a:br>
              <a:rPr lang="en-US" dirty="0" smtClean="0"/>
            </a:br>
            <a:r>
              <a:rPr lang="en-US" sz="1200" b="0" i="0" kern="1200" dirty="0" smtClean="0">
                <a:solidFill>
                  <a:schemeClr val="tx1"/>
                </a:solidFill>
                <a:latin typeface="+mn-lt"/>
                <a:ea typeface="+mn-ea"/>
                <a:cs typeface="+mn-cs"/>
              </a:rPr>
              <a:t>— Well, we could use the convention center, which is very nice, but also quite expensive. The exhibition hall has a lower price, and it's more convenient, but its facilities are not as nice.</a:t>
            </a:r>
            <a:r>
              <a:rPr lang="en-US" dirty="0" smtClean="0"/>
              <a:t/>
            </a:r>
            <a:br>
              <a:rPr lang="en-US" dirty="0" smtClean="0"/>
            </a:br>
            <a:r>
              <a:rPr lang="en-US" sz="1200" b="0" i="0" kern="1200" dirty="0" smtClean="0">
                <a:solidFill>
                  <a:schemeClr val="tx1"/>
                </a:solidFill>
                <a:latin typeface="+mn-lt"/>
                <a:ea typeface="+mn-ea"/>
                <a:cs typeface="+mn-cs"/>
              </a:rPr>
              <a:t>— Hmm. Why don't you call the convention center and see if they'll come down? If they do, go with them, and if they don't, go with the exhibition hall.</a:t>
            </a:r>
            <a:r>
              <a:rPr lang="en-US" dirty="0" smtClean="0"/>
              <a:t/>
            </a:r>
            <a:br>
              <a:rPr lang="en-US" dirty="0" smtClean="0"/>
            </a:br>
            <a:r>
              <a:rPr lang="en-US" sz="1200" b="0" i="0" kern="1200" dirty="0" smtClean="0">
                <a:solidFill>
                  <a:schemeClr val="tx1"/>
                </a:solidFill>
                <a:latin typeface="+mn-lt"/>
                <a:ea typeface="+mn-ea"/>
                <a:cs typeface="+mn-cs"/>
              </a:rPr>
              <a:t>— That's a good idea. Thank you, Paul. Well, I'd better get right on it. I have to decide by Friday.</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7)a  8)b  9)c</a:t>
            </a:r>
            <a:endParaRPr lang="en-US" dirty="0"/>
          </a:p>
        </p:txBody>
      </p:sp>
      <p:sp>
        <p:nvSpPr>
          <p:cNvPr id="4" name="Slide Number Placeholder 3"/>
          <p:cNvSpPr>
            <a:spLocks noGrp="1"/>
          </p:cNvSpPr>
          <p:nvPr>
            <p:ph type="sldNum" sz="quarter" idx="10"/>
          </p:nvPr>
        </p:nvSpPr>
        <p:spPr/>
        <p:txBody>
          <a:bodyPr/>
          <a:lstStyle/>
          <a:p>
            <a:fld id="{486F0C8B-E0F3-41AF-9DF4-6BE5B9926C41}"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Hi Jenna! Have you booked your flight to the conference in Vienna yet?</a:t>
            </a:r>
            <a:r>
              <a:rPr lang="en-US" dirty="0" smtClean="0"/>
              <a:t/>
            </a:r>
            <a:br>
              <a:rPr lang="en-US" dirty="0" smtClean="0"/>
            </a:br>
            <a:r>
              <a:rPr lang="en-US" sz="1200" b="0" i="0" kern="1200" dirty="0" smtClean="0">
                <a:solidFill>
                  <a:schemeClr val="tx1"/>
                </a:solidFill>
                <a:latin typeface="+mn-lt"/>
                <a:ea typeface="+mn-ea"/>
                <a:cs typeface="+mn-cs"/>
              </a:rPr>
              <a:t>— No I haven't. I'm trying to decide whether to take an eight o'clock flight on Tuesday evening or a 10 o'clock flight on Wednesday morning.</a:t>
            </a:r>
            <a:r>
              <a:rPr lang="en-US" dirty="0" smtClean="0"/>
              <a:t/>
            </a:r>
            <a:br>
              <a:rPr lang="en-US" dirty="0" smtClean="0"/>
            </a:br>
            <a:r>
              <a:rPr lang="en-US" sz="1200" b="0" i="0" kern="1200" dirty="0" smtClean="0">
                <a:solidFill>
                  <a:schemeClr val="tx1"/>
                </a:solidFill>
                <a:latin typeface="+mn-lt"/>
                <a:ea typeface="+mn-ea"/>
                <a:cs typeface="+mn-cs"/>
              </a:rPr>
              <a:t>— I'm on the Tuesday evening flight. I want to rest a little before the conference begins on</a:t>
            </a:r>
            <a:r>
              <a:rPr lang="en-US" dirty="0" smtClean="0"/>
              <a:t/>
            </a:r>
            <a:br>
              <a:rPr lang="en-US" dirty="0" smtClean="0"/>
            </a:br>
            <a:r>
              <a:rPr lang="en-US" sz="1200" b="0" i="0" kern="1200" dirty="0" smtClean="0">
                <a:solidFill>
                  <a:schemeClr val="tx1"/>
                </a:solidFill>
                <a:latin typeface="+mn-lt"/>
                <a:ea typeface="+mn-ea"/>
                <a:cs typeface="+mn-cs"/>
              </a:rPr>
              <a:t>Friday morning.</a:t>
            </a:r>
            <a:r>
              <a:rPr lang="en-US" dirty="0" smtClean="0"/>
              <a:t/>
            </a:r>
            <a:br>
              <a:rPr lang="en-US" dirty="0" smtClean="0"/>
            </a:br>
            <a:r>
              <a:rPr lang="en-US" sz="1200" b="0" i="0" kern="1200" dirty="0" smtClean="0">
                <a:solidFill>
                  <a:schemeClr val="tx1"/>
                </a:solidFill>
                <a:latin typeface="+mn-lt"/>
                <a:ea typeface="+mn-ea"/>
                <a:cs typeface="+mn-cs"/>
              </a:rPr>
              <a:t>— Oh, I like that idea. I'll book the same flight.</a:t>
            </a:r>
            <a:r>
              <a:rPr lang="en-US" dirty="0" smtClean="0"/>
              <a:t/>
            </a:r>
            <a:br>
              <a:rPr lang="en-US" dirty="0" smtClean="0"/>
            </a:br>
            <a:r>
              <a:rPr lang="en-US" sz="1200" b="0" i="0" kern="1200" dirty="0" smtClean="0">
                <a:solidFill>
                  <a:schemeClr val="tx1"/>
                </a:solidFill>
                <a:latin typeface="+mn-lt"/>
                <a:ea typeface="+mn-ea"/>
                <a:cs typeface="+mn-cs"/>
              </a:rPr>
              <a:t>— You'd better make your reservation soon. When I made mine this morning, they told me it was nearly sold out.</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 Answers  -- 10)c  11)a  12)b</a:t>
            </a:r>
            <a:endParaRPr lang="en-US" dirty="0"/>
          </a:p>
        </p:txBody>
      </p:sp>
      <p:sp>
        <p:nvSpPr>
          <p:cNvPr id="4" name="Slide Number Placeholder 3"/>
          <p:cNvSpPr>
            <a:spLocks noGrp="1"/>
          </p:cNvSpPr>
          <p:nvPr>
            <p:ph type="sldNum" sz="quarter" idx="10"/>
          </p:nvPr>
        </p:nvSpPr>
        <p:spPr/>
        <p:txBody>
          <a:bodyPr/>
          <a:lstStyle/>
          <a:p>
            <a:fld id="{486F0C8B-E0F3-41AF-9DF4-6BE5B9926C41}"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Mary, this is Ted. My flight just landed. I thought you had arranged for someone to meet me here and take me to the hotel.</a:t>
            </a:r>
            <a:r>
              <a:rPr lang="en-US" dirty="0" smtClean="0"/>
              <a:t/>
            </a:r>
            <a:br>
              <a:rPr lang="en-US" dirty="0" smtClean="0"/>
            </a:br>
            <a:r>
              <a:rPr lang="en-US" sz="1200" b="0" i="0" kern="1200" dirty="0" smtClean="0">
                <a:solidFill>
                  <a:schemeClr val="tx1"/>
                </a:solidFill>
                <a:latin typeface="+mn-lt"/>
                <a:ea typeface="+mn-ea"/>
                <a:cs typeface="+mn-cs"/>
              </a:rPr>
              <a:t>— I did! Wasn't there someone there holding a sign with your name on it?</a:t>
            </a:r>
            <a:r>
              <a:rPr lang="en-US" dirty="0" smtClean="0"/>
              <a:t/>
            </a:r>
            <a:br>
              <a:rPr lang="en-US" dirty="0" smtClean="0"/>
            </a:br>
            <a:r>
              <a:rPr lang="en-US" sz="1200" b="0" i="0" kern="1200" dirty="0" smtClean="0">
                <a:solidFill>
                  <a:schemeClr val="tx1"/>
                </a:solidFill>
                <a:latin typeface="+mn-lt"/>
                <a:ea typeface="+mn-ea"/>
                <a:cs typeface="+mn-cs"/>
              </a:rPr>
              <a:t>— No there wasn't. I've claimed my luggage, and now I'm not sure what to do.</a:t>
            </a:r>
            <a:r>
              <a:rPr lang="en-US" dirty="0" smtClean="0"/>
              <a:t/>
            </a:r>
            <a:br>
              <a:rPr lang="en-US" dirty="0" smtClean="0"/>
            </a:br>
            <a:r>
              <a:rPr lang="en-US" sz="1200" b="0" i="0" kern="1200" dirty="0" smtClean="0">
                <a:solidFill>
                  <a:schemeClr val="tx1"/>
                </a:solidFill>
                <a:latin typeface="+mn-lt"/>
                <a:ea typeface="+mn-ea"/>
                <a:cs typeface="+mn-cs"/>
              </a:rPr>
              <a:t>— OK, hold tight and I'll get somebody there as soon as possible. Sorry for the inconvenience.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-- 13)a</a:t>
            </a:r>
            <a:r>
              <a:rPr lang="en-US" sz="1200" b="0" i="0" kern="1200" baseline="0" dirty="0" smtClean="0">
                <a:solidFill>
                  <a:schemeClr val="tx1"/>
                </a:solidFill>
                <a:latin typeface="+mn-lt"/>
                <a:ea typeface="+mn-ea"/>
                <a:cs typeface="+mn-cs"/>
              </a:rPr>
              <a:t>  14)c  15)b</a:t>
            </a:r>
            <a:endParaRPr lang="en-US" dirty="0"/>
          </a:p>
        </p:txBody>
      </p:sp>
      <p:sp>
        <p:nvSpPr>
          <p:cNvPr id="4" name="Slide Number Placeholder 3"/>
          <p:cNvSpPr>
            <a:spLocks noGrp="1"/>
          </p:cNvSpPr>
          <p:nvPr>
            <p:ph type="sldNum" sz="quarter" idx="10"/>
          </p:nvPr>
        </p:nvSpPr>
        <p:spPr/>
        <p:txBody>
          <a:bodyPr/>
          <a:lstStyle/>
          <a:p>
            <a:fld id="{486F0C8B-E0F3-41AF-9DF4-6BE5B9926C41}"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Wow, James! That's quite a stack of books. It looks like you're studying for an exam.</a:t>
            </a:r>
            <a:r>
              <a:rPr lang="en-US" dirty="0" smtClean="0"/>
              <a:t/>
            </a:r>
            <a:br>
              <a:rPr lang="en-US" dirty="0" smtClean="0"/>
            </a:br>
            <a:r>
              <a:rPr lang="en-US" sz="1200" b="0" i="0" kern="1200" dirty="0" smtClean="0">
                <a:solidFill>
                  <a:schemeClr val="tx1"/>
                </a:solidFill>
                <a:latin typeface="+mn-lt"/>
                <a:ea typeface="+mn-ea"/>
                <a:cs typeface="+mn-cs"/>
              </a:rPr>
              <a:t>— Oh I'm studying, but not for an exam. I've been doing some research at the company library for a report on psychological investing. Did you know that some firms use psychology research to develop products like personality tests and employee performance evaluations? They believe it gives them an edge in hiring quality workers and ensuring top-notch performance.</a:t>
            </a:r>
            <a:r>
              <a:rPr lang="en-US" dirty="0" smtClean="0"/>
              <a:t/>
            </a:r>
            <a:br>
              <a:rPr lang="en-US" dirty="0" smtClean="0"/>
            </a:br>
            <a:r>
              <a:rPr lang="en-US" sz="1200" b="0" i="0" kern="1200" dirty="0" smtClean="0">
                <a:solidFill>
                  <a:schemeClr val="tx1"/>
                </a:solidFill>
                <a:latin typeface="+mn-lt"/>
                <a:ea typeface="+mn-ea"/>
                <a:cs typeface="+mn-cs"/>
              </a:rPr>
              <a:t>— Oh yeah, I've heard about that. It's called psychometrics. I minored in psychology before I got into stock analysis.</a:t>
            </a:r>
            <a:r>
              <a:rPr lang="en-US" dirty="0" smtClean="0"/>
              <a:t/>
            </a:r>
            <a:br>
              <a:rPr lang="en-US" dirty="0" smtClean="0"/>
            </a:br>
            <a:r>
              <a:rPr lang="en-US" sz="1200" b="0" i="0" kern="1200" dirty="0" smtClean="0">
                <a:solidFill>
                  <a:schemeClr val="tx1"/>
                </a:solidFill>
                <a:latin typeface="+mn-lt"/>
                <a:ea typeface="+mn-ea"/>
                <a:cs typeface="+mn-cs"/>
              </a:rPr>
              <a:t>— Really? Could you do me a favor, then? Would you please review my first draft? Mr. Spencer wants this report tomorrow, and I'd appreciate it greatly if you'd provide some feedback. If you could, I'll treat you to an early dinner at the Chinese restaurant around the corner.</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-- 16)c  17)b  18)c</a:t>
            </a:r>
            <a:endParaRPr lang="en-US" dirty="0"/>
          </a:p>
        </p:txBody>
      </p:sp>
      <p:sp>
        <p:nvSpPr>
          <p:cNvPr id="4" name="Slide Number Placeholder 3"/>
          <p:cNvSpPr>
            <a:spLocks noGrp="1"/>
          </p:cNvSpPr>
          <p:nvPr>
            <p:ph type="sldNum" sz="quarter" idx="10"/>
          </p:nvPr>
        </p:nvSpPr>
        <p:spPr/>
        <p:txBody>
          <a:bodyPr/>
          <a:lstStyle/>
          <a:p>
            <a:fld id="{486F0C8B-E0F3-41AF-9DF4-6BE5B9926C41}"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What are doing Tammy? With all those books and papers, it looks like you're cramming for a final exam.</a:t>
            </a:r>
            <a:r>
              <a:rPr lang="en-US" dirty="0" smtClean="0"/>
              <a:t/>
            </a:r>
            <a:br>
              <a:rPr lang="en-US" dirty="0" smtClean="0"/>
            </a:br>
            <a:r>
              <a:rPr lang="en-US" sz="1200" b="0" i="0" kern="1200" dirty="0" smtClean="0">
                <a:solidFill>
                  <a:schemeClr val="tx1"/>
                </a:solidFill>
                <a:latin typeface="+mn-lt"/>
                <a:ea typeface="+mn-ea"/>
                <a:cs typeface="+mn-cs"/>
              </a:rPr>
              <a:t>— I am, in a way. I'm studying for my medical board certification next month. Nurses have to be re-certified every five years, to be sure we're up-to-date with the latest health practices. It's a four-hour test.</a:t>
            </a:r>
            <a:r>
              <a:rPr lang="en-US" dirty="0" smtClean="0"/>
              <a:t/>
            </a:r>
            <a:br>
              <a:rPr lang="en-US" dirty="0" smtClean="0"/>
            </a:br>
            <a:r>
              <a:rPr lang="en-US" sz="1200" b="0" i="0" kern="1200" dirty="0" smtClean="0">
                <a:solidFill>
                  <a:schemeClr val="tx1"/>
                </a:solidFill>
                <a:latin typeface="+mn-lt"/>
                <a:ea typeface="+mn-ea"/>
                <a:cs typeface="+mn-cs"/>
              </a:rPr>
              <a:t>— I see. Don't worry too much. You've been a nurse for 12 years, so you've already passed two of these. I'm sure you'll pass again -- with flying colors!</a:t>
            </a:r>
            <a:r>
              <a:rPr lang="en-US" dirty="0" smtClean="0"/>
              <a:t/>
            </a:r>
            <a:br>
              <a:rPr lang="en-US" dirty="0" smtClean="0"/>
            </a:br>
            <a:r>
              <a:rPr lang="en-US" sz="1200" b="0" i="0" kern="1200" dirty="0" smtClean="0">
                <a:solidFill>
                  <a:schemeClr val="tx1"/>
                </a:solidFill>
                <a:latin typeface="+mn-lt"/>
                <a:ea typeface="+mn-ea"/>
                <a:cs typeface="+mn-cs"/>
              </a:rPr>
              <a:t>— Thanks. I hope so. There have been a lot of changes in the field since my last medical board exam. I'm trying to catch up on all of them.</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-- 19)c  20)a  21)c</a:t>
            </a:r>
            <a:endParaRPr lang="en-US" dirty="0"/>
          </a:p>
        </p:txBody>
      </p:sp>
      <p:sp>
        <p:nvSpPr>
          <p:cNvPr id="4" name="Slide Number Placeholder 3"/>
          <p:cNvSpPr>
            <a:spLocks noGrp="1"/>
          </p:cNvSpPr>
          <p:nvPr>
            <p:ph type="sldNum" sz="quarter" idx="10"/>
          </p:nvPr>
        </p:nvSpPr>
        <p:spPr/>
        <p:txBody>
          <a:bodyPr/>
          <a:lstStyle/>
          <a:p>
            <a:fld id="{486F0C8B-E0F3-41AF-9DF4-6BE5B9926C41}"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this is Tom Danielson with the Post-News. Could I speak to Ms. Markowitz please?</a:t>
            </a:r>
            <a:r>
              <a:rPr lang="en-US" dirty="0" smtClean="0"/>
              <a:t/>
            </a:r>
            <a:br>
              <a:rPr lang="en-US" dirty="0" smtClean="0"/>
            </a:br>
            <a:r>
              <a:rPr lang="en-US" sz="1200" b="0" i="0" kern="1200" dirty="0" smtClean="0">
                <a:solidFill>
                  <a:schemeClr val="tx1"/>
                </a:solidFill>
                <a:latin typeface="+mn-lt"/>
                <a:ea typeface="+mn-ea"/>
                <a:cs typeface="+mn-cs"/>
              </a:rPr>
              <a:t>— Ms. Markowitz is out of the office until Monday. I can put you through to her voice mail.</a:t>
            </a:r>
            <a:r>
              <a:rPr lang="en-US" dirty="0" smtClean="0"/>
              <a:t/>
            </a:r>
            <a:br>
              <a:rPr lang="en-US" dirty="0" smtClean="0"/>
            </a:br>
            <a:r>
              <a:rPr lang="en-US" sz="1200" b="0" i="0" kern="1200" dirty="0" smtClean="0">
                <a:solidFill>
                  <a:schemeClr val="tx1"/>
                </a:solidFill>
                <a:latin typeface="+mn-lt"/>
                <a:ea typeface="+mn-ea"/>
                <a:cs typeface="+mn-cs"/>
              </a:rPr>
              <a:t>— I need to speak with her as soon as possible. It's concerning a story I'm writing, and my deadline is this afternoon. Is there any way I could reach her sooner than Monday?</a:t>
            </a:r>
            <a:r>
              <a:rPr lang="en-US" dirty="0" smtClean="0"/>
              <a:t/>
            </a:r>
            <a:br>
              <a:rPr lang="en-US" dirty="0" smtClean="0"/>
            </a:br>
            <a:r>
              <a:rPr lang="en-US" sz="1200" b="0" i="0" kern="1200" dirty="0" smtClean="0">
                <a:solidFill>
                  <a:schemeClr val="tx1"/>
                </a:solidFill>
                <a:latin typeface="+mn-lt"/>
                <a:ea typeface="+mn-ea"/>
                <a:cs typeface="+mn-cs"/>
              </a:rPr>
              <a:t>— She does check her voice mail regularly. I can also reach her on her cell phone and ask her to give you a call.</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22)c  23)a  24)b</a:t>
            </a:r>
            <a:endParaRPr lang="en-US" dirty="0"/>
          </a:p>
        </p:txBody>
      </p:sp>
      <p:sp>
        <p:nvSpPr>
          <p:cNvPr id="4" name="Slide Number Placeholder 3"/>
          <p:cNvSpPr>
            <a:spLocks noGrp="1"/>
          </p:cNvSpPr>
          <p:nvPr>
            <p:ph type="sldNum" sz="quarter" idx="10"/>
          </p:nvPr>
        </p:nvSpPr>
        <p:spPr/>
        <p:txBody>
          <a:bodyPr/>
          <a:lstStyle/>
          <a:p>
            <a:fld id="{486F0C8B-E0F3-41AF-9DF4-6BE5B9926C41}"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2015</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47966" y="0"/>
            <a:ext cx="4553491" cy="369332"/>
          </a:xfrm>
          <a:prstGeom prst="rect">
            <a:avLst/>
          </a:prstGeom>
          <a:noFill/>
        </p:spPr>
        <p:txBody>
          <a:bodyPr wrap="none" rtlCol="0">
            <a:spAutoFit/>
          </a:bodyPr>
          <a:lstStyle/>
          <a:p>
            <a:r>
              <a:rPr lang="en-GB" b="1" dirty="0" smtClean="0">
                <a:solidFill>
                  <a:schemeClr val="bg1"/>
                </a:solidFill>
              </a:rPr>
              <a:t>TOEIC Short Conversations Exercise 20</a:t>
            </a:r>
            <a:endParaRPr lang="en-GB"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87200" y="-390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0608" y="4509120"/>
            <a:ext cx="11189840" cy="2348880"/>
          </a:xfrm>
        </p:spPr>
        <p:txBody>
          <a:bodyPr/>
          <a:lstStyle/>
          <a:p>
            <a:r>
              <a:rPr lang="en-US" sz="4000" dirty="0" smtClean="0">
                <a:solidFill>
                  <a:schemeClr val="accent6">
                    <a:lumMod val="75000"/>
                  </a:schemeClr>
                </a:solidFill>
                <a:latin typeface="+mj-lt"/>
              </a:rPr>
              <a:t>SHORT CONVERSATIONS</a:t>
            </a:r>
          </a:p>
          <a:p>
            <a:r>
              <a:rPr lang="en-US" sz="4000" smtClean="0">
                <a:solidFill>
                  <a:schemeClr val="accent6">
                    <a:lumMod val="75000"/>
                  </a:schemeClr>
                </a:solidFill>
                <a:latin typeface="+mj-lt"/>
              </a:rPr>
              <a:t>Exercise 20</a:t>
            </a:r>
            <a:endParaRPr lang="en-US" sz="4000" dirty="0" smtClean="0">
              <a:solidFill>
                <a:schemeClr val="accent6">
                  <a:lumMod val="75000"/>
                </a:schemeClr>
              </a:solidFill>
              <a:latin typeface="+mj-lt"/>
            </a:endParaRPr>
          </a:p>
          <a:p>
            <a:r>
              <a:rPr lang="en-US" sz="4000" dirty="0" smtClean="0">
                <a:solidFill>
                  <a:schemeClr val="accent6">
                    <a:lumMod val="75000"/>
                  </a:schemeClr>
                </a:solidFill>
                <a:latin typeface="+mj-lt"/>
              </a:rPr>
              <a:t> </a:t>
            </a:r>
            <a:endParaRPr lang="en-US" sz="4000" dirty="0">
              <a:solidFill>
                <a:schemeClr val="accent6">
                  <a:lumMod val="75000"/>
                </a:schemeClr>
              </a:solidFill>
              <a:latin typeface="+mj-lt"/>
            </a:endParaRPr>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568000" cy="6048000"/>
          </a:xfrm>
        </p:spPr>
        <p:txBody>
          <a:bodyPr/>
          <a:lstStyle/>
          <a:p>
            <a:pPr>
              <a:buNone/>
            </a:pPr>
            <a:r>
              <a:rPr lang="en-US" b="1" dirty="0" smtClean="0"/>
              <a:t>22) Who is the man?</a:t>
            </a:r>
          </a:p>
          <a:p>
            <a:pPr>
              <a:buNone/>
            </a:pPr>
            <a:r>
              <a:rPr lang="en-US" b="1" dirty="0" smtClean="0"/>
              <a:t>  </a:t>
            </a:r>
            <a:r>
              <a:rPr lang="en-US" dirty="0" smtClean="0"/>
              <a:t>A. A lawyer</a:t>
            </a:r>
          </a:p>
          <a:p>
            <a:pPr>
              <a:buNone/>
            </a:pPr>
            <a:r>
              <a:rPr lang="en-US" dirty="0" smtClean="0"/>
              <a:t>  B. A doctor</a:t>
            </a:r>
          </a:p>
          <a:p>
            <a:pPr>
              <a:buNone/>
            </a:pPr>
            <a:r>
              <a:rPr lang="en-US" dirty="0" smtClean="0"/>
              <a:t>  C. A reporter</a:t>
            </a:r>
          </a:p>
          <a:p>
            <a:pPr>
              <a:buNone/>
            </a:pPr>
            <a:r>
              <a:rPr lang="en-US" dirty="0" smtClean="0"/>
              <a:t>  D. A professor  </a:t>
            </a:r>
            <a:br>
              <a:rPr lang="en-US" dirty="0" smtClean="0"/>
            </a:br>
            <a:endParaRPr lang="en-US" dirty="0" smtClean="0"/>
          </a:p>
          <a:p>
            <a:pPr>
              <a:buNone/>
            </a:pPr>
            <a:r>
              <a:rPr lang="en-US" b="1" dirty="0" smtClean="0"/>
              <a:t>23) What problem does the man have?</a:t>
            </a:r>
          </a:p>
          <a:p>
            <a:pPr>
              <a:buNone/>
            </a:pPr>
            <a:r>
              <a:rPr lang="en-US" b="1" dirty="0" smtClean="0"/>
              <a:t>  </a:t>
            </a:r>
            <a:r>
              <a:rPr lang="en-US" dirty="0" smtClean="0"/>
              <a:t>A. Ms. Markowitz is unavailable</a:t>
            </a:r>
          </a:p>
          <a:p>
            <a:pPr>
              <a:buNone/>
            </a:pPr>
            <a:r>
              <a:rPr lang="en-US" dirty="0" smtClean="0"/>
              <a:t>  B. He has missed his deadline</a:t>
            </a:r>
          </a:p>
          <a:p>
            <a:pPr>
              <a:buNone/>
            </a:pPr>
            <a:r>
              <a:rPr lang="en-US" dirty="0" smtClean="0"/>
              <a:t>  C. His story is too long</a:t>
            </a:r>
          </a:p>
          <a:p>
            <a:pPr>
              <a:buNone/>
            </a:pPr>
            <a:r>
              <a:rPr lang="en-US" dirty="0" smtClean="0"/>
              <a:t>  D. He does not have a cell phone.  </a:t>
            </a:r>
            <a:br>
              <a:rPr lang="en-US" dirty="0" smtClean="0"/>
            </a:br>
            <a:endParaRPr lang="en-US" dirty="0" smtClean="0"/>
          </a:p>
          <a:p>
            <a:pPr>
              <a:buNone/>
            </a:pPr>
            <a:r>
              <a:rPr lang="en-US" b="1" dirty="0" smtClean="0"/>
              <a:t>24) What will the woman probably do next?</a:t>
            </a:r>
          </a:p>
          <a:p>
            <a:pPr>
              <a:buNone/>
            </a:pPr>
            <a:r>
              <a:rPr lang="en-US" b="1" dirty="0" smtClean="0"/>
              <a:t>  </a:t>
            </a:r>
            <a:r>
              <a:rPr lang="en-US" dirty="0" smtClean="0"/>
              <a:t>A. Transfer the man to voice mail</a:t>
            </a:r>
          </a:p>
          <a:p>
            <a:pPr>
              <a:buNone/>
            </a:pPr>
            <a:r>
              <a:rPr lang="en-US" dirty="0" smtClean="0"/>
              <a:t>  B. Ask the man for his phone number</a:t>
            </a:r>
          </a:p>
          <a:p>
            <a:pPr>
              <a:buNone/>
            </a:pPr>
            <a:r>
              <a:rPr lang="en-US" dirty="0" smtClean="0"/>
              <a:t>  C. Call Ms. Markowitz's cell phone</a:t>
            </a:r>
          </a:p>
          <a:p>
            <a:pPr>
              <a:buNone/>
            </a:pPr>
            <a:r>
              <a:rPr lang="en-US" dirty="0" smtClean="0"/>
              <a:t>  D. Inform her supervisor of the man's call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DIRECTIONS TO GIVE THE TEST</a:t>
            </a:r>
            <a:endParaRPr lang="en-US" dirty="0">
              <a:solidFill>
                <a:schemeClr val="accent2">
                  <a:lumMod val="75000"/>
                </a:schemeClr>
              </a:solidFill>
            </a:endParaRPr>
          </a:p>
        </p:txBody>
      </p:sp>
      <p:sp>
        <p:nvSpPr>
          <p:cNvPr id="3" name="Content Placeholder 2"/>
          <p:cNvSpPr>
            <a:spLocks noGrp="1"/>
          </p:cNvSpPr>
          <p:nvPr>
            <p:ph idx="1"/>
          </p:nvPr>
        </p:nvSpPr>
        <p:spPr>
          <a:xfrm>
            <a:off x="251520" y="1268760"/>
            <a:ext cx="8568000" cy="5759968"/>
          </a:xfrm>
        </p:spPr>
        <p:txBody>
          <a:bodyPr/>
          <a:lstStyle/>
          <a:p>
            <a:pPr>
              <a:buNone/>
            </a:pPr>
            <a:r>
              <a:rPr lang="en-US" dirty="0" smtClean="0"/>
              <a:t>   </a:t>
            </a:r>
          </a:p>
          <a:p>
            <a:pPr>
              <a:buNone/>
            </a:pPr>
            <a:endParaRPr lang="en-US" dirty="0" smtClean="0"/>
          </a:p>
          <a:p>
            <a:pPr>
              <a:buNone/>
            </a:pPr>
            <a:r>
              <a:rPr lang="en-US" sz="2000" dirty="0" smtClean="0"/>
              <a:t>   In this section you will find a number of listening comprehension tests which are based on the third part of the Test Of English for International Communication. These tests will help you practice and improve your business listening skills and you will also learn many new phrases.</a:t>
            </a:r>
          </a:p>
          <a:p>
            <a:pPr>
              <a:buNone/>
            </a:pPr>
            <a:r>
              <a:rPr lang="en-US" sz="2000" dirty="0" smtClean="0"/>
              <a:t>   In the audio, you will hear a short conversations. On the screen, you will see a question and four possible answers. Choose the best answer to the question. </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568000" cy="6048000"/>
          </a:xfrm>
        </p:spPr>
        <p:txBody>
          <a:bodyPr/>
          <a:lstStyle/>
          <a:p>
            <a:pPr marL="342900" indent="-342900">
              <a:buNone/>
            </a:pPr>
            <a:r>
              <a:rPr lang="en-US" b="1" dirty="0" smtClean="0"/>
              <a:t>1) What is the relationship between the speakers?</a:t>
            </a:r>
          </a:p>
          <a:p>
            <a:pPr marL="342900" indent="-342900">
              <a:buNone/>
            </a:pPr>
            <a:r>
              <a:rPr lang="en-US" b="1" dirty="0" smtClean="0"/>
              <a:t>  </a:t>
            </a:r>
            <a:r>
              <a:rPr lang="en-US" dirty="0" smtClean="0"/>
              <a:t>A. Manager-applicant</a:t>
            </a:r>
          </a:p>
          <a:p>
            <a:pPr marL="342900" indent="-342900">
              <a:buNone/>
            </a:pPr>
            <a:r>
              <a:rPr lang="en-US" dirty="0" smtClean="0"/>
              <a:t>  B. Colleague-colleague</a:t>
            </a:r>
          </a:p>
          <a:p>
            <a:pPr marL="342900" indent="-342900">
              <a:buNone/>
            </a:pPr>
            <a:r>
              <a:rPr lang="en-US" dirty="0" smtClean="0"/>
              <a:t>  C. CEO-manager</a:t>
            </a:r>
          </a:p>
          <a:p>
            <a:pPr marL="342900" indent="-342900">
              <a:buNone/>
            </a:pPr>
            <a:r>
              <a:rPr lang="en-US" dirty="0" smtClean="0"/>
              <a:t>  D. Buyer-client</a:t>
            </a:r>
            <a:br>
              <a:rPr lang="en-US" dirty="0" smtClean="0"/>
            </a:br>
            <a:endParaRPr lang="en-US" dirty="0" smtClean="0"/>
          </a:p>
          <a:p>
            <a:pPr>
              <a:buNone/>
            </a:pPr>
            <a:r>
              <a:rPr lang="en-US" b="1" dirty="0" smtClean="0"/>
              <a:t>2) What does the woman want to do?</a:t>
            </a:r>
          </a:p>
          <a:p>
            <a:pPr>
              <a:buNone/>
            </a:pPr>
            <a:r>
              <a:rPr lang="en-US" dirty="0" smtClean="0"/>
              <a:t>  A. Purchase electronics</a:t>
            </a:r>
          </a:p>
          <a:p>
            <a:pPr>
              <a:buNone/>
            </a:pPr>
            <a:r>
              <a:rPr lang="en-US" dirty="0" smtClean="0"/>
              <a:t>  B. Get a raise</a:t>
            </a:r>
          </a:p>
          <a:p>
            <a:pPr>
              <a:buNone/>
            </a:pPr>
            <a:r>
              <a:rPr lang="en-US" dirty="0" smtClean="0"/>
              <a:t>  C. Change jobs</a:t>
            </a:r>
          </a:p>
          <a:p>
            <a:pPr>
              <a:buNone/>
            </a:pPr>
            <a:r>
              <a:rPr lang="en-US" dirty="0" smtClean="0"/>
              <a:t>  D. Climb a ladder</a:t>
            </a:r>
            <a:br>
              <a:rPr lang="en-US" dirty="0" smtClean="0"/>
            </a:br>
            <a:endParaRPr lang="en-US" dirty="0" smtClean="0"/>
          </a:p>
          <a:p>
            <a:pPr>
              <a:buNone/>
            </a:pPr>
            <a:r>
              <a:rPr lang="en-US" b="1" dirty="0" smtClean="0"/>
              <a:t>3) What does the woman say about her current position?</a:t>
            </a:r>
          </a:p>
          <a:p>
            <a:pPr>
              <a:buNone/>
            </a:pPr>
            <a:r>
              <a:rPr lang="en-US" dirty="0" smtClean="0"/>
              <a:t>  A. It doesn't pay enough money</a:t>
            </a:r>
          </a:p>
          <a:p>
            <a:pPr>
              <a:buNone/>
            </a:pPr>
            <a:r>
              <a:rPr lang="en-US" dirty="0" smtClean="0"/>
              <a:t>  B. It's not challenging enough</a:t>
            </a:r>
          </a:p>
          <a:p>
            <a:pPr>
              <a:buNone/>
            </a:pPr>
            <a:r>
              <a:rPr lang="en-US" dirty="0" smtClean="0"/>
              <a:t>  C. It's completely satisfying</a:t>
            </a:r>
          </a:p>
          <a:p>
            <a:pPr>
              <a:buNone/>
            </a:pPr>
            <a:r>
              <a:rPr lang="en-US" dirty="0" smtClean="0"/>
              <a:t>  D. It would be difficult to leave</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568000" cy="6048000"/>
          </a:xfrm>
        </p:spPr>
        <p:txBody>
          <a:bodyPr/>
          <a:lstStyle/>
          <a:p>
            <a:pPr>
              <a:buNone/>
            </a:pPr>
            <a:r>
              <a:rPr lang="en-US" b="1" dirty="0" smtClean="0"/>
              <a:t>4) What is the main purpose of the discussion?</a:t>
            </a:r>
          </a:p>
          <a:p>
            <a:pPr>
              <a:buNone/>
            </a:pPr>
            <a:r>
              <a:rPr lang="en-US" dirty="0" smtClean="0"/>
              <a:t>  A. To have a physical examination</a:t>
            </a:r>
          </a:p>
          <a:p>
            <a:pPr>
              <a:buNone/>
            </a:pPr>
            <a:r>
              <a:rPr lang="en-US" dirty="0" smtClean="0"/>
              <a:t>  B. To remind of an obligation</a:t>
            </a:r>
          </a:p>
          <a:p>
            <a:pPr>
              <a:buNone/>
            </a:pPr>
            <a:r>
              <a:rPr lang="en-US" dirty="0" smtClean="0"/>
              <a:t>  C. To schedule an appointment</a:t>
            </a:r>
          </a:p>
          <a:p>
            <a:pPr>
              <a:buNone/>
            </a:pPr>
            <a:r>
              <a:rPr lang="en-US" dirty="0" smtClean="0"/>
              <a:t>  D. To review an agenda</a:t>
            </a:r>
            <a:br>
              <a:rPr lang="en-US" dirty="0" smtClean="0"/>
            </a:br>
            <a:endParaRPr lang="en-US" dirty="0" smtClean="0"/>
          </a:p>
          <a:p>
            <a:pPr>
              <a:buNone/>
            </a:pPr>
            <a:r>
              <a:rPr lang="en-US" b="1" dirty="0" smtClean="0"/>
              <a:t>5) What does the woman plan to do on Tuesday?</a:t>
            </a:r>
          </a:p>
          <a:p>
            <a:pPr>
              <a:buNone/>
            </a:pPr>
            <a:r>
              <a:rPr lang="en-US" dirty="0" smtClean="0"/>
              <a:t>  A. Visit the doctor</a:t>
            </a:r>
          </a:p>
          <a:p>
            <a:pPr>
              <a:buNone/>
            </a:pPr>
            <a:r>
              <a:rPr lang="en-US" dirty="0" smtClean="0"/>
              <a:t>  B. Take a business trip</a:t>
            </a:r>
          </a:p>
          <a:p>
            <a:pPr>
              <a:buNone/>
            </a:pPr>
            <a:r>
              <a:rPr lang="en-US" dirty="0" smtClean="0"/>
              <a:t>  C. Have meetings</a:t>
            </a:r>
          </a:p>
          <a:p>
            <a:pPr>
              <a:buNone/>
            </a:pPr>
            <a:r>
              <a:rPr lang="en-US" dirty="0" smtClean="0"/>
              <a:t>  D. Write a report</a:t>
            </a:r>
            <a:br>
              <a:rPr lang="en-US" dirty="0" smtClean="0"/>
            </a:br>
            <a:endParaRPr lang="en-US" dirty="0" smtClean="0"/>
          </a:p>
          <a:p>
            <a:pPr>
              <a:buNone/>
            </a:pPr>
            <a:r>
              <a:rPr lang="en-US" b="1" dirty="0" smtClean="0"/>
              <a:t>6) When will the woman see the doctor?</a:t>
            </a:r>
          </a:p>
          <a:p>
            <a:pPr>
              <a:buNone/>
            </a:pPr>
            <a:r>
              <a:rPr lang="en-US" dirty="0" smtClean="0"/>
              <a:t>  A. At 10 a.m. Tuesday</a:t>
            </a:r>
          </a:p>
          <a:p>
            <a:pPr>
              <a:buNone/>
            </a:pPr>
            <a:r>
              <a:rPr lang="en-US" dirty="0" smtClean="0"/>
              <a:t>  B. At 4 p.m. Wednesday</a:t>
            </a:r>
          </a:p>
          <a:p>
            <a:pPr>
              <a:buNone/>
            </a:pPr>
            <a:r>
              <a:rPr lang="en-US" dirty="0" smtClean="0"/>
              <a:t>  C. At 11 a.m. Thursday</a:t>
            </a:r>
          </a:p>
          <a:p>
            <a:pPr>
              <a:buNone/>
            </a:pPr>
            <a:r>
              <a:rPr lang="en-US" dirty="0" smtClean="0"/>
              <a:t>  D. At 3 p.m. Friday</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568000" cy="6048000"/>
          </a:xfrm>
        </p:spPr>
        <p:txBody>
          <a:bodyPr/>
          <a:lstStyle/>
          <a:p>
            <a:pPr>
              <a:buNone/>
            </a:pPr>
            <a:r>
              <a:rPr lang="en-US" b="1" dirty="0" smtClean="0"/>
              <a:t>7) What does the woman want to do?</a:t>
            </a:r>
          </a:p>
          <a:p>
            <a:pPr>
              <a:buNone/>
            </a:pPr>
            <a:r>
              <a:rPr lang="en-US" dirty="0" smtClean="0"/>
              <a:t>  A. Choose a building</a:t>
            </a:r>
          </a:p>
          <a:p>
            <a:pPr>
              <a:buNone/>
            </a:pPr>
            <a:r>
              <a:rPr lang="en-US" dirty="0" smtClean="0"/>
              <a:t>  B. Book a concert</a:t>
            </a:r>
          </a:p>
          <a:p>
            <a:pPr>
              <a:buNone/>
            </a:pPr>
            <a:r>
              <a:rPr lang="en-US" dirty="0" smtClean="0"/>
              <a:t>  C. Attend a conference</a:t>
            </a:r>
          </a:p>
          <a:p>
            <a:pPr>
              <a:buNone/>
            </a:pPr>
            <a:r>
              <a:rPr lang="en-US" dirty="0" smtClean="0"/>
              <a:t>  D. Make some money</a:t>
            </a:r>
            <a:br>
              <a:rPr lang="en-US" dirty="0" smtClean="0"/>
            </a:br>
            <a:endParaRPr lang="en-US" dirty="0" smtClean="0"/>
          </a:p>
          <a:p>
            <a:pPr>
              <a:buNone/>
            </a:pPr>
            <a:r>
              <a:rPr lang="en-US" b="1" dirty="0" smtClean="0"/>
              <a:t>8) What does the man suggest?</a:t>
            </a:r>
          </a:p>
          <a:p>
            <a:pPr>
              <a:buNone/>
            </a:pPr>
            <a:r>
              <a:rPr lang="en-US" dirty="0" smtClean="0"/>
              <a:t>  A. Booking the exhibition hall</a:t>
            </a:r>
          </a:p>
          <a:p>
            <a:pPr>
              <a:buNone/>
            </a:pPr>
            <a:r>
              <a:rPr lang="en-US" dirty="0" smtClean="0"/>
              <a:t>  B. Trying to get a discount</a:t>
            </a:r>
          </a:p>
          <a:p>
            <a:pPr>
              <a:buNone/>
            </a:pPr>
            <a:r>
              <a:rPr lang="en-US" dirty="0" smtClean="0"/>
              <a:t>  C. Choosing a different venue</a:t>
            </a:r>
          </a:p>
          <a:p>
            <a:pPr>
              <a:buNone/>
            </a:pPr>
            <a:r>
              <a:rPr lang="en-US" dirty="0" smtClean="0"/>
              <a:t>  D. Booking the convention center</a:t>
            </a:r>
            <a:br>
              <a:rPr lang="en-US" dirty="0" smtClean="0"/>
            </a:br>
            <a:endParaRPr lang="en-US" dirty="0" smtClean="0"/>
          </a:p>
          <a:p>
            <a:pPr>
              <a:buNone/>
            </a:pPr>
            <a:r>
              <a:rPr lang="en-US" b="1" dirty="0" smtClean="0"/>
              <a:t>9) What will the woman probably do next?</a:t>
            </a:r>
          </a:p>
          <a:p>
            <a:pPr>
              <a:buNone/>
            </a:pPr>
            <a:r>
              <a:rPr lang="en-US" dirty="0" smtClean="0"/>
              <a:t>  A. Visit the exhibition hall</a:t>
            </a:r>
          </a:p>
          <a:p>
            <a:pPr>
              <a:buNone/>
            </a:pPr>
            <a:r>
              <a:rPr lang="en-US" dirty="0" smtClean="0"/>
              <a:t>  B. Ask for more advice</a:t>
            </a:r>
          </a:p>
          <a:p>
            <a:pPr>
              <a:buNone/>
            </a:pPr>
            <a:r>
              <a:rPr lang="en-US" dirty="0" smtClean="0"/>
              <a:t>  C. Phone the convention center</a:t>
            </a:r>
          </a:p>
          <a:p>
            <a:pPr>
              <a:buNone/>
            </a:pPr>
            <a:r>
              <a:rPr lang="en-US" dirty="0" smtClean="0"/>
              <a:t>  D. Make a decision</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568000" cy="6048000"/>
          </a:xfrm>
        </p:spPr>
        <p:txBody>
          <a:bodyPr/>
          <a:lstStyle/>
          <a:p>
            <a:pPr>
              <a:buNone/>
            </a:pPr>
            <a:r>
              <a:rPr lang="en-US" b="1" dirty="0" smtClean="0"/>
              <a:t>10) Why are the speakers going to Vienna?</a:t>
            </a:r>
          </a:p>
          <a:p>
            <a:pPr>
              <a:buNone/>
            </a:pPr>
            <a:r>
              <a:rPr lang="en-US" b="1" dirty="0" smtClean="0"/>
              <a:t>  </a:t>
            </a:r>
            <a:r>
              <a:rPr lang="en-US" dirty="0" smtClean="0"/>
              <a:t>A. To have a vacation</a:t>
            </a:r>
          </a:p>
          <a:p>
            <a:pPr>
              <a:buNone/>
            </a:pPr>
            <a:r>
              <a:rPr lang="en-US" dirty="0" smtClean="0"/>
              <a:t>  B. To visit relatives</a:t>
            </a:r>
          </a:p>
          <a:p>
            <a:pPr>
              <a:buNone/>
            </a:pPr>
            <a:r>
              <a:rPr lang="en-US" dirty="0" smtClean="0"/>
              <a:t>  C. To attend a conference</a:t>
            </a:r>
          </a:p>
          <a:p>
            <a:pPr>
              <a:buNone/>
            </a:pPr>
            <a:r>
              <a:rPr lang="en-US" dirty="0" smtClean="0"/>
              <a:t>  D. To connect with another flight</a:t>
            </a:r>
            <a:br>
              <a:rPr lang="en-US" dirty="0" smtClean="0"/>
            </a:br>
            <a:endParaRPr lang="en-US" dirty="0" smtClean="0"/>
          </a:p>
          <a:p>
            <a:pPr>
              <a:buNone/>
            </a:pPr>
            <a:r>
              <a:rPr lang="en-US" b="1" dirty="0" smtClean="0"/>
              <a:t>11) When does the man's flight leave?</a:t>
            </a:r>
          </a:p>
          <a:p>
            <a:pPr>
              <a:buNone/>
            </a:pPr>
            <a:r>
              <a:rPr lang="en-US" dirty="0" smtClean="0"/>
              <a:t>  A. On Tuesday evening</a:t>
            </a:r>
          </a:p>
          <a:p>
            <a:pPr>
              <a:buNone/>
            </a:pPr>
            <a:r>
              <a:rPr lang="en-US" dirty="0" smtClean="0"/>
              <a:t>  B. On Wednesday morning</a:t>
            </a:r>
          </a:p>
          <a:p>
            <a:pPr>
              <a:buNone/>
            </a:pPr>
            <a:r>
              <a:rPr lang="en-US" dirty="0" smtClean="0"/>
              <a:t>  C. On Wednesday evening</a:t>
            </a:r>
          </a:p>
          <a:p>
            <a:pPr>
              <a:buNone/>
            </a:pPr>
            <a:r>
              <a:rPr lang="en-US" dirty="0" smtClean="0"/>
              <a:t>  D. On Friday morning</a:t>
            </a:r>
            <a:br>
              <a:rPr lang="en-US" dirty="0" smtClean="0"/>
            </a:br>
            <a:endParaRPr lang="en-US" dirty="0" smtClean="0"/>
          </a:p>
          <a:p>
            <a:pPr>
              <a:buNone/>
            </a:pPr>
            <a:r>
              <a:rPr lang="en-US" b="1" dirty="0" smtClean="0"/>
              <a:t>12) What does the man suggest?</a:t>
            </a:r>
          </a:p>
          <a:p>
            <a:pPr>
              <a:buNone/>
            </a:pPr>
            <a:r>
              <a:rPr lang="en-US" dirty="0" smtClean="0"/>
              <a:t>  A. Taking the Wednesday flight</a:t>
            </a:r>
          </a:p>
          <a:p>
            <a:pPr>
              <a:buNone/>
            </a:pPr>
            <a:r>
              <a:rPr lang="en-US" dirty="0" smtClean="0"/>
              <a:t>  B. Making a reservation soon</a:t>
            </a:r>
          </a:p>
          <a:p>
            <a:pPr>
              <a:buNone/>
            </a:pPr>
            <a:r>
              <a:rPr lang="en-US" dirty="0" smtClean="0"/>
              <a:t>  C. Buying a discount ticket</a:t>
            </a:r>
          </a:p>
          <a:p>
            <a:pPr>
              <a:buNone/>
            </a:pPr>
            <a:r>
              <a:rPr lang="en-US" dirty="0" smtClean="0"/>
              <a:t>  D. Arriving early at the airport</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568000" cy="6048000"/>
          </a:xfrm>
        </p:spPr>
        <p:txBody>
          <a:bodyPr/>
          <a:lstStyle/>
          <a:p>
            <a:pPr>
              <a:buNone/>
            </a:pPr>
            <a:r>
              <a:rPr lang="en-US" b="1" dirty="0" smtClean="0"/>
              <a:t>13) What position does the woman probably hold?</a:t>
            </a:r>
          </a:p>
          <a:p>
            <a:pPr>
              <a:buNone/>
            </a:pPr>
            <a:r>
              <a:rPr lang="en-US" b="1" dirty="0" smtClean="0"/>
              <a:t>  </a:t>
            </a:r>
            <a:r>
              <a:rPr lang="en-US" dirty="0" smtClean="0"/>
              <a:t>A. Secretary</a:t>
            </a:r>
          </a:p>
          <a:p>
            <a:pPr>
              <a:buNone/>
            </a:pPr>
            <a:r>
              <a:rPr lang="en-US" dirty="0" smtClean="0"/>
              <a:t>  B. Manager</a:t>
            </a:r>
          </a:p>
          <a:p>
            <a:pPr>
              <a:buNone/>
            </a:pPr>
            <a:r>
              <a:rPr lang="en-US" dirty="0" smtClean="0"/>
              <a:t>  C. Sales person</a:t>
            </a:r>
          </a:p>
          <a:p>
            <a:pPr>
              <a:buNone/>
            </a:pPr>
            <a:r>
              <a:rPr lang="en-US" dirty="0" smtClean="0"/>
              <a:t>  D. Lawyer</a:t>
            </a:r>
            <a:br>
              <a:rPr lang="en-US" dirty="0" smtClean="0"/>
            </a:br>
            <a:endParaRPr lang="en-US" dirty="0" smtClean="0"/>
          </a:p>
          <a:p>
            <a:pPr>
              <a:buNone/>
            </a:pPr>
            <a:r>
              <a:rPr lang="en-US" b="1" dirty="0" smtClean="0"/>
              <a:t>14) Where is the man?</a:t>
            </a:r>
          </a:p>
          <a:p>
            <a:pPr>
              <a:buNone/>
            </a:pPr>
            <a:r>
              <a:rPr lang="en-US" b="1" dirty="0" smtClean="0"/>
              <a:t>  </a:t>
            </a:r>
            <a:r>
              <a:rPr lang="en-US" dirty="0" smtClean="0"/>
              <a:t>A. At a bus stop</a:t>
            </a:r>
          </a:p>
          <a:p>
            <a:pPr>
              <a:buNone/>
            </a:pPr>
            <a:r>
              <a:rPr lang="en-US" dirty="0" smtClean="0"/>
              <a:t>  B. In an office</a:t>
            </a:r>
          </a:p>
          <a:p>
            <a:pPr>
              <a:buNone/>
            </a:pPr>
            <a:r>
              <a:rPr lang="en-US" dirty="0" smtClean="0"/>
              <a:t>  C. In an airport</a:t>
            </a:r>
          </a:p>
          <a:p>
            <a:pPr>
              <a:buNone/>
            </a:pPr>
            <a:r>
              <a:rPr lang="en-US" dirty="0" smtClean="0"/>
              <a:t>  D. At a hotel</a:t>
            </a:r>
            <a:br>
              <a:rPr lang="en-US" dirty="0" smtClean="0"/>
            </a:br>
            <a:endParaRPr lang="en-US" dirty="0" smtClean="0"/>
          </a:p>
          <a:p>
            <a:pPr>
              <a:buNone/>
            </a:pPr>
            <a:r>
              <a:rPr lang="en-US" b="1" dirty="0" smtClean="0"/>
              <a:t>15) What problem does the man have?</a:t>
            </a:r>
          </a:p>
          <a:p>
            <a:pPr>
              <a:buNone/>
            </a:pPr>
            <a:r>
              <a:rPr lang="en-US" b="1" dirty="0" smtClean="0"/>
              <a:t>  </a:t>
            </a:r>
            <a:r>
              <a:rPr lang="en-US" dirty="0" smtClean="0"/>
              <a:t>A. He lost his luggage</a:t>
            </a:r>
          </a:p>
          <a:p>
            <a:pPr>
              <a:buNone/>
            </a:pPr>
            <a:r>
              <a:rPr lang="en-US" dirty="0" smtClean="0"/>
              <a:t>  B. He needs a ride</a:t>
            </a:r>
          </a:p>
          <a:p>
            <a:pPr>
              <a:buNone/>
            </a:pPr>
            <a:r>
              <a:rPr lang="en-US" dirty="0" smtClean="0"/>
              <a:t>  C. He missed his flight</a:t>
            </a:r>
          </a:p>
          <a:p>
            <a:pPr>
              <a:buNone/>
            </a:pPr>
            <a:r>
              <a:rPr lang="en-US" dirty="0" smtClean="0"/>
              <a:t>  D. He has no money</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568000" cy="6048000"/>
          </a:xfrm>
        </p:spPr>
        <p:txBody>
          <a:bodyPr/>
          <a:lstStyle/>
          <a:p>
            <a:pPr>
              <a:buNone/>
            </a:pPr>
            <a:r>
              <a:rPr lang="en-US" b="1" dirty="0" smtClean="0"/>
              <a:t>16) What project is the man working on?</a:t>
            </a:r>
          </a:p>
          <a:p>
            <a:pPr>
              <a:buNone/>
            </a:pPr>
            <a:r>
              <a:rPr lang="en-US" b="1" dirty="0" smtClean="0"/>
              <a:t>  </a:t>
            </a:r>
            <a:r>
              <a:rPr lang="en-US" dirty="0" smtClean="0"/>
              <a:t>A. A newspaper article</a:t>
            </a:r>
          </a:p>
          <a:p>
            <a:pPr>
              <a:buNone/>
            </a:pPr>
            <a:r>
              <a:rPr lang="en-US" dirty="0" smtClean="0"/>
              <a:t>  B. A performance evaluation</a:t>
            </a:r>
          </a:p>
          <a:p>
            <a:pPr>
              <a:buNone/>
            </a:pPr>
            <a:r>
              <a:rPr lang="en-US" dirty="0" smtClean="0"/>
              <a:t>  C. A research report</a:t>
            </a:r>
          </a:p>
          <a:p>
            <a:pPr>
              <a:buNone/>
            </a:pPr>
            <a:r>
              <a:rPr lang="en-US" dirty="0" smtClean="0"/>
              <a:t>  D. A first draft</a:t>
            </a:r>
            <a:br>
              <a:rPr lang="en-US" dirty="0" smtClean="0"/>
            </a:br>
            <a:endParaRPr lang="en-US" dirty="0" smtClean="0"/>
          </a:p>
          <a:p>
            <a:pPr>
              <a:buNone/>
            </a:pPr>
            <a:r>
              <a:rPr lang="en-US" b="1" dirty="0" smtClean="0"/>
              <a:t>17) Where do the man and woman probably work?</a:t>
            </a:r>
          </a:p>
          <a:p>
            <a:pPr>
              <a:buNone/>
            </a:pPr>
            <a:r>
              <a:rPr lang="en-US" b="1" dirty="0" smtClean="0"/>
              <a:t>  </a:t>
            </a:r>
            <a:r>
              <a:rPr lang="en-US" dirty="0" smtClean="0"/>
              <a:t>A. At a library</a:t>
            </a:r>
          </a:p>
          <a:p>
            <a:pPr>
              <a:buNone/>
            </a:pPr>
            <a:r>
              <a:rPr lang="en-US" dirty="0" smtClean="0"/>
              <a:t>  B. At an investment firm</a:t>
            </a:r>
          </a:p>
          <a:p>
            <a:pPr>
              <a:buNone/>
            </a:pPr>
            <a:r>
              <a:rPr lang="en-US" dirty="0" smtClean="0"/>
              <a:t>  C. At a restaurant</a:t>
            </a:r>
          </a:p>
          <a:p>
            <a:pPr>
              <a:buNone/>
            </a:pPr>
            <a:r>
              <a:rPr lang="en-US" dirty="0" smtClean="0"/>
              <a:t>  D. At a university</a:t>
            </a:r>
            <a:br>
              <a:rPr lang="en-US" dirty="0" smtClean="0"/>
            </a:br>
            <a:endParaRPr lang="en-US" dirty="0" smtClean="0"/>
          </a:p>
          <a:p>
            <a:pPr>
              <a:buNone/>
            </a:pPr>
            <a:r>
              <a:rPr lang="en-US" b="1" dirty="0" smtClean="0"/>
              <a:t>18) Why is the man asking for the woman's assistance?</a:t>
            </a:r>
          </a:p>
          <a:p>
            <a:pPr>
              <a:buNone/>
            </a:pPr>
            <a:r>
              <a:rPr lang="en-US" b="1" dirty="0" smtClean="0"/>
              <a:t>  </a:t>
            </a:r>
            <a:r>
              <a:rPr lang="en-US" dirty="0" smtClean="0"/>
              <a:t>A. She used to be a psychologist</a:t>
            </a:r>
          </a:p>
          <a:p>
            <a:pPr>
              <a:buNone/>
            </a:pPr>
            <a:r>
              <a:rPr lang="en-US" dirty="0" smtClean="0"/>
              <a:t>  B. She wrote a book on the subject</a:t>
            </a:r>
          </a:p>
          <a:p>
            <a:pPr>
              <a:buNone/>
            </a:pPr>
            <a:r>
              <a:rPr lang="en-US" dirty="0" smtClean="0"/>
              <a:t>  C. She studied the topic in university</a:t>
            </a:r>
          </a:p>
          <a:p>
            <a:pPr>
              <a:buNone/>
            </a:pPr>
            <a:r>
              <a:rPr lang="en-US" dirty="0" smtClean="0"/>
              <a:t>  D. She is a stock analyst</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568000" cy="6048000"/>
          </a:xfrm>
        </p:spPr>
        <p:txBody>
          <a:bodyPr/>
          <a:lstStyle/>
          <a:p>
            <a:pPr>
              <a:buNone/>
            </a:pPr>
            <a:r>
              <a:rPr lang="en-US" b="1" dirty="0" smtClean="0"/>
              <a:t>19) What is the woman planning to do?</a:t>
            </a:r>
          </a:p>
          <a:p>
            <a:pPr>
              <a:buNone/>
            </a:pPr>
            <a:r>
              <a:rPr lang="en-US" b="1" dirty="0" smtClean="0"/>
              <a:t>  </a:t>
            </a:r>
            <a:r>
              <a:rPr lang="en-US" dirty="0" smtClean="0"/>
              <a:t>A. Become a nurse</a:t>
            </a:r>
          </a:p>
          <a:p>
            <a:pPr>
              <a:buNone/>
            </a:pPr>
            <a:r>
              <a:rPr lang="en-US" dirty="0" smtClean="0"/>
              <a:t>  B. Take a college examination</a:t>
            </a:r>
          </a:p>
          <a:p>
            <a:pPr>
              <a:buNone/>
            </a:pPr>
            <a:r>
              <a:rPr lang="en-US" dirty="0" smtClean="0"/>
              <a:t>  C. Update her credentials</a:t>
            </a:r>
          </a:p>
          <a:p>
            <a:pPr>
              <a:buNone/>
            </a:pPr>
            <a:r>
              <a:rPr lang="en-US" dirty="0" smtClean="0"/>
              <a:t>  D. Join the medical board</a:t>
            </a:r>
            <a:br>
              <a:rPr lang="en-US" dirty="0" smtClean="0"/>
            </a:br>
            <a:endParaRPr lang="en-US" dirty="0" smtClean="0"/>
          </a:p>
          <a:p>
            <a:pPr>
              <a:buNone/>
            </a:pPr>
            <a:r>
              <a:rPr lang="en-US" b="1" dirty="0" smtClean="0"/>
              <a:t>20) What advice does the man give the woman?</a:t>
            </a:r>
          </a:p>
          <a:p>
            <a:pPr>
              <a:buNone/>
            </a:pPr>
            <a:r>
              <a:rPr lang="en-US" b="1" dirty="0" smtClean="0"/>
              <a:t>  </a:t>
            </a:r>
            <a:r>
              <a:rPr lang="en-US" dirty="0" smtClean="0"/>
              <a:t>A. To have confidence</a:t>
            </a:r>
          </a:p>
          <a:p>
            <a:pPr>
              <a:buNone/>
            </a:pPr>
            <a:r>
              <a:rPr lang="en-US" dirty="0" smtClean="0"/>
              <a:t>  B. To study harder</a:t>
            </a:r>
          </a:p>
          <a:p>
            <a:pPr>
              <a:buNone/>
            </a:pPr>
            <a:r>
              <a:rPr lang="en-US" dirty="0" smtClean="0"/>
              <a:t>  C. To take a deep breath</a:t>
            </a:r>
          </a:p>
          <a:p>
            <a:pPr>
              <a:buNone/>
            </a:pPr>
            <a:r>
              <a:rPr lang="en-US" dirty="0" smtClean="0"/>
              <a:t>  D. To change careers</a:t>
            </a:r>
            <a:br>
              <a:rPr lang="en-US" dirty="0" smtClean="0"/>
            </a:br>
            <a:endParaRPr lang="en-US" dirty="0" smtClean="0"/>
          </a:p>
          <a:p>
            <a:pPr>
              <a:buNone/>
            </a:pPr>
            <a:r>
              <a:rPr lang="en-US" b="1" dirty="0" smtClean="0"/>
              <a:t>21) How often must the woman take a medical-board test?</a:t>
            </a:r>
          </a:p>
          <a:p>
            <a:pPr>
              <a:buNone/>
            </a:pPr>
            <a:r>
              <a:rPr lang="en-US" dirty="0" smtClean="0"/>
              <a:t>  A. Annually</a:t>
            </a:r>
          </a:p>
          <a:p>
            <a:pPr>
              <a:buNone/>
            </a:pPr>
            <a:r>
              <a:rPr lang="en-US" dirty="0" smtClean="0"/>
              <a:t>  B. Every three years</a:t>
            </a:r>
          </a:p>
          <a:p>
            <a:pPr>
              <a:buNone/>
            </a:pPr>
            <a:r>
              <a:rPr lang="en-US" dirty="0" smtClean="0"/>
              <a:t>  C. Every five years</a:t>
            </a:r>
          </a:p>
          <a:p>
            <a:pPr>
              <a:buNone/>
            </a:pPr>
            <a:r>
              <a:rPr lang="en-US" dirty="0" smtClean="0"/>
              <a:t>  D. Every ten years</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64</TotalTime>
  <Words>374</Words>
  <Application>Microsoft Office PowerPoint</Application>
  <PresentationFormat>On-screen Show (4:3)</PresentationFormat>
  <Paragraphs>160</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3_Default Design</vt:lpstr>
      <vt:lpstr>PowerPoint Presentation</vt:lpstr>
      <vt:lpstr>DIRECTIONS TO GIVE THE TEST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dc:creator>
  <cp:lastModifiedBy>pc</cp:lastModifiedBy>
  <cp:revision>60</cp:revision>
  <dcterms:created xsi:type="dcterms:W3CDTF">2006-08-16T00:00:00Z</dcterms:created>
  <dcterms:modified xsi:type="dcterms:W3CDTF">2015-05-21T11:36:53Z</dcterms:modified>
</cp:coreProperties>
</file>