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2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2015</a:t>
            </a:r>
            <a:r>
              <a:rPr lang="en-US" sz="100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000" dirty="0" smtClean="0">
                <a:solidFill>
                  <a:srgbClr val="FFFFFF"/>
                </a:solidFill>
              </a:rPr>
              <a:t>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90600" y="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Kashmir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200" y="-381000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4600" y="660737"/>
            <a:ext cx="37769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666699"/>
                </a:solidFill>
              </a:rPr>
              <a:t>KASHMIR</a:t>
            </a:r>
            <a:endParaRPr lang="en-US" sz="6000" b="1" dirty="0">
              <a:solidFill>
                <a:srgbClr val="666699"/>
              </a:solidFill>
            </a:endParaRPr>
          </a:p>
        </p:txBody>
      </p:sp>
      <p:pic>
        <p:nvPicPr>
          <p:cNvPr id="1026" name="Picture 2" descr="http://nativepakistan.com/wp-content/uploads/Chitta-Khata-Lake-Azad-Jammu-Kashm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23" y="1676400"/>
            <a:ext cx="6762750" cy="435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</a:t>
            </a:r>
            <a:r>
              <a:rPr lang="en-US" sz="24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Vocabulary</a:t>
            </a:r>
            <a:endParaRPr lang="en-US" sz="2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Autonomous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Having the freedom to act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independently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Monarchs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A sovereign head of state, especially a king, queen, or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emperor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Annexed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Add as an extra or subordinate part, especially to a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document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Descendants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A person, plant, or animal that is descended from a particular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ancestor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Paramount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Above others in rank or authority; superior in power or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jurisdiction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Former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Having previously been a particular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thing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Affiliated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Officially attached or connected to an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organization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Demurred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Raise objections or show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reluctance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Incursions</a:t>
            </a:r>
            <a:r>
              <a:rPr lang="en-US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: An invasion or attack, especially a sudden or brief one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thumb/6/68/Kashmir_region_2004.jpg/640px-Kashmir_region_2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457200"/>
            <a:ext cx="5791200" cy="59721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3600" y="444579"/>
            <a:ext cx="3219151" cy="6278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Kashmir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 is the 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northwestern</a:t>
            </a:r>
          </a:p>
          <a:p>
            <a:pPr>
              <a:buNone/>
            </a:pP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region 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of </a:t>
            </a:r>
            <a:r>
              <a:rPr lang="en-US" sz="1600" b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South Asia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. </a:t>
            </a:r>
          </a:p>
          <a:p>
            <a:pPr>
              <a:buNone/>
            </a:pPr>
            <a:endParaRPr lang="en-US" sz="16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Until the mid-19th century, </a:t>
            </a:r>
            <a:endParaRPr lang="en-US" sz="16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 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term Kashmir geographically </a:t>
            </a:r>
            <a:endParaRPr lang="en-US" sz="16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denoted 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only the </a:t>
            </a:r>
            <a:r>
              <a:rPr lang="en-US" sz="1600" b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valley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 between </a:t>
            </a:r>
            <a:endParaRPr lang="en-US" sz="16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</a:t>
            </a:r>
            <a:r>
              <a:rPr lang="en-US" sz="1600" b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 Great Himalayas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 and the </a:t>
            </a:r>
            <a:endParaRPr lang="en-US" sz="16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Pir </a:t>
            </a:r>
            <a:r>
              <a:rPr lang="en-US" sz="1600" b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Panjal</a:t>
            </a:r>
            <a:r>
              <a:rPr lang="en-US" sz="16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 mountain range. </a:t>
            </a:r>
            <a:endParaRPr lang="en-US" sz="16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en-US" sz="16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Today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it denotes a larger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area that includes the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Indian-administered state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of </a:t>
            </a:r>
            <a:r>
              <a:rPr lang="en-US" sz="1600" b="1" u="sng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Jammu and Kashmir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(which consists of </a:t>
            </a:r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Jammu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</a:t>
            </a:r>
          </a:p>
          <a:p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 Kashmir Valley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and </a:t>
            </a:r>
          </a:p>
          <a:p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Ladakh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), the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Pakistan-administered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autonomous territories of </a:t>
            </a:r>
          </a:p>
          <a:p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Azad Kashmir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and </a:t>
            </a:r>
          </a:p>
          <a:p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Gilgit–Baltistan,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and the Chinese-administered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regions of </a:t>
            </a:r>
          </a:p>
          <a:p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Aksai Chin</a:t>
            </a:r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and </a:t>
            </a:r>
          </a:p>
          <a:p>
            <a:r>
              <a:rPr lang="en-US" sz="16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 </a:t>
            </a:r>
            <a:r>
              <a:rPr lang="en-US" sz="16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Trans-Karakoram Tract</a:t>
            </a:r>
          </a:p>
          <a:p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 the first half of the 1st millennium, the Kashmir region became an important centre of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Hinduism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and later of 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Buddhism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.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 1349,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Shah Mir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became the first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Muslim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ruler of Kashmir.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For the next five centuries, Muslim monarchs ruled Kashmir, including the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Mughals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who ruled from 1526 until 1751, and the Afghan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Durrani Empire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which ruled from 1747 until 1820.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That year, the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Sikhs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under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Ranjit Singh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annexed Kashmir.</a:t>
            </a:r>
            <a:endParaRPr lang="en-US" baseline="300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en-US" baseline="30000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 1846, after the Sikh defeat in the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First Anglo-Sikh War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and upon the purchase of the region from the British under the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Treaty of Amritsar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the Raja of Jammu, 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Gulab Singh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became the new ruler of Kashmir.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 rule of his descendants, under the paramountcy (or tutelage) of the British Crown, lasted until 1947, when the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former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princely state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of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British India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became a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disputed territory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now administered by three countries: India, Pakistan, and the People's Republic of China.</a:t>
            </a: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685800"/>
            <a:ext cx="591860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Some information </a:t>
            </a:r>
            <a:r>
              <a:rPr lang="en-US" sz="2800" b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a</a:t>
            </a:r>
            <a:r>
              <a:rPr lang="en-US" sz="28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bout Kashmir</a:t>
            </a:r>
            <a:endParaRPr lang="en-US" sz="2800" b="1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 Kashmir Conflict arose from the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Partition of British India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in 1947 into modern India and Pakistan.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Both countries subsequently made claims to Kashmir, based on the history and religious affiliations of the Kashmiri people.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The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princely state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of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Jammu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and Kashmir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which lies strategically in the north-west of the subcontinent bordering Afghanistan and China, was formerly ruled by Maharaja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Hari Singh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under the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paramountcy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of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British India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.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 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geographical and legal terms, the Maharaja could have joined either of the two new countries.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Although urged by the Viceroy,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Lord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Mountbatten of Burma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to determine the future of his state before the transfer of power took place, Singh demurred. 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In October 1947, incursions by Pakistan took place leading to a 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war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, as a result of which the state of Jammu and Kashmir remains divided between India and Pakistan.</a:t>
            </a:r>
            <a:endParaRPr lang="en-US" b="1" dirty="0" smtClean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en-US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685800"/>
            <a:ext cx="510909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Reasons behind the dispute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524000"/>
          <a:ext cx="8305800" cy="36982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29872"/>
                <a:gridCol w="1108812"/>
                <a:gridCol w="1387712"/>
                <a:gridCol w="1007604"/>
                <a:gridCol w="838200"/>
                <a:gridCol w="1295400"/>
                <a:gridCol w="83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Administered by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Area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Population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dirty="0" smtClean="0"/>
                        <a:t>Muslim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dirty="0" smtClean="0"/>
                        <a:t>Hindu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 </a:t>
                      </a:r>
                      <a:r>
                        <a:rPr lang="en-US" sz="1800" u="none" strike="noStrike" kern="1200" dirty="0" smtClean="0"/>
                        <a:t>Buddhist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Other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       </a:t>
                      </a:r>
                      <a:r>
                        <a:rPr lang="en-US" sz="1600" u="none" strike="noStrike" kern="1200" dirty="0" smtClean="0"/>
                        <a:t>India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kern="1200" dirty="0" smtClean="0"/>
                        <a:t>Kashmir Valley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4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kern="1200" dirty="0" smtClean="0"/>
                        <a:t>Jammu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3 million 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66%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kern="1200" dirty="0" smtClean="0"/>
                        <a:t>Ladakh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0.25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46%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     </a:t>
                      </a:r>
                      <a:r>
                        <a:rPr lang="en-US" sz="1600" u="none" strike="noStrike" kern="1200" dirty="0" smtClean="0"/>
                        <a:t>Pakistan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kern="1200" dirty="0" smtClean="0"/>
                        <a:t>Azad Kashmir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2.6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kern="1200" dirty="0" smtClean="0"/>
                        <a:t>Gilgit–Baltistan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1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99%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 smtClean="0"/>
                        <a:t>      China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kern="1200" dirty="0" smtClean="0"/>
                        <a:t>Aksai Chin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_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_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_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_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_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530" name="Picture 2" descr="http://upload.wikimedia.org/wikipedia/en/thumb/4/41/Flag_of_India.svg/23px-Flag_of_India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0"/>
            <a:ext cx="219075" cy="142875"/>
          </a:xfrm>
          <a:prstGeom prst="rect">
            <a:avLst/>
          </a:prstGeom>
          <a:noFill/>
        </p:spPr>
      </p:pic>
      <p:pic>
        <p:nvPicPr>
          <p:cNvPr id="22532" name="Picture 4" descr="http://upload.wikimedia.org/wikipedia/commons/thumb/3/32/Flag_of_Pakistan.svg/23px-Flag_of_Pakistan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581400"/>
            <a:ext cx="219075" cy="142875"/>
          </a:xfrm>
          <a:prstGeom prst="rect">
            <a:avLst/>
          </a:prstGeom>
          <a:noFill/>
        </p:spPr>
      </p:pic>
      <p:pic>
        <p:nvPicPr>
          <p:cNvPr id="22534" name="Picture 6" descr="http://upload.wikimedia.org/wikipedia/commons/thumb/f/fa/Flag_of_the_People%27s_Republic_of_China.svg/23px-Flag_of_the_People%27s_Republic_of_China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" y="4724400"/>
            <a:ext cx="219075" cy="1428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493732" y="685800"/>
            <a:ext cx="360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Statistics from the</a:t>
            </a:r>
            <a:r>
              <a:rPr lang="en-US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 </a:t>
            </a:r>
            <a:r>
              <a:rPr lang="en-US" sz="2400" b="1" u="sng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BBC</a:t>
            </a:r>
            <a:endParaRPr lang="en-US" sz="2400" b="1" u="sng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chaitour.co.th/wp-content/uploads/2014/12/Dal-La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44958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flyingbootstravelogue.files.wordpress.com/2012/11/kashmir-2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14400"/>
            <a:ext cx="43434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468868"/>
            <a:ext cx="5700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TOURIST ATTRACTIONS IN KASHMIR</a:t>
            </a:r>
            <a:endParaRPr lang="en-GB" sz="2400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3908" y="6019800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Dal Lake </a:t>
            </a:r>
            <a:endParaRPr lang="en-GB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031468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Shalimar Garden </a:t>
            </a:r>
            <a:endParaRPr lang="en-GB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68868"/>
            <a:ext cx="5700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TOURIST ATTRACTIONS IN KASHMIR</a:t>
            </a:r>
            <a:endParaRPr lang="en-GB" sz="2400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3908" y="6019800"/>
            <a:ext cx="173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Betaab Valley </a:t>
            </a:r>
            <a:endParaRPr lang="en-GB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0314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Nishat</a:t>
            </a:r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 Garden </a:t>
            </a:r>
            <a:endParaRPr lang="en-GB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 descr="http://www.filmapia.com/sites/default/files/filmapia/pub/place/EA65DD5CBB023F2EDCBAB709C90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930532"/>
            <a:ext cx="4533900" cy="501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homestayinkashmir.com/wp-content/uploads/2012/12/frm-kashmir-tourist-places-nishat-mughal-garden-srinagar-holidayhomestay-9959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615" r="3423" b="2666"/>
          <a:stretch/>
        </p:blipFill>
        <p:spPr bwMode="auto">
          <a:xfrm>
            <a:off x="4648200" y="930533"/>
            <a:ext cx="4391892" cy="501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3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68868"/>
            <a:ext cx="5700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TOURIST ATTRACTIONS IN KASHMIR</a:t>
            </a:r>
            <a:endParaRPr lang="en-GB" sz="2400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3908" y="601980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Nagin Lake </a:t>
            </a:r>
            <a:endParaRPr lang="en-GB" b="1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031468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Gulmarg, Gondala</a:t>
            </a:r>
            <a:endParaRPr lang="en-GB" b="1" dirty="0"/>
          </a:p>
        </p:txBody>
      </p:sp>
      <p:pic>
        <p:nvPicPr>
          <p:cNvPr id="5122" name="Picture 2" descr="http://www.azad-kashmir.com/images/rainbow-nagin-la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30533"/>
            <a:ext cx="4572000" cy="501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brahmachaitanyaholidays.in/wp-content/uploads/2011/10/Gulmarg-kashmir-Gondala-Cable-c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16677"/>
            <a:ext cx="4371110" cy="502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24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233</Words>
  <Application>Microsoft Office PowerPoint</Application>
  <PresentationFormat>On-screen Show (4:3)</PresentationFormat>
  <Paragraphs>121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3_Default Design</vt:lpstr>
      <vt:lpstr>PowerPoint Presentation</vt:lpstr>
      <vt:lpstr>                     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</cp:lastModifiedBy>
  <cp:revision>55</cp:revision>
  <dcterms:created xsi:type="dcterms:W3CDTF">2014-09-13T05:38:57Z</dcterms:created>
  <dcterms:modified xsi:type="dcterms:W3CDTF">2015-04-27T07:02:46Z</dcterms:modified>
</cp:coreProperties>
</file>