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7"/>
  </p:notesMasterIdLst>
  <p:sldIdLst>
    <p:sldId id="262" r:id="rId3"/>
    <p:sldId id="263" r:id="rId4"/>
    <p:sldId id="257" r:id="rId5"/>
    <p:sldId id="25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3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F738C1-EF96-4E31-8285-4A2B591163EF}" type="datetimeFigureOut">
              <a:rPr lang="en-US" smtClean="0"/>
              <a:t>25-Feb-16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8B0F40-AF48-4E5C-9769-A8EAAFDC2265}" type="slidenum">
              <a:rPr lang="en-US" smtClean="0"/>
              <a:t>‹#›</a:t>
            </a:fld>
            <a:endParaRPr lang="en-US"/>
          </a:p>
        </p:txBody>
      </p:sp>
    </p:spTree>
    <p:extLst>
      <p:ext uri="{BB962C8B-B14F-4D97-AF65-F5344CB8AC3E}">
        <p14:creationId xmlns:p14="http://schemas.microsoft.com/office/powerpoint/2010/main" val="1960809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a:p>
            <a:endParaRPr lang="en-US"/>
          </a:p>
        </p:txBody>
      </p:sp>
      <p:sp>
        <p:nvSpPr>
          <p:cNvPr id="4" name="Slide Number Placeholder 3"/>
          <p:cNvSpPr>
            <a:spLocks noGrp="1"/>
          </p:cNvSpPr>
          <p:nvPr>
            <p:ph type="sldNum" sz="quarter" idx="10"/>
          </p:nvPr>
        </p:nvSpPr>
        <p:spPr/>
        <p:txBody>
          <a:bodyPr/>
          <a:lstStyle/>
          <a:p>
            <a:fld id="{968B0F40-AF48-4E5C-9769-A8EAAFDC2265}" type="slidenum">
              <a:rPr lang="en-US" smtClean="0"/>
              <a:t>2</a:t>
            </a:fld>
            <a:endParaRPr lang="en-US"/>
          </a:p>
        </p:txBody>
      </p:sp>
    </p:spTree>
    <p:extLst>
      <p:ext uri="{BB962C8B-B14F-4D97-AF65-F5344CB8AC3E}">
        <p14:creationId xmlns:p14="http://schemas.microsoft.com/office/powerpoint/2010/main" val="945624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Surrogacy- </a:t>
            </a:r>
            <a:r>
              <a:rPr lang="en-US" sz="1200" b="0" i="0" kern="1200" dirty="0" smtClean="0">
                <a:solidFill>
                  <a:schemeClr val="tx1"/>
                </a:solidFill>
                <a:effectLst/>
                <a:latin typeface="+mn-lt"/>
                <a:ea typeface="+mn-ea"/>
                <a:cs typeface="+mn-cs"/>
              </a:rPr>
              <a:t>the process of giving birth as a surrogate mother or of arranging such a birth</a:t>
            </a:r>
            <a:endParaRPr lang="en-US" dirty="0"/>
          </a:p>
        </p:txBody>
      </p:sp>
      <p:sp>
        <p:nvSpPr>
          <p:cNvPr id="4" name="Slide Number Placeholder 3"/>
          <p:cNvSpPr>
            <a:spLocks noGrp="1"/>
          </p:cNvSpPr>
          <p:nvPr>
            <p:ph type="sldNum" sz="quarter" idx="10"/>
          </p:nvPr>
        </p:nvSpPr>
        <p:spPr/>
        <p:txBody>
          <a:bodyPr/>
          <a:lstStyle/>
          <a:p>
            <a:fld id="{968B0F40-AF48-4E5C-9769-A8EAAFDC2265}" type="slidenum">
              <a:rPr lang="en-US" smtClean="0"/>
              <a:t>3</a:t>
            </a:fld>
            <a:endParaRPr lang="en-US"/>
          </a:p>
        </p:txBody>
      </p:sp>
    </p:spTree>
    <p:extLst>
      <p:ext uri="{BB962C8B-B14F-4D97-AF65-F5344CB8AC3E}">
        <p14:creationId xmlns:p14="http://schemas.microsoft.com/office/powerpoint/2010/main" val="1660135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53A8EE-0F4B-4A43-B08F-88FF602676D2}"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3A8EE-0F4B-4A43-B08F-88FF602676D2}"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53A8EE-0F4B-4A43-B08F-88FF602676D2}"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53A8EE-0F4B-4A43-B08F-88FF602676D2}"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53A8EE-0F4B-4A43-B08F-88FF602676D2}" type="datetimeFigureOut">
              <a:rPr lang="en-US" smtClean="0"/>
              <a:pPr/>
              <a:t>25-Feb-16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53A8EE-0F4B-4A43-B08F-88FF602676D2}" type="datetimeFigureOut">
              <a:rPr lang="en-US" smtClean="0"/>
              <a:pPr/>
              <a:t>25-Feb-16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53A8EE-0F4B-4A43-B08F-88FF602676D2}" type="datetimeFigureOut">
              <a:rPr lang="en-US" smtClean="0"/>
              <a:pPr/>
              <a:t>25-Feb-16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53A8EE-0F4B-4A43-B08F-88FF602676D2}"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53A8EE-0F4B-4A43-B08F-88FF602676D2}" type="datetimeFigureOut">
              <a:rPr lang="en-US" smtClean="0"/>
              <a:pPr/>
              <a:t>25-Feb-16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3A8EE-0F4B-4A43-B08F-88FF602676D2}"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3A8EE-0F4B-4A43-B08F-88FF602676D2}" type="datetimeFigureOut">
              <a:rPr lang="en-US" smtClean="0"/>
              <a:pPr/>
              <a:t>25-Feb-16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B2223-C826-412C-B211-6F71F49CD3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643570" y="6572272"/>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a:solidFill>
                  <a:srgbClr val="FFFFFF"/>
                </a:solidFill>
              </a:rPr>
              <a:t>© </a:t>
            </a:r>
            <a:r>
              <a:rPr lang="en-US" sz="1100" smtClean="0">
                <a:solidFill>
                  <a:srgbClr val="FFFFFF"/>
                </a:solidFill>
              </a:rPr>
              <a:t>2016 </a:t>
            </a:r>
            <a:r>
              <a:rPr lang="en-US" sz="1100" dirty="0" smtClean="0">
                <a:solidFill>
                  <a:srgbClr val="FFFFFF"/>
                </a:solidFill>
              </a:rPr>
              <a:t>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10001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786710" y="-357214"/>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53A8EE-0F4B-4A43-B08F-88FF602676D2}" type="datetimeFigureOut">
              <a:rPr lang="en-US" smtClean="0"/>
              <a:pPr/>
              <a:t>25-Feb-16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B2223-C826-412C-B211-6F71F49CD3E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9</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fontAlgn="base">
              <a:spcBef>
                <a:spcPct val="0"/>
              </a:spcBef>
              <a:spcAft>
                <a:spcPct val="0"/>
              </a:spcAft>
              <a:buNone/>
            </a:pPr>
            <a:endParaRPr kumimoji="0" lang="en-US" sz="2800" b="1" i="0" u="none" strike="noStrike" cap="none" normalizeH="0" baseline="0" dirty="0" smtClean="0">
              <a:ln>
                <a:noFill/>
              </a:ln>
              <a:solidFill>
                <a:srgbClr val="000000"/>
              </a:solidFill>
              <a:effectLst/>
              <a:latin typeface="+mj-lt"/>
              <a:cs typeface="Arial" pitchFamily="34" charset="0"/>
            </a:endParaRP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Is surrogacy ethical?  Is outsourcing surrogacy to developing countries ethical? Though on its most fundamental level, surrogate motherhood can be interpreted as an economic transaction, the reality is far more complex due to the degree of intimacy involved.  On top of the basic economics of the situation are layers of emotional complexity, rights of bodily autonomy, and unaddressed questions of women’s rights in developing countries.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a:buNone/>
            </a:pPr>
            <a:r>
              <a:rPr lang="en-US" dirty="0" smtClean="0"/>
              <a:t>1. Exploitation</a:t>
            </a:r>
            <a:r>
              <a:rPr lang="en-US" i="1" dirty="0" smtClean="0"/>
              <a:t> </a:t>
            </a:r>
            <a:endParaRPr lang="en-US" dirty="0" smtClean="0"/>
          </a:p>
          <a:p>
            <a:pPr>
              <a:buNone/>
            </a:pPr>
            <a:r>
              <a:rPr lang="en-US" dirty="0" smtClean="0"/>
              <a:t>2. Empowerment</a:t>
            </a:r>
          </a:p>
          <a:p>
            <a:pPr>
              <a:buNone/>
            </a:pPr>
            <a:r>
              <a:rPr lang="en-US" dirty="0" smtClean="0"/>
              <a:t>3. Arguments</a:t>
            </a:r>
          </a:p>
          <a:p>
            <a:pPr>
              <a:buNone/>
            </a:pPr>
            <a:r>
              <a:rPr lang="en-US" dirty="0" smtClean="0"/>
              <a:t>4. Women’s rights</a:t>
            </a:r>
          </a:p>
          <a:p>
            <a:pPr>
              <a:buNone/>
            </a:pPr>
            <a:r>
              <a:rPr lang="en-US" dirty="0" smtClean="0"/>
              <a:t>5. Health</a:t>
            </a:r>
          </a:p>
          <a:p>
            <a:pPr>
              <a:buNone/>
            </a:pPr>
            <a:r>
              <a:rPr lang="en-US" dirty="0" smtClean="0"/>
              <a:t>6. Poverty alleviation</a:t>
            </a:r>
          </a:p>
          <a:p>
            <a:pPr>
              <a:buNone/>
            </a:pPr>
            <a:r>
              <a:rPr lang="en-US" dirty="0" smtClean="0"/>
              <a:t>7. Moral and ethical implications</a:t>
            </a:r>
          </a:p>
          <a:p>
            <a:pPr>
              <a:buNone/>
            </a:pPr>
            <a:endParaRPr lang="en-US" dirty="0" smtClean="0"/>
          </a:p>
          <a:p>
            <a:pPr>
              <a:buNone/>
            </a:pPr>
            <a:endParaRPr lang="en-US"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120</Words>
  <Application>Microsoft Office PowerPoint</Application>
  <PresentationFormat>On-screen Show (4:3)</PresentationFormat>
  <Paragraphs>23</Paragraphs>
  <Slides>4</Slides>
  <Notes>2</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3_Default Design</vt:lpstr>
      <vt:lpstr>Custom Design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10</cp:revision>
  <dcterms:created xsi:type="dcterms:W3CDTF">2014-03-25T11:32:14Z</dcterms:created>
  <dcterms:modified xsi:type="dcterms:W3CDTF">2016-02-25T17:36:53Z</dcterms:modified>
</cp:coreProperties>
</file>