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7"/>
  </p:notesMasterIdLst>
  <p:sldIdLst>
    <p:sldId id="260" r:id="rId3"/>
    <p:sldId id="261" r:id="rId4"/>
    <p:sldId id="258" r:id="rId5"/>
    <p:sldId id="259"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D4A581-B213-476B-B969-01A054D58522}" type="datetimeFigureOut">
              <a:rPr lang="en-US" smtClean="0"/>
              <a:t>3/10/2016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F47CB0-33C0-462B-B9B9-5359D5E93CFD}" type="slidenum">
              <a:rPr lang="en-US" smtClean="0"/>
              <a:t>‹#›</a:t>
            </a:fld>
            <a:endParaRPr lang="en-US"/>
          </a:p>
        </p:txBody>
      </p:sp>
    </p:spTree>
    <p:extLst>
      <p:ext uri="{BB962C8B-B14F-4D97-AF65-F5344CB8AC3E}">
        <p14:creationId xmlns:p14="http://schemas.microsoft.com/office/powerpoint/2010/main" val="1649203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Coherence- </a:t>
            </a:r>
            <a:r>
              <a:rPr lang="en-US" sz="1200" b="0" i="0" kern="1200" dirty="0" smtClean="0">
                <a:solidFill>
                  <a:schemeClr val="tx1"/>
                </a:solidFill>
                <a:effectLst/>
                <a:latin typeface="+mn-lt"/>
                <a:ea typeface="+mn-ea"/>
                <a:cs typeface="+mn-cs"/>
              </a:rPr>
              <a:t>the quality of forming a unified whole</a:t>
            </a:r>
            <a:endParaRPr lang="en-US" dirty="0" smtClean="0"/>
          </a:p>
          <a:p>
            <a:endParaRPr lang="en-US" dirty="0"/>
          </a:p>
        </p:txBody>
      </p:sp>
      <p:sp>
        <p:nvSpPr>
          <p:cNvPr id="4" name="Slide Number Placeholder 3"/>
          <p:cNvSpPr>
            <a:spLocks noGrp="1"/>
          </p:cNvSpPr>
          <p:nvPr>
            <p:ph type="sldNum" sz="quarter" idx="10"/>
          </p:nvPr>
        </p:nvSpPr>
        <p:spPr/>
        <p:txBody>
          <a:bodyPr/>
          <a:lstStyle/>
          <a:p>
            <a:fld id="{68F47CB0-33C0-462B-B9B9-5359D5E93CFD}" type="slidenum">
              <a:rPr lang="en-US" smtClean="0"/>
              <a:t>2</a:t>
            </a:fld>
            <a:endParaRPr lang="en-US"/>
          </a:p>
        </p:txBody>
      </p:sp>
    </p:spTree>
    <p:extLst>
      <p:ext uri="{BB962C8B-B14F-4D97-AF65-F5344CB8AC3E}">
        <p14:creationId xmlns:p14="http://schemas.microsoft.com/office/powerpoint/2010/main" val="2246351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81DDF7-66B3-4823-BB36-329441EAAC18}"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F4063B-8971-4B01-98DB-F635B024EA6F}"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81DDF7-66B3-4823-BB36-329441EAAC18}"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F4063B-8971-4B01-98DB-F635B024EA6F}"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81DDF7-66B3-4823-BB36-329441EAAC18}"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F4063B-8971-4B01-98DB-F635B024EA6F}"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081DDF7-66B3-4823-BB36-329441EAAC18}"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F4063B-8971-4B01-98DB-F635B024EA6F}"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81DDF7-66B3-4823-BB36-329441EAAC18}" type="datetimeFigureOut">
              <a:rPr lang="en-US" smtClean="0"/>
              <a:pPr/>
              <a:t>3/10/2016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F4063B-8971-4B01-98DB-F635B024EA6F}"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81DDF7-66B3-4823-BB36-329441EAAC18}" type="datetimeFigureOut">
              <a:rPr lang="en-US" smtClean="0"/>
              <a:pPr/>
              <a:t>3/10/2016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F4063B-8971-4B01-98DB-F635B024EA6F}"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81DDF7-66B3-4823-BB36-329441EAAC18}" type="datetimeFigureOut">
              <a:rPr lang="en-US" smtClean="0"/>
              <a:pPr/>
              <a:t>3/10/2016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F4063B-8971-4B01-98DB-F635B024EA6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81DDF7-66B3-4823-BB36-329441EAAC18}"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F4063B-8971-4B01-98DB-F635B024EA6F}"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81DDF7-66B3-4823-BB36-329441EAAC18}"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F4063B-8971-4B01-98DB-F635B024EA6F}"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81DDF7-66B3-4823-BB36-329441EAAC18}"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F4063B-8971-4B01-98DB-F635B024EA6F}"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81DDF7-66B3-4823-BB36-329441EAAC18}"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F4063B-8971-4B01-98DB-F635B024EA6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a:xfrm>
            <a:off x="598488" y="6526213"/>
            <a:ext cx="150812" cy="150812"/>
          </a:xfrm>
          <a:prstGeom prst="rect">
            <a:avLst/>
          </a:prstGeom>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624490" y="6553200"/>
            <a:ext cx="3214710"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a:solidFill>
                  <a:srgbClr val="FFFFFF"/>
                </a:solidFill>
              </a:rPr>
              <a:t>© </a:t>
            </a:r>
            <a:r>
              <a:rPr lang="en-US" sz="1100" dirty="0" smtClean="0">
                <a:solidFill>
                  <a:srgbClr val="FFFFFF"/>
                </a:solidFill>
              </a:rPr>
              <a:t>2016</a:t>
            </a:r>
            <a:r>
              <a:rPr lang="en-US" sz="1100" baseline="0" dirty="0" smtClean="0">
                <a:solidFill>
                  <a:srgbClr val="FFFFFF"/>
                </a:solidFill>
              </a:rPr>
              <a:t> albert-learning</a:t>
            </a:r>
            <a:r>
              <a:rPr lang="en-US" sz="1100" dirty="0" smtClean="0">
                <a:solidFill>
                  <a:srgbClr val="FFFFFF"/>
                </a:solidFill>
              </a:rPr>
              <a:t>.com</a:t>
            </a:r>
            <a:endParaRPr lang="en-US" sz="1100" dirty="0">
              <a:solidFill>
                <a:srgbClr val="FFFFFF"/>
              </a:solidFill>
            </a:endParaRPr>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990600" y="0"/>
            <a:ext cx="2857520" cy="369332"/>
          </a:xfrm>
          <a:prstGeom prst="rect">
            <a:avLst/>
          </a:prstGeom>
          <a:noFill/>
        </p:spPr>
        <p:txBody>
          <a:bodyPr wrap="square" rtlCol="0">
            <a:spAutoFit/>
          </a:bodyPr>
          <a:lstStyle/>
          <a:p>
            <a:r>
              <a:rPr lang="en-US" sz="1800" b="1" dirty="0" smtClean="0">
                <a:solidFill>
                  <a:schemeClr val="bg1"/>
                </a:solidFill>
              </a:rPr>
              <a:t>TOEIC</a:t>
            </a:r>
            <a:endParaRPr lang="en-US" sz="1800" b="1" dirty="0">
              <a:solidFill>
                <a:schemeClr val="bg1"/>
              </a:solidFill>
            </a:endParaRPr>
          </a:p>
        </p:txBody>
      </p:sp>
      <p:pic>
        <p:nvPicPr>
          <p:cNvPr id="12" name="Picture 11" descr="E:\PPTS\Logo albert_rouge.png"/>
          <p:cNvPicPr>
            <a:picLocks noChangeAspect="1" noChangeArrowheads="1"/>
          </p:cNvPicPr>
          <p:nvPr userDrawn="1"/>
        </p:nvPicPr>
        <p:blipFill>
          <a:blip r:embed="rId15" cstate="print"/>
          <a:srcRect/>
          <a:stretch>
            <a:fillRect/>
          </a:stretch>
        </p:blipFill>
        <p:spPr bwMode="auto">
          <a:xfrm>
            <a:off x="7848600" y="-381000"/>
            <a:ext cx="1152144" cy="1152144"/>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81DDF7-66B3-4823-BB36-329441EAAC18}" type="datetimeFigureOut">
              <a:rPr lang="en-US" smtClean="0"/>
              <a:pPr/>
              <a:t>3/10/2016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F4063B-8971-4B01-98DB-F635B024EA6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3778250" indent="-1949450" algn="l"/>
            <a:endParaRPr lang="en-GB" dirty="0"/>
          </a:p>
        </p:txBody>
      </p:sp>
      <p:sp>
        <p:nvSpPr>
          <p:cNvPr id="3" name="Subtitle 2"/>
          <p:cNvSpPr>
            <a:spLocks noGrp="1"/>
          </p:cNvSpPr>
          <p:nvPr>
            <p:ph type="subTitle" idx="1"/>
          </p:nvPr>
        </p:nvSpPr>
        <p:spPr>
          <a:xfrm>
            <a:off x="0" y="381000"/>
            <a:ext cx="9144000" cy="6096000"/>
          </a:xfrm>
        </p:spPr>
        <p:style>
          <a:lnRef idx="2">
            <a:schemeClr val="dk1"/>
          </a:lnRef>
          <a:fillRef idx="1">
            <a:schemeClr val="lt1"/>
          </a:fillRef>
          <a:effectRef idx="0">
            <a:schemeClr val="dk1"/>
          </a:effectRef>
          <a:fontRef idx="minor">
            <a:schemeClr val="dk1"/>
          </a:fontRef>
        </p:style>
        <p:txBody>
          <a:bodyPr/>
          <a:lstStyle/>
          <a:p>
            <a:r>
              <a:rPr lang="en-US" dirty="0" smtClean="0"/>
              <a:t/>
            </a:r>
            <a:br>
              <a:rPr lang="en-US" dirty="0" smtClean="0"/>
            </a:br>
            <a:endParaRPr lang="en-US" dirty="0" smtClean="0"/>
          </a:p>
          <a:p>
            <a:r>
              <a:rPr lang="en-US" dirty="0" smtClean="0"/>
              <a:t/>
            </a:r>
            <a:br>
              <a:rPr lang="en-US" dirty="0" smtClean="0"/>
            </a:br>
            <a:endParaRPr lang="en-US" dirty="0" smtClean="0"/>
          </a:p>
          <a:p>
            <a:r>
              <a:rPr lang="en-US" sz="4800" dirty="0" smtClean="0">
                <a:solidFill>
                  <a:schemeClr val="accent6">
                    <a:lumMod val="75000"/>
                  </a:schemeClr>
                </a:solidFill>
              </a:rPr>
              <a:t>TOEIC </a:t>
            </a:r>
          </a:p>
          <a:p>
            <a:endParaRPr lang="en-US" dirty="0" smtClean="0"/>
          </a:p>
          <a:p>
            <a:endParaRPr lang="en-US" dirty="0" smtClean="0"/>
          </a:p>
          <a:p>
            <a:r>
              <a:rPr lang="en-US" sz="4800" dirty="0" smtClean="0">
                <a:solidFill>
                  <a:srgbClr val="FF33CC"/>
                </a:solidFill>
              </a:rPr>
              <a:t/>
            </a:r>
            <a:br>
              <a:rPr lang="en-US" sz="4800" dirty="0" smtClean="0">
                <a:solidFill>
                  <a:srgbClr val="FF33CC"/>
                </a:solidFill>
              </a:rPr>
            </a:br>
            <a:r>
              <a:rPr lang="en-US" sz="4800" dirty="0" smtClean="0">
                <a:solidFill>
                  <a:srgbClr val="FF33CC"/>
                </a:solidFill>
              </a:rPr>
              <a:t>ESSAY WRITING</a:t>
            </a:r>
            <a:endParaRPr lang="en-US" dirty="0" smtClean="0"/>
          </a:p>
          <a:p>
            <a:r>
              <a:rPr lang="en-US" sz="4800" dirty="0" smtClean="0">
                <a:solidFill>
                  <a:schemeClr val="accent1">
                    <a:lumMod val="60000"/>
                    <a:lumOff val="40000"/>
                  </a:schemeClr>
                </a:solidFill>
              </a:rPr>
              <a:t/>
            </a:r>
            <a:br>
              <a:rPr lang="en-US" sz="4800" dirty="0" smtClean="0">
                <a:solidFill>
                  <a:schemeClr val="accent1">
                    <a:lumMod val="60000"/>
                    <a:lumOff val="40000"/>
                  </a:schemeClr>
                </a:solidFill>
              </a:rPr>
            </a:br>
            <a:r>
              <a:rPr lang="en-US" sz="4800" smtClean="0">
                <a:solidFill>
                  <a:schemeClr val="accent1">
                    <a:lumMod val="60000"/>
                    <a:lumOff val="40000"/>
                  </a:schemeClr>
                </a:solidFill>
              </a:rPr>
              <a:t>EXERCISE 13</a:t>
            </a:r>
            <a:endParaRPr lang="en-US" sz="4800" dirty="0" smtClean="0">
              <a:solidFill>
                <a:schemeClr val="accent1">
                  <a:lumMod val="60000"/>
                  <a:lumOff val="40000"/>
                </a:schemeClr>
              </a:solidFill>
            </a:endParaRP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lvl="0" indent="0" fontAlgn="base">
              <a:spcBef>
                <a:spcPct val="0"/>
              </a:spcBef>
              <a:spcAft>
                <a:spcPct val="0"/>
              </a:spcAft>
              <a:buNone/>
            </a:pPr>
            <a:r>
              <a:rPr kumimoji="0" lang="en-US" sz="2800" b="1" i="0" u="none" strike="noStrike" cap="none" normalizeH="0" baseline="0" dirty="0" smtClean="0">
                <a:ln>
                  <a:noFill/>
                </a:ln>
                <a:solidFill>
                  <a:srgbClr val="000000"/>
                </a:solidFill>
                <a:effectLst/>
                <a:latin typeface="+mj-lt"/>
                <a:cs typeface="Arial" pitchFamily="34" charset="0"/>
              </a:rPr>
              <a:t>Opinion Essay</a:t>
            </a:r>
          </a:p>
          <a:p>
            <a:pPr marL="0" lvl="0" indent="0" eaLnBrk="0" fontAlgn="base" hangingPunct="0">
              <a:spcBef>
                <a:spcPct val="0"/>
              </a:spcBef>
              <a:spcAft>
                <a:spcPct val="0"/>
              </a:spcAft>
              <a:buNone/>
            </a:pPr>
            <a:r>
              <a:rPr kumimoji="0" lang="en-US" b="0" i="0" u="none" strike="noStrike" cap="none" normalizeH="0" baseline="0" dirty="0" smtClean="0">
                <a:ln>
                  <a:noFill/>
                </a:ln>
                <a:solidFill>
                  <a:srgbClr val="000000"/>
                </a:solidFill>
                <a:effectLst/>
                <a:latin typeface="Verdana" pitchFamily="34" charset="0"/>
                <a:cs typeface="Arial" pitchFamily="34" charset="0"/>
              </a:rPr>
              <a:t>In this part of the test you will be asked to write an opinion essay in which you state, explain, and support reasons about your opinion. You will have 30 minutes to plan and write your essay. Leave a little time to proofread and edit your essay. Your essay should be 4-5 paragraphs in length. It will be rated in terms of organization, grammar, vocabulary, and coherence.</a:t>
            </a:r>
            <a:endParaRPr kumimoji="0" lang="en-US" b="1" i="0" u="none" strike="noStrike" cap="none" normalizeH="0" baseline="0" dirty="0" smtClean="0">
              <a:ln>
                <a:noFill/>
              </a:ln>
              <a:solidFill>
                <a:srgbClr val="000000"/>
              </a:solidFill>
              <a:effectLst/>
              <a:latin typeface="Verdana"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Initially, taxing junk food would reduce the number of obese people in America. In the article, it stated that “obesity has reached epidemic proportions in the USA.” Thus, increasing the price of junk food will cause the number of obese Americans to increase. While some think that taxing junk food would be a horrible idea; they may be just considering the satisfaction on their tongues. Most Americans don’t know that obesity could cause a more dramatic cause to their lives. Moreover, junk food should be taxed to decrease the number of obese deaths in America.</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Type your outline (5-10 minutes):</a:t>
            </a:r>
          </a:p>
          <a:p>
            <a:pPr marL="342900" indent="-342900">
              <a:buNone/>
            </a:pPr>
            <a:r>
              <a:rPr lang="en-US" dirty="0" smtClean="0"/>
              <a:t>  1.  Implementing higher taxes on junk food will decrease healthcare costs associated with obesity. (Badilas, 2011)</a:t>
            </a:r>
          </a:p>
          <a:p>
            <a:pPr marL="342900" indent="-342900">
              <a:buNone/>
            </a:pPr>
            <a:r>
              <a:rPr lang="en-US" dirty="0" smtClean="0"/>
              <a:t>  2. Obesity reduces life expectancy by more than 10 years.</a:t>
            </a:r>
          </a:p>
          <a:p>
            <a:pPr marL="342900" indent="-342900">
              <a:buNone/>
            </a:pPr>
            <a:r>
              <a:rPr lang="en-US" dirty="0" smtClean="0"/>
              <a:t>  3. Obesity related illnesses have taken more lives than smoking and aids.</a:t>
            </a:r>
          </a:p>
          <a:p>
            <a:pPr marL="342900" indent="-342900">
              <a:buNone/>
            </a:pPr>
            <a:r>
              <a:rPr lang="en-US" dirty="0" smtClean="0"/>
              <a:t>  4. Higher taxes will act as a deterrent, while raising revenue, which can be used to fund diversified farming and wellness programs.</a:t>
            </a:r>
          </a:p>
          <a:p>
            <a:pPr marL="342900" indent="-342900">
              <a:buNone/>
            </a:pPr>
            <a:r>
              <a:rPr lang="en-US" dirty="0" smtClean="0"/>
              <a:t>  5. People who eat food filled with high fats amount are at a greater risk of facing     </a:t>
            </a:r>
            <a:br>
              <a:rPr lang="en-US" dirty="0" smtClean="0"/>
            </a:br>
            <a:r>
              <a:rPr lang="en-US" dirty="0" smtClean="0"/>
              <a:t>depression.</a:t>
            </a:r>
          </a:p>
          <a:p>
            <a:pPr marL="342900" indent="-342900">
              <a:buNone/>
            </a:pPr>
            <a:r>
              <a:rPr lang="en-US" dirty="0" smtClean="0"/>
              <a:t>  6. Hamburgers, pizzas and hotdogs heightens the chance of developing depression.</a:t>
            </a:r>
          </a:p>
          <a:p>
            <a:pPr marL="342900" indent="-342900">
              <a:buNone/>
            </a:pPr>
            <a:r>
              <a:rPr lang="en-US" dirty="0" smtClean="0"/>
              <a:t>  7. Conclude</a:t>
            </a:r>
            <a:endParaRPr lang="en-US" dirty="0"/>
          </a:p>
        </p:txBody>
      </p:sp>
    </p:spTree>
  </p:cSld>
  <p:clrMapOvr>
    <a:masterClrMapping/>
  </p:clrMapOvr>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TotalTime>
  <Words>188</Words>
  <Application>Microsoft Office PowerPoint</Application>
  <PresentationFormat>On-screen Show (4:3)</PresentationFormat>
  <Paragraphs>20</Paragraphs>
  <Slides>4</Slides>
  <Notes>1</Notes>
  <HiddenSlides>0</HiddenSlides>
  <MMClips>0</MMClips>
  <ScaleCrop>false</ScaleCrop>
  <HeadingPairs>
    <vt:vector size="4" baseType="variant">
      <vt:variant>
        <vt:lpstr>Theme</vt:lpstr>
      </vt:variant>
      <vt:variant>
        <vt:i4>2</vt:i4>
      </vt:variant>
      <vt:variant>
        <vt:lpstr>Slide Titles</vt:lpstr>
      </vt:variant>
      <vt:variant>
        <vt:i4>4</vt:i4>
      </vt:variant>
    </vt:vector>
  </HeadingPairs>
  <TitlesOfParts>
    <vt:vector size="6" baseType="lpstr">
      <vt:lpstr>3_Default Design</vt:lpstr>
      <vt:lpstr>Custom Design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WIJ3_2</dc:creator>
  <cp:lastModifiedBy>New</cp:lastModifiedBy>
  <cp:revision>12</cp:revision>
  <dcterms:created xsi:type="dcterms:W3CDTF">2014-03-28T12:49:42Z</dcterms:created>
  <dcterms:modified xsi:type="dcterms:W3CDTF">2016-03-10T07:03:07Z</dcterms:modified>
</cp:coreProperties>
</file>