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57" r:id="rId3"/>
    <p:sldId id="258" r:id="rId4"/>
    <p:sldId id="270" r:id="rId5"/>
    <p:sldId id="259" r:id="rId6"/>
    <p:sldId id="271" r:id="rId7"/>
    <p:sldId id="260" r:id="rId8"/>
    <p:sldId id="261" r:id="rId9"/>
    <p:sldId id="272" r:id="rId10"/>
    <p:sldId id="263" r:id="rId11"/>
    <p:sldId id="273" r:id="rId12"/>
    <p:sldId id="264" r:id="rId13"/>
    <p:sldId id="265" r:id="rId14"/>
    <p:sldId id="274" r:id="rId15"/>
    <p:sldId id="266"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7" y="6616802"/>
            <a:ext cx="3873497"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2016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22392" y="0"/>
            <a:ext cx="6097880" cy="369332"/>
          </a:xfrm>
          <a:prstGeom prst="rect">
            <a:avLst/>
          </a:prstGeom>
          <a:noFill/>
        </p:spPr>
        <p:txBody>
          <a:bodyPr wrap="square" rtlCol="0">
            <a:spAutoFit/>
          </a:bodyPr>
          <a:lstStyle/>
          <a:p>
            <a:r>
              <a:rPr lang="en-US" sz="1800" b="1" dirty="0" smtClean="0">
                <a:solidFill>
                  <a:schemeClr val="bg1"/>
                </a:solidFill>
              </a:rPr>
              <a:t> TOEIC Reading Comprehension Exercise 27</a:t>
            </a:r>
            <a:endParaRPr lang="en-US" sz="1800" b="1" dirty="0">
              <a:solidFill>
                <a:schemeClr val="bg1"/>
              </a:solidFill>
            </a:endParaRPr>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solidFill>
                  <a:schemeClr val="accent6">
                    <a:lumMod val="50000"/>
                  </a:schemeClr>
                </a:solidFill>
              </a:rPr>
              <a:t>READING COMPREHENSION</a:t>
            </a:r>
          </a:p>
          <a:p>
            <a:r>
              <a:rPr lang="en-US" sz="4000" dirty="0" smtClean="0">
                <a:solidFill>
                  <a:schemeClr val="accent6">
                    <a:lumMod val="50000"/>
                  </a:schemeClr>
                </a:solidFill>
              </a:rPr>
              <a:t>READING COMPREHENSION </a:t>
            </a:r>
          </a:p>
          <a:p>
            <a:r>
              <a:rPr lang="en-US" sz="4000" smtClean="0">
                <a:solidFill>
                  <a:schemeClr val="accent6">
                    <a:lumMod val="50000"/>
                  </a:schemeClr>
                </a:solidFill>
              </a:rPr>
              <a:t>EXERCISE 27</a:t>
            </a:r>
            <a:endParaRPr lang="en-US" sz="4000" dirty="0" smtClean="0">
              <a:solidFill>
                <a:schemeClr val="accent6">
                  <a:lumMod val="50000"/>
                </a:schemeClr>
              </a:solidFill>
            </a:endParaRP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what would give evidence that a meteorite struck the earth?</a:t>
            </a:r>
          </a:p>
          <a:p>
            <a:pPr>
              <a:buNone/>
            </a:pPr>
            <a:r>
              <a:rPr lang="en-US" dirty="0" smtClean="0"/>
              <a:t>  a. A gradual change in species over time</a:t>
            </a:r>
          </a:p>
          <a:p>
            <a:pPr>
              <a:buNone/>
            </a:pPr>
            <a:r>
              <a:rPr lang="en-US" dirty="0" smtClean="0"/>
              <a:t>  b. A change in the quartz</a:t>
            </a:r>
          </a:p>
          <a:p>
            <a:pPr>
              <a:buNone/>
            </a:pPr>
            <a:r>
              <a:rPr lang="en-US" dirty="0" smtClean="0"/>
              <a:t>  c. Gold deposits in the veins of rocks</a:t>
            </a:r>
          </a:p>
          <a:p>
            <a:pPr>
              <a:buNone/>
            </a:pPr>
            <a:r>
              <a:rPr lang="en-US" dirty="0" smtClean="0"/>
              <a:t>  d. A change in the waters of the Bay of Fundy</a:t>
            </a:r>
          </a:p>
          <a:p>
            <a:endParaRPr lang="en-US" dirty="0" smtClean="0"/>
          </a:p>
          <a:p>
            <a:pPr>
              <a:buNone/>
            </a:pPr>
            <a:r>
              <a:rPr lang="en-US" b="1" dirty="0" smtClean="0"/>
              <a:t>5) Which of the following best describes the author's tone?</a:t>
            </a:r>
          </a:p>
          <a:p>
            <a:pPr>
              <a:buNone/>
            </a:pPr>
            <a:r>
              <a:rPr lang="en-US" dirty="0" smtClean="0"/>
              <a:t>  a. Aggressive</a:t>
            </a:r>
          </a:p>
          <a:p>
            <a:pPr>
              <a:buNone/>
            </a:pPr>
            <a:r>
              <a:rPr lang="en-US" dirty="0" smtClean="0"/>
              <a:t>  b. Explanatory</a:t>
            </a:r>
          </a:p>
          <a:p>
            <a:pPr>
              <a:buNone/>
            </a:pPr>
            <a:r>
              <a:rPr lang="en-US" dirty="0" smtClean="0"/>
              <a:t>  c. Apologetic</a:t>
            </a:r>
          </a:p>
          <a:p>
            <a:pPr>
              <a:buNone/>
            </a:pPr>
            <a:r>
              <a:rPr lang="en-US" dirty="0" smtClean="0"/>
              <a:t>  d. Cynical </a:t>
            </a:r>
          </a:p>
          <a:p>
            <a:endParaRPr lang="en-US" dirty="0" smtClean="0"/>
          </a:p>
          <a:p>
            <a:pPr>
              <a:buNone/>
            </a:pPr>
            <a:r>
              <a:rPr lang="en-US" b="1" dirty="0" smtClean="0"/>
              <a:t>6) Which of the following could best replace the word "struck" as used in line 13?</a:t>
            </a:r>
          </a:p>
          <a:p>
            <a:pPr>
              <a:buNone/>
            </a:pPr>
            <a:r>
              <a:rPr lang="en-US" dirty="0" smtClean="0"/>
              <a:t>  a. Affected</a:t>
            </a:r>
          </a:p>
          <a:p>
            <a:pPr>
              <a:buNone/>
            </a:pPr>
            <a:r>
              <a:rPr lang="en-US" dirty="0" smtClean="0"/>
              <a:t>  b. Discovered</a:t>
            </a:r>
          </a:p>
          <a:p>
            <a:pPr>
              <a:buNone/>
            </a:pPr>
            <a:r>
              <a:rPr lang="en-US" dirty="0" smtClean="0"/>
              <a:t>  c. Devastated</a:t>
            </a:r>
          </a:p>
          <a:p>
            <a:pPr>
              <a:buNone/>
            </a:pPr>
            <a:r>
              <a:rPr lang="en-US" dirty="0" smtClean="0"/>
              <a:t>  d. Hit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what would give evidence that a meteorite struck the earth?</a:t>
            </a:r>
          </a:p>
          <a:p>
            <a:pPr>
              <a:buNone/>
            </a:pPr>
            <a:r>
              <a:rPr lang="en-US" dirty="0" smtClean="0"/>
              <a:t>  a. A gradual change in species over time</a:t>
            </a:r>
          </a:p>
          <a:p>
            <a:pPr>
              <a:buNone/>
            </a:pPr>
            <a:r>
              <a:rPr lang="en-US" b="1" dirty="0" smtClean="0"/>
              <a:t>  b. A change in the quartz</a:t>
            </a:r>
          </a:p>
          <a:p>
            <a:pPr>
              <a:buNone/>
            </a:pPr>
            <a:r>
              <a:rPr lang="en-US" dirty="0" smtClean="0"/>
              <a:t>  c. Gold deposits in the veins of rocks</a:t>
            </a:r>
          </a:p>
          <a:p>
            <a:pPr>
              <a:buNone/>
            </a:pPr>
            <a:r>
              <a:rPr lang="en-US" dirty="0" smtClean="0"/>
              <a:t>  d. A change in the waters of the Bay of Fundy</a:t>
            </a:r>
          </a:p>
          <a:p>
            <a:endParaRPr lang="en-US" dirty="0" smtClean="0"/>
          </a:p>
          <a:p>
            <a:pPr>
              <a:buNone/>
            </a:pPr>
            <a:r>
              <a:rPr lang="en-US" b="1" dirty="0" smtClean="0"/>
              <a:t>5) Which of the following best describes the author's tone?</a:t>
            </a:r>
          </a:p>
          <a:p>
            <a:pPr>
              <a:buNone/>
            </a:pPr>
            <a:r>
              <a:rPr lang="en-US" dirty="0" smtClean="0"/>
              <a:t>  a. Aggressive</a:t>
            </a:r>
          </a:p>
          <a:p>
            <a:pPr>
              <a:buNone/>
            </a:pPr>
            <a:r>
              <a:rPr lang="en-US" dirty="0" smtClean="0"/>
              <a:t>  </a:t>
            </a:r>
            <a:r>
              <a:rPr lang="en-US" b="1" dirty="0" smtClean="0"/>
              <a:t>b. Explanatory</a:t>
            </a:r>
          </a:p>
          <a:p>
            <a:pPr>
              <a:buNone/>
            </a:pPr>
            <a:r>
              <a:rPr lang="en-US" dirty="0" smtClean="0"/>
              <a:t>  c. Apologetic</a:t>
            </a:r>
          </a:p>
          <a:p>
            <a:pPr>
              <a:buNone/>
            </a:pPr>
            <a:r>
              <a:rPr lang="en-US" dirty="0" smtClean="0"/>
              <a:t>  d. Cynical </a:t>
            </a:r>
          </a:p>
          <a:p>
            <a:endParaRPr lang="en-US" dirty="0" smtClean="0"/>
          </a:p>
          <a:p>
            <a:pPr>
              <a:buNone/>
            </a:pPr>
            <a:r>
              <a:rPr lang="en-US" b="1" dirty="0" smtClean="0"/>
              <a:t>6) Which of the following could best replace the word "struck" as used in line 13?</a:t>
            </a:r>
          </a:p>
          <a:p>
            <a:pPr>
              <a:buNone/>
            </a:pPr>
            <a:r>
              <a:rPr lang="en-US" dirty="0" smtClean="0"/>
              <a:t>  a. Affected</a:t>
            </a:r>
          </a:p>
          <a:p>
            <a:pPr>
              <a:buNone/>
            </a:pPr>
            <a:r>
              <a:rPr lang="en-US" dirty="0" smtClean="0"/>
              <a:t>  b. Discovered</a:t>
            </a:r>
          </a:p>
          <a:p>
            <a:pPr>
              <a:buNone/>
            </a:pPr>
            <a:r>
              <a:rPr lang="en-US" dirty="0" smtClean="0"/>
              <a:t>  c. Devastated</a:t>
            </a:r>
          </a:p>
          <a:p>
            <a:pPr>
              <a:buNone/>
            </a:pPr>
            <a:r>
              <a:rPr lang="en-US" dirty="0" smtClean="0"/>
              <a:t>  </a:t>
            </a:r>
            <a:r>
              <a:rPr lang="en-US" b="1" dirty="0" smtClean="0"/>
              <a:t>d. Hit</a:t>
            </a:r>
            <a:endParaRPr lang="en-US"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000" b="1" dirty="0" smtClean="0">
                <a:solidFill>
                  <a:schemeClr val="accent2">
                    <a:lumMod val="75000"/>
                  </a:schemeClr>
                </a:solidFill>
              </a:rPr>
              <a:t>Read the </a:t>
            </a:r>
            <a:r>
              <a:rPr lang="en-US" sz="2000" b="1" dirty="0">
                <a:solidFill>
                  <a:schemeClr val="accent2">
                    <a:lumMod val="75000"/>
                  </a:schemeClr>
                </a:solidFill>
              </a:rPr>
              <a:t>passage </a:t>
            </a:r>
            <a:r>
              <a:rPr lang="en-US" sz="2000" b="1" dirty="0" smtClean="0">
                <a:solidFill>
                  <a:schemeClr val="accent2">
                    <a:lumMod val="75000"/>
                  </a:schemeClr>
                </a:solidFill>
              </a:rPr>
              <a:t>No:3 </a:t>
            </a:r>
            <a:r>
              <a:rPr lang="en-US" sz="2000" b="1" dirty="0" smtClean="0">
                <a:solidFill>
                  <a:schemeClr val="accent2">
                    <a:lumMod val="75000"/>
                  </a:schemeClr>
                </a:solidFill>
              </a:rPr>
              <a:t>and answers the questions </a:t>
            </a:r>
          </a:p>
          <a:p>
            <a:pPr>
              <a:buNone/>
            </a:pPr>
            <a:r>
              <a:rPr lang="en-US" dirty="0" smtClean="0"/>
              <a:t>   </a:t>
            </a:r>
            <a:endParaRPr lang="en-US" dirty="0"/>
          </a:p>
          <a:p>
            <a:pPr>
              <a:buNone/>
            </a:pPr>
            <a:r>
              <a:rPr lang="en-US" dirty="0" smtClean="0"/>
              <a:t> </a:t>
            </a:r>
            <a:r>
              <a:rPr lang="en-US" dirty="0" smtClean="0"/>
              <a:t>Alzheimer's disease impairs a person's ability to recall memories, both distant and as recent as a few hours before. Although there is not yet a cure for the illness, there may be hope for a cure with a protein called nerve growth factor. The protein is produced by nerve cells in the same region of the brain where Alzheimer's occurs. </a:t>
            </a:r>
            <a:endParaRPr lang="en-US" dirty="0" smtClean="0"/>
          </a:p>
          <a:p>
            <a:pPr>
              <a:buNone/>
            </a:pPr>
            <a:endParaRPr lang="en-US" dirty="0" smtClean="0"/>
          </a:p>
          <a:p>
            <a:pPr>
              <a:buNone/>
            </a:pPr>
            <a:r>
              <a:rPr lang="en-US" dirty="0" smtClean="0"/>
              <a:t>Based </a:t>
            </a:r>
            <a:r>
              <a:rPr lang="en-US" dirty="0" smtClean="0"/>
              <a:t>on this relationship, scientists from the University of Lund in Sweden and the University of California at San Diego designed an experiment to test whether doses of nerve growth factor could reverse the effects of memory loss caused by Alzheimer's. Using a group of rats with impaired memory, the scientists gave half of the rats doses of nerve growth factor while giving the other half a blood protein as a placebo, thus creating a control group. </a:t>
            </a:r>
            <a:endParaRPr lang="en-US" dirty="0" smtClean="0"/>
          </a:p>
          <a:p>
            <a:pPr>
              <a:buNone/>
            </a:pPr>
            <a:endParaRPr lang="en-US" dirty="0"/>
          </a:p>
          <a:p>
            <a:pPr>
              <a:buNone/>
            </a:pPr>
            <a:r>
              <a:rPr lang="en-US" dirty="0" smtClean="0"/>
              <a:t>At </a:t>
            </a:r>
            <a:r>
              <a:rPr lang="en-US" dirty="0" smtClean="0"/>
              <a:t>the end of the four-week test, the rats given the nerve growth factor performed equally to rats with normal memory abilities. While the experiments do not show that nerve growth factor can stop the general process of deterioration caused by Alzheimer's, they do show potential as a means to slowing the process significantly.</a:t>
            </a:r>
            <a:endParaRPr lang="en-US"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According to the passage, where is nerve growth factor produced in the body?</a:t>
            </a:r>
          </a:p>
          <a:p>
            <a:pPr>
              <a:buNone/>
            </a:pPr>
            <a:r>
              <a:rPr lang="en-US" dirty="0" smtClean="0"/>
              <a:t>  a. In nerve cells in the spinal column</a:t>
            </a:r>
          </a:p>
          <a:p>
            <a:pPr>
              <a:buNone/>
            </a:pPr>
            <a:r>
              <a:rPr lang="en-US" dirty="0" smtClean="0"/>
              <a:t>  b. In red blood cells in the circulatory system</a:t>
            </a:r>
          </a:p>
          <a:p>
            <a:pPr>
              <a:buNone/>
            </a:pPr>
            <a:r>
              <a:rPr lang="en-US" dirty="0" smtClean="0"/>
              <a:t>  c. In nerve cells in the brain</a:t>
            </a:r>
          </a:p>
          <a:p>
            <a:pPr>
              <a:buNone/>
            </a:pPr>
            <a:r>
              <a:rPr lang="en-US" dirty="0" smtClean="0"/>
              <a:t>  d. In the pituitary gland</a:t>
            </a:r>
          </a:p>
          <a:p>
            <a:endParaRPr lang="en-US" dirty="0" smtClean="0"/>
          </a:p>
          <a:p>
            <a:pPr>
              <a:buNone/>
            </a:pPr>
            <a:r>
              <a:rPr lang="en-US" b="1" dirty="0" smtClean="0"/>
              <a:t>2) With what topic is this passage mainly concerned?</a:t>
            </a:r>
          </a:p>
          <a:p>
            <a:pPr>
              <a:buNone/>
            </a:pPr>
            <a:r>
              <a:rPr lang="en-US" dirty="0" smtClean="0"/>
              <a:t>  a. Impaired memory of patients</a:t>
            </a:r>
          </a:p>
          <a:p>
            <a:pPr>
              <a:buNone/>
            </a:pPr>
            <a:r>
              <a:rPr lang="en-US" dirty="0" smtClean="0"/>
              <a:t>  b. Cures for Alzheimer's disease</a:t>
            </a:r>
          </a:p>
          <a:p>
            <a:pPr>
              <a:buNone/>
            </a:pPr>
            <a:r>
              <a:rPr lang="en-US" dirty="0" smtClean="0"/>
              <a:t>  c. The use of rats as experimental subjects</a:t>
            </a:r>
          </a:p>
          <a:p>
            <a:pPr>
              <a:buNone/>
            </a:pPr>
            <a:r>
              <a:rPr lang="en-US" dirty="0" smtClean="0"/>
              <a:t>  d. Nerve growth factor as a cure for Alzheimer's</a:t>
            </a:r>
          </a:p>
          <a:p>
            <a:endParaRPr lang="en-US" dirty="0" smtClean="0"/>
          </a:p>
          <a:p>
            <a:pPr>
              <a:buNone/>
            </a:pPr>
            <a:r>
              <a:rPr lang="en-US" b="1" dirty="0" smtClean="0"/>
              <a:t>3) The word "impairs" in line 1 is most similar to which of the following?</a:t>
            </a:r>
          </a:p>
          <a:p>
            <a:pPr>
              <a:buNone/>
            </a:pPr>
            <a:r>
              <a:rPr lang="en-US" dirty="0" smtClean="0"/>
              <a:t>  a. Affects</a:t>
            </a:r>
          </a:p>
          <a:p>
            <a:pPr>
              <a:buNone/>
            </a:pPr>
            <a:r>
              <a:rPr lang="en-US" dirty="0" smtClean="0"/>
              <a:t>  b. Destroys</a:t>
            </a:r>
          </a:p>
          <a:p>
            <a:pPr>
              <a:buNone/>
            </a:pPr>
            <a:r>
              <a:rPr lang="en-US" dirty="0" smtClean="0"/>
              <a:t>  c. Enhances</a:t>
            </a:r>
          </a:p>
          <a:p>
            <a:pPr>
              <a:buNone/>
            </a:pPr>
            <a:r>
              <a:rPr lang="en-US" dirty="0" smtClean="0"/>
              <a:t>  d. Diminishes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According to the passage, where is nerve growth factor produced in the body?</a:t>
            </a:r>
          </a:p>
          <a:p>
            <a:pPr>
              <a:buNone/>
            </a:pPr>
            <a:r>
              <a:rPr lang="en-US" dirty="0" smtClean="0"/>
              <a:t>  a. In nerve cells in the spinal column</a:t>
            </a:r>
          </a:p>
          <a:p>
            <a:pPr>
              <a:buNone/>
            </a:pPr>
            <a:r>
              <a:rPr lang="en-US" dirty="0" smtClean="0"/>
              <a:t>  b. In red blood cells in the circulatory system</a:t>
            </a:r>
          </a:p>
          <a:p>
            <a:pPr>
              <a:buNone/>
            </a:pPr>
            <a:r>
              <a:rPr lang="en-US" dirty="0" smtClean="0"/>
              <a:t>  </a:t>
            </a:r>
            <a:r>
              <a:rPr lang="en-US" b="1" dirty="0" smtClean="0"/>
              <a:t>c. In nerve cells in the brain</a:t>
            </a:r>
          </a:p>
          <a:p>
            <a:pPr>
              <a:buNone/>
            </a:pPr>
            <a:r>
              <a:rPr lang="en-US" dirty="0" smtClean="0"/>
              <a:t>  d. In the pituitary gland</a:t>
            </a:r>
          </a:p>
          <a:p>
            <a:endParaRPr lang="en-US" dirty="0" smtClean="0"/>
          </a:p>
          <a:p>
            <a:pPr>
              <a:buNone/>
            </a:pPr>
            <a:r>
              <a:rPr lang="en-US" b="1" dirty="0" smtClean="0"/>
              <a:t>2) With what topic is this passage mainly concerned?</a:t>
            </a:r>
          </a:p>
          <a:p>
            <a:pPr>
              <a:buNone/>
            </a:pPr>
            <a:r>
              <a:rPr lang="en-US" dirty="0" smtClean="0"/>
              <a:t>  a. Impaired memory of patients</a:t>
            </a:r>
          </a:p>
          <a:p>
            <a:pPr>
              <a:buNone/>
            </a:pPr>
            <a:r>
              <a:rPr lang="en-US" dirty="0" smtClean="0"/>
              <a:t>  b. Cures for Alzheimer's disease</a:t>
            </a:r>
          </a:p>
          <a:p>
            <a:pPr>
              <a:buNone/>
            </a:pPr>
            <a:r>
              <a:rPr lang="en-US" dirty="0" smtClean="0"/>
              <a:t>  c. The use of rats as experimental subjects</a:t>
            </a:r>
          </a:p>
          <a:p>
            <a:pPr>
              <a:buNone/>
            </a:pPr>
            <a:r>
              <a:rPr lang="en-US" dirty="0" smtClean="0"/>
              <a:t>  </a:t>
            </a:r>
            <a:r>
              <a:rPr lang="en-US" b="1" dirty="0" smtClean="0"/>
              <a:t>d. Nerve growth factor as a cure for Alzheimer's</a:t>
            </a:r>
          </a:p>
          <a:p>
            <a:endParaRPr lang="en-US" dirty="0" smtClean="0"/>
          </a:p>
          <a:p>
            <a:pPr>
              <a:buNone/>
            </a:pPr>
            <a:r>
              <a:rPr lang="en-US" b="1" dirty="0" smtClean="0"/>
              <a:t>3) The word "impairs" in line 1 is most similar to which of the following?</a:t>
            </a:r>
          </a:p>
          <a:p>
            <a:pPr>
              <a:buNone/>
            </a:pPr>
            <a:r>
              <a:rPr lang="en-US" dirty="0" smtClean="0"/>
              <a:t>  a. Affects</a:t>
            </a:r>
          </a:p>
          <a:p>
            <a:pPr>
              <a:buNone/>
            </a:pPr>
            <a:r>
              <a:rPr lang="en-US" dirty="0" smtClean="0"/>
              <a:t>  b. Destroys</a:t>
            </a:r>
          </a:p>
          <a:p>
            <a:pPr>
              <a:buNone/>
            </a:pPr>
            <a:r>
              <a:rPr lang="en-US" dirty="0" smtClean="0"/>
              <a:t>  c. Enhances</a:t>
            </a:r>
          </a:p>
          <a:p>
            <a:pPr>
              <a:buNone/>
            </a:pPr>
            <a:r>
              <a:rPr lang="en-US" dirty="0" smtClean="0"/>
              <a:t>  </a:t>
            </a:r>
            <a:r>
              <a:rPr lang="en-US" b="1" dirty="0" smtClean="0"/>
              <a:t>d. Diminishes</a:t>
            </a:r>
            <a:endParaRPr 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4)The relationship between nerve growth factor and a protein is similar to the relationship between Alzheimer's and</a:t>
            </a:r>
          </a:p>
          <a:p>
            <a:pPr>
              <a:buNone/>
            </a:pPr>
            <a:r>
              <a:rPr lang="en-US" dirty="0" smtClean="0"/>
              <a:t>  a. Forgetfulness</a:t>
            </a:r>
          </a:p>
          <a:p>
            <a:pPr>
              <a:buNone/>
            </a:pPr>
            <a:r>
              <a:rPr lang="en-US" dirty="0" smtClean="0"/>
              <a:t>  b. A disease</a:t>
            </a:r>
          </a:p>
          <a:p>
            <a:pPr>
              <a:buNone/>
            </a:pPr>
            <a:r>
              <a:rPr lang="en-US" dirty="0" smtClean="0"/>
              <a:t>  c. A cure</a:t>
            </a:r>
          </a:p>
          <a:p>
            <a:pPr>
              <a:buNone/>
            </a:pPr>
            <a:r>
              <a:rPr lang="en-US" dirty="0" smtClean="0"/>
              <a:t>  d. A cancer</a:t>
            </a:r>
          </a:p>
          <a:p>
            <a:endParaRPr lang="en-US" dirty="0" smtClean="0"/>
          </a:p>
          <a:p>
            <a:pPr>
              <a:buNone/>
            </a:pPr>
            <a:r>
              <a:rPr lang="en-US" b="1" dirty="0" smtClean="0"/>
              <a:t>5) The passage most closely resembles which of the following patterns of organization?</a:t>
            </a:r>
          </a:p>
          <a:p>
            <a:pPr>
              <a:buNone/>
            </a:pPr>
            <a:r>
              <a:rPr lang="en-US" dirty="0" smtClean="0"/>
              <a:t>  a. Chronological order</a:t>
            </a:r>
          </a:p>
          <a:p>
            <a:pPr>
              <a:buNone/>
            </a:pPr>
            <a:r>
              <a:rPr lang="en-US" dirty="0" smtClean="0"/>
              <a:t>  b. Statement and illustration</a:t>
            </a:r>
          </a:p>
          <a:p>
            <a:pPr>
              <a:buNone/>
            </a:pPr>
            <a:r>
              <a:rPr lang="en-US" dirty="0" smtClean="0"/>
              <a:t>  c. Cause effect</a:t>
            </a:r>
          </a:p>
          <a:p>
            <a:pPr>
              <a:buNone/>
            </a:pPr>
            <a:r>
              <a:rPr lang="en-US" dirty="0" smtClean="0"/>
              <a:t>  d. Alphabetical order</a:t>
            </a:r>
          </a:p>
          <a:p>
            <a:endParaRPr lang="en-US" dirty="0" smtClean="0"/>
          </a:p>
          <a:p>
            <a:pPr>
              <a:buNone/>
            </a:pPr>
            <a:r>
              <a:rPr lang="en-US" b="1" dirty="0" smtClean="0"/>
              <a:t>6) Which of the following can be inferred from the passage?</a:t>
            </a:r>
          </a:p>
          <a:p>
            <a:pPr>
              <a:buNone/>
            </a:pPr>
            <a:r>
              <a:rPr lang="en-US" dirty="0" smtClean="0"/>
              <a:t>  a. Alzheimer's disease is deadly</a:t>
            </a:r>
          </a:p>
          <a:p>
            <a:pPr>
              <a:buNone/>
            </a:pPr>
            <a:r>
              <a:rPr lang="en-US" dirty="0" smtClean="0"/>
              <a:t>  b. Though unsuccessful, the experiments did show some benefits derived from nerve growth factor</a:t>
            </a:r>
          </a:p>
          <a:p>
            <a:pPr>
              <a:buNone/>
            </a:pPr>
            <a:r>
              <a:rPr lang="en-US" dirty="0" smtClean="0"/>
              <a:t>  c. The experiments did not show any significant benefits from nerve growth factor</a:t>
            </a:r>
          </a:p>
          <a:p>
            <a:pPr>
              <a:buNone/>
            </a:pPr>
            <a:r>
              <a:rPr lang="en-US" dirty="0" smtClean="0"/>
              <a:t>  d. More work needs to be done to understand the effects of nerve growth factor</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4)The relationship between nerve growth factor and a protein is similar to the relationship between Alzheimer's and</a:t>
            </a:r>
          </a:p>
          <a:p>
            <a:pPr>
              <a:buNone/>
            </a:pPr>
            <a:r>
              <a:rPr lang="en-US" dirty="0" smtClean="0"/>
              <a:t>  a. Forgetfulness</a:t>
            </a:r>
          </a:p>
          <a:p>
            <a:pPr>
              <a:buNone/>
            </a:pPr>
            <a:r>
              <a:rPr lang="en-US" dirty="0" smtClean="0"/>
              <a:t>  </a:t>
            </a:r>
            <a:r>
              <a:rPr lang="en-US" b="1" dirty="0" smtClean="0"/>
              <a:t>b. A disease</a:t>
            </a:r>
          </a:p>
          <a:p>
            <a:pPr>
              <a:buNone/>
            </a:pPr>
            <a:r>
              <a:rPr lang="en-US" dirty="0" smtClean="0"/>
              <a:t>  c. A cure</a:t>
            </a:r>
          </a:p>
          <a:p>
            <a:pPr>
              <a:buNone/>
            </a:pPr>
            <a:r>
              <a:rPr lang="en-US" dirty="0" smtClean="0"/>
              <a:t>  d. A cancer</a:t>
            </a:r>
          </a:p>
          <a:p>
            <a:endParaRPr lang="en-US" dirty="0" smtClean="0"/>
          </a:p>
          <a:p>
            <a:pPr>
              <a:buNone/>
            </a:pPr>
            <a:r>
              <a:rPr lang="en-US" b="1" dirty="0" smtClean="0"/>
              <a:t>5) The passage most closely resembles which of the following patterns of organization?</a:t>
            </a:r>
          </a:p>
          <a:p>
            <a:pPr>
              <a:buNone/>
            </a:pPr>
            <a:r>
              <a:rPr lang="en-US" dirty="0" smtClean="0"/>
              <a:t>  a. Chronological order</a:t>
            </a:r>
          </a:p>
          <a:p>
            <a:pPr>
              <a:buNone/>
            </a:pPr>
            <a:r>
              <a:rPr lang="en-US" b="1" dirty="0" smtClean="0"/>
              <a:t>  b. Statement and illustration</a:t>
            </a:r>
          </a:p>
          <a:p>
            <a:pPr>
              <a:buNone/>
            </a:pPr>
            <a:r>
              <a:rPr lang="en-US" dirty="0" smtClean="0"/>
              <a:t>  c. Cause effect</a:t>
            </a:r>
          </a:p>
          <a:p>
            <a:pPr>
              <a:buNone/>
            </a:pPr>
            <a:r>
              <a:rPr lang="en-US" dirty="0" smtClean="0"/>
              <a:t>  d. Alphabetical order</a:t>
            </a:r>
          </a:p>
          <a:p>
            <a:endParaRPr lang="en-US" dirty="0" smtClean="0"/>
          </a:p>
          <a:p>
            <a:pPr>
              <a:buNone/>
            </a:pPr>
            <a:r>
              <a:rPr lang="en-US" b="1" dirty="0" smtClean="0"/>
              <a:t>6) Which of the following can be inferred from the passage?</a:t>
            </a:r>
          </a:p>
          <a:p>
            <a:pPr>
              <a:buNone/>
            </a:pPr>
            <a:r>
              <a:rPr lang="en-US" dirty="0" smtClean="0"/>
              <a:t>  a. Alzheimer's disease is deadly</a:t>
            </a:r>
          </a:p>
          <a:p>
            <a:pPr>
              <a:buNone/>
            </a:pPr>
            <a:r>
              <a:rPr lang="en-US" dirty="0" smtClean="0"/>
              <a:t>  b. Though unsuccessful, the experiments did show some benefits derived from nerve growth factor</a:t>
            </a:r>
          </a:p>
          <a:p>
            <a:pPr>
              <a:buNone/>
            </a:pPr>
            <a:r>
              <a:rPr lang="en-US" dirty="0" smtClean="0"/>
              <a:t>  c. The experiments did not show any significant benefits from nerve growth factor</a:t>
            </a:r>
          </a:p>
          <a:p>
            <a:pPr>
              <a:buNone/>
            </a:pPr>
            <a:r>
              <a:rPr lang="en-US" dirty="0" smtClean="0"/>
              <a:t>  d. </a:t>
            </a:r>
            <a:r>
              <a:rPr lang="en-US" b="1" dirty="0" smtClean="0"/>
              <a:t>More work needs to be done to understand the effects of nerve growth factor</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521730" cy="5230831"/>
          </a:xfrm>
        </p:spPr>
        <p:txBody>
          <a:bodyPr/>
          <a:lstStyle/>
          <a:p>
            <a:pPr>
              <a:buNone/>
            </a:pPr>
            <a:r>
              <a:rPr lang="en-US" sz="2000" b="1" dirty="0" smtClean="0">
                <a:solidFill>
                  <a:schemeClr val="accent2">
                    <a:lumMod val="75000"/>
                  </a:schemeClr>
                </a:solidFill>
              </a:rPr>
              <a:t>                          Read the </a:t>
            </a:r>
            <a:r>
              <a:rPr lang="en-US" sz="2000" b="1" dirty="0" smtClean="0">
                <a:solidFill>
                  <a:schemeClr val="accent2">
                    <a:lumMod val="75000"/>
                  </a:schemeClr>
                </a:solidFill>
              </a:rPr>
              <a:t>passage No:1 </a:t>
            </a:r>
            <a:r>
              <a:rPr lang="en-US" sz="2000" b="1" dirty="0" smtClean="0">
                <a:solidFill>
                  <a:schemeClr val="accent2">
                    <a:lumMod val="75000"/>
                  </a:schemeClr>
                </a:solidFill>
              </a:rPr>
              <a:t>and answer the questions </a:t>
            </a:r>
          </a:p>
          <a:p>
            <a:pPr>
              <a:buNone/>
            </a:pPr>
            <a:r>
              <a:rPr lang="en-US" dirty="0" smtClean="0"/>
              <a:t> </a:t>
            </a:r>
            <a:r>
              <a:rPr lang="en-US" dirty="0" smtClean="0"/>
              <a:t>It is very difficult to succeed in the music business; nine out of ten bands that release a first record fail to produce a second. Surviving in the music industry requires luck and patience, but most of all it requires an intricate knowledge of how a record company functions. The process begins when a representative of a company's Artists and Repertoire (A &amp; R) department visits bars and night clubs, scouting for young, talented bands. </a:t>
            </a:r>
            <a:endParaRPr lang="en-US" dirty="0" smtClean="0"/>
          </a:p>
          <a:p>
            <a:pPr>
              <a:buNone/>
            </a:pPr>
            <a:endParaRPr lang="en-US" dirty="0" smtClean="0"/>
          </a:p>
          <a:p>
            <a:pPr>
              <a:buNone/>
            </a:pPr>
            <a:r>
              <a:rPr lang="en-US" dirty="0" smtClean="0"/>
              <a:t>After </a:t>
            </a:r>
            <a:r>
              <a:rPr lang="en-US" dirty="0" smtClean="0"/>
              <a:t>the representative identifies a promising band, he or she will work to negotiate a contract with that band. The signing of this recording contract is a slow process. A company will spend a long time investigating the band itself as well as current trends in popular music. </a:t>
            </a:r>
            <a:endParaRPr lang="en-US" dirty="0" smtClean="0"/>
          </a:p>
          <a:p>
            <a:pPr>
              <a:buNone/>
            </a:pPr>
            <a:endParaRPr lang="en-US" dirty="0" smtClean="0"/>
          </a:p>
          <a:p>
            <a:pPr>
              <a:buNone/>
            </a:pPr>
            <a:r>
              <a:rPr lang="en-US" dirty="0" smtClean="0"/>
              <a:t>During </a:t>
            </a:r>
            <a:r>
              <a:rPr lang="en-US" dirty="0" smtClean="0"/>
              <a:t>this period, it is important that a band reciprocate with an investigation of its own, learning as much as possible about the record company and making personal connections within the different departments that will handle their recordings. </a:t>
            </a:r>
            <a:br>
              <a:rPr lang="en-US" dirty="0" smtClean="0"/>
            </a:br>
            <a:r>
              <a:rPr lang="en-US" dirty="0" smtClean="0"/>
              <a:t/>
            </a:r>
            <a:br>
              <a:rPr lang="en-US" dirty="0" smtClean="0"/>
            </a:br>
            <a:r>
              <a:rPr lang="en-US" dirty="0" smtClean="0"/>
              <a:t>Once a band has signed the contract and has finished recording an album, the Publicity and Promotions department takes over. This department decides whether or not to produce and market the band's album. </a:t>
            </a:r>
            <a:endParaRPr lang="en-US" dirty="0" smtClean="0"/>
          </a:p>
          <a:p>
            <a:pPr>
              <a:buNone/>
            </a:pPr>
            <a:endParaRPr lang="en-US" dirty="0" smtClean="0"/>
          </a:p>
          <a:p>
            <a:pPr>
              <a:buNone/>
            </a:pPr>
            <a:r>
              <a:rPr lang="en-US" dirty="0" smtClean="0"/>
              <a:t>Most </a:t>
            </a:r>
            <a:r>
              <a:rPr lang="en-US" dirty="0" smtClean="0"/>
              <a:t>bands fail to make personal contacts in this second department, thus losing their voice in the important final process of producing and marketing their album. This loss of voice often contributes to the band's failure as a recording group.</a:t>
            </a:r>
            <a:endParaRPr lang="en-US" b="1" dirty="0">
              <a:solidFill>
                <a:schemeClr val="accent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Which of the following statements best expresses the main idea of the passage?</a:t>
            </a:r>
          </a:p>
          <a:p>
            <a:pPr>
              <a:buNone/>
            </a:pPr>
            <a:r>
              <a:rPr lang="en-US" dirty="0" smtClean="0"/>
              <a:t>  a. Nine out of ten bands fail to produce a second record</a:t>
            </a:r>
          </a:p>
          <a:p>
            <a:pPr>
              <a:buNone/>
            </a:pPr>
            <a:r>
              <a:rPr lang="en-US" dirty="0" smtClean="0"/>
              <a:t>  b. It is important for a band to have an intricate knowledge of how a recording company works</a:t>
            </a:r>
          </a:p>
          <a:p>
            <a:pPr>
              <a:buNone/>
            </a:pPr>
            <a:r>
              <a:rPr lang="en-US" dirty="0" smtClean="0"/>
              <a:t>  c. Making personal connections will help the band in the final decisions about the promotion of their album</a:t>
            </a:r>
          </a:p>
          <a:p>
            <a:pPr>
              <a:buNone/>
            </a:pPr>
            <a:r>
              <a:rPr lang="en-US" dirty="0" smtClean="0"/>
              <a:t>  d. The main factors in a band's success are luck and patience</a:t>
            </a:r>
          </a:p>
          <a:p>
            <a:pPr>
              <a:buNone/>
            </a:pPr>
            <a:endParaRPr lang="en-US" dirty="0" smtClean="0"/>
          </a:p>
          <a:p>
            <a:pPr>
              <a:buNone/>
            </a:pPr>
            <a:r>
              <a:rPr lang="en-US" b="1" dirty="0" smtClean="0"/>
              <a:t>2) The author mentions that a band's success is dependent on all of the following factors EXCEPT</a:t>
            </a:r>
          </a:p>
          <a:p>
            <a:pPr>
              <a:buNone/>
            </a:pPr>
            <a:r>
              <a:rPr lang="en-US" dirty="0" smtClean="0"/>
              <a:t>  a. Having patience</a:t>
            </a:r>
          </a:p>
          <a:p>
            <a:pPr>
              <a:buNone/>
            </a:pPr>
            <a:r>
              <a:rPr lang="en-US" dirty="0" smtClean="0"/>
              <a:t>  b. Making personal contacts with people in the company</a:t>
            </a:r>
          </a:p>
          <a:p>
            <a:pPr>
              <a:buNone/>
            </a:pPr>
            <a:r>
              <a:rPr lang="en-US" dirty="0" smtClean="0"/>
              <a:t>  c. Understanding how a record company functions</a:t>
            </a:r>
          </a:p>
          <a:p>
            <a:pPr>
              <a:buNone/>
            </a:pPr>
            <a:r>
              <a:rPr lang="en-US" dirty="0" smtClean="0"/>
              <a:t>  d. Playing music that sounds like music of famous bands  </a:t>
            </a:r>
            <a:br>
              <a:rPr lang="en-US" dirty="0" smtClean="0"/>
            </a:br>
            <a:endParaRPr lang="en-US" dirty="0" smtClean="0"/>
          </a:p>
          <a:p>
            <a:pPr>
              <a:buNone/>
            </a:pPr>
            <a:r>
              <a:rPr lang="en-US" b="1" dirty="0" smtClean="0"/>
              <a:t>3) According to the passage, the Publicity and Promotions department</a:t>
            </a:r>
          </a:p>
          <a:p>
            <a:pPr>
              <a:buNone/>
            </a:pPr>
            <a:r>
              <a:rPr lang="en-US" dirty="0" smtClean="0"/>
              <a:t>  a. Has the final decision in producing an album</a:t>
            </a:r>
          </a:p>
          <a:p>
            <a:pPr>
              <a:buNone/>
            </a:pPr>
            <a:r>
              <a:rPr lang="en-US" dirty="0" smtClean="0"/>
              <a:t>  b. Handles the recording arrangements for the band</a:t>
            </a:r>
          </a:p>
          <a:p>
            <a:pPr>
              <a:buNone/>
            </a:pPr>
            <a:r>
              <a:rPr lang="en-US" dirty="0" smtClean="0"/>
              <a:t>  c. Sends representatives to look for new talent</a:t>
            </a:r>
          </a:p>
          <a:p>
            <a:pPr>
              <a:buNone/>
            </a:pPr>
            <a:r>
              <a:rPr lang="en-US" dirty="0" smtClean="0"/>
              <a:t>  d. Visits bars and night clubs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Which of the following statements best expresses the main idea of the passage?</a:t>
            </a:r>
          </a:p>
          <a:p>
            <a:pPr>
              <a:buNone/>
            </a:pPr>
            <a:r>
              <a:rPr lang="en-US" dirty="0" smtClean="0"/>
              <a:t>  a. Nine out of ten bands fail to produce a second record</a:t>
            </a:r>
          </a:p>
          <a:p>
            <a:pPr>
              <a:buNone/>
            </a:pPr>
            <a:r>
              <a:rPr lang="en-US" dirty="0" smtClean="0"/>
              <a:t>  </a:t>
            </a:r>
            <a:r>
              <a:rPr lang="en-US" b="1" dirty="0" smtClean="0"/>
              <a:t>b. It is important for a band to have an intricate knowledge of how a recording company works</a:t>
            </a:r>
          </a:p>
          <a:p>
            <a:pPr>
              <a:buNone/>
            </a:pPr>
            <a:r>
              <a:rPr lang="en-US" dirty="0" smtClean="0"/>
              <a:t>  c. Making personal connections will help the band in the final decisions about the promotion of their album</a:t>
            </a:r>
          </a:p>
          <a:p>
            <a:pPr>
              <a:buNone/>
            </a:pPr>
            <a:r>
              <a:rPr lang="en-US" dirty="0" smtClean="0"/>
              <a:t>  d. The main factors in a band's success are luck and patience</a:t>
            </a:r>
          </a:p>
          <a:p>
            <a:pPr>
              <a:buNone/>
            </a:pPr>
            <a:endParaRPr lang="en-US" dirty="0" smtClean="0"/>
          </a:p>
          <a:p>
            <a:pPr>
              <a:buNone/>
            </a:pPr>
            <a:r>
              <a:rPr lang="en-US" b="1" dirty="0" smtClean="0"/>
              <a:t>2) The author mentions that a band's success is dependent on all of the following factors EXCEPT</a:t>
            </a:r>
          </a:p>
          <a:p>
            <a:pPr>
              <a:buNone/>
            </a:pPr>
            <a:r>
              <a:rPr lang="en-US" dirty="0" smtClean="0"/>
              <a:t>  a. Having patience</a:t>
            </a:r>
          </a:p>
          <a:p>
            <a:pPr>
              <a:buNone/>
            </a:pPr>
            <a:r>
              <a:rPr lang="en-US" dirty="0" smtClean="0"/>
              <a:t>  b. Making personal contacts with people in the company</a:t>
            </a:r>
          </a:p>
          <a:p>
            <a:pPr>
              <a:buNone/>
            </a:pPr>
            <a:r>
              <a:rPr lang="en-US" dirty="0" smtClean="0"/>
              <a:t>  c. Understanding how a record company functions</a:t>
            </a:r>
          </a:p>
          <a:p>
            <a:pPr>
              <a:buNone/>
            </a:pPr>
            <a:r>
              <a:rPr lang="en-US" b="1" dirty="0" smtClean="0"/>
              <a:t>  d. Playing music that sounds like music of famous bands</a:t>
            </a:r>
            <a:r>
              <a:rPr lang="en-US" dirty="0" smtClean="0"/>
              <a:t>  </a:t>
            </a:r>
            <a:br>
              <a:rPr lang="en-US" dirty="0" smtClean="0"/>
            </a:br>
            <a:endParaRPr lang="en-US" dirty="0" smtClean="0"/>
          </a:p>
          <a:p>
            <a:pPr>
              <a:buNone/>
            </a:pPr>
            <a:r>
              <a:rPr lang="en-US" b="1" dirty="0" smtClean="0"/>
              <a:t>3) According to the passage, the Publicity and Promotions department</a:t>
            </a:r>
          </a:p>
          <a:p>
            <a:pPr>
              <a:buNone/>
            </a:pPr>
            <a:r>
              <a:rPr lang="en-US" b="1" dirty="0" smtClean="0"/>
              <a:t>  a. Has the final decision in producing an album</a:t>
            </a:r>
          </a:p>
          <a:p>
            <a:pPr>
              <a:buNone/>
            </a:pPr>
            <a:r>
              <a:rPr lang="en-US" dirty="0" smtClean="0"/>
              <a:t>  b. Handles the recording arrangements for the band</a:t>
            </a:r>
          </a:p>
          <a:p>
            <a:pPr>
              <a:buNone/>
            </a:pPr>
            <a:r>
              <a:rPr lang="en-US" dirty="0" smtClean="0"/>
              <a:t>  c. Sends representatives to look for new talent</a:t>
            </a:r>
          </a:p>
          <a:p>
            <a:pPr>
              <a:buNone/>
            </a:pPr>
            <a:r>
              <a:rPr lang="en-US" dirty="0" smtClean="0"/>
              <a:t>  d. Visits bars and night clubs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It can be inferred from the passage that</a:t>
            </a:r>
          </a:p>
          <a:p>
            <a:pPr>
              <a:buNone/>
            </a:pPr>
            <a:r>
              <a:rPr lang="en-US" dirty="0" smtClean="0"/>
              <a:t>  a. The music industry is full of opportunities for young bands</a:t>
            </a:r>
          </a:p>
          <a:p>
            <a:pPr>
              <a:buNone/>
            </a:pPr>
            <a:r>
              <a:rPr lang="en-US" dirty="0" smtClean="0"/>
              <a:t>  b. The AR department has a very large staff</a:t>
            </a:r>
          </a:p>
          <a:p>
            <a:pPr>
              <a:buNone/>
            </a:pPr>
            <a:r>
              <a:rPr lang="en-US" dirty="0" smtClean="0"/>
              <a:t>  c. Most bands do not fully understand how record companies operate</a:t>
            </a:r>
          </a:p>
          <a:p>
            <a:pPr>
              <a:buNone/>
            </a:pPr>
            <a:r>
              <a:rPr lang="en-US" dirty="0" smtClean="0"/>
              <a:t>  d. The cost of recording an album is very expensive</a:t>
            </a:r>
          </a:p>
          <a:p>
            <a:endParaRPr lang="en-US" dirty="0" smtClean="0"/>
          </a:p>
          <a:p>
            <a:pPr>
              <a:buNone/>
            </a:pPr>
            <a:r>
              <a:rPr lang="en-US" b="1" dirty="0" smtClean="0"/>
              <a:t>5) As used in line 2, what is the meaning of the word "release"?</a:t>
            </a:r>
          </a:p>
          <a:p>
            <a:pPr>
              <a:buNone/>
            </a:pPr>
            <a:r>
              <a:rPr lang="en-US" b="1" dirty="0" smtClean="0"/>
              <a:t>  </a:t>
            </a:r>
            <a:r>
              <a:rPr lang="en-US" dirty="0" smtClean="0"/>
              <a:t>a</a:t>
            </a:r>
            <a:r>
              <a:rPr lang="en-US" b="1" dirty="0" smtClean="0"/>
              <a:t>. </a:t>
            </a:r>
            <a:r>
              <a:rPr lang="en-US" dirty="0" smtClean="0"/>
              <a:t>Distribute</a:t>
            </a:r>
          </a:p>
          <a:p>
            <a:pPr>
              <a:buNone/>
            </a:pPr>
            <a:r>
              <a:rPr lang="en-US" dirty="0" smtClean="0"/>
              <a:t>  b. pay for</a:t>
            </a:r>
          </a:p>
          <a:p>
            <a:pPr>
              <a:buNone/>
            </a:pPr>
            <a:r>
              <a:rPr lang="en-US" dirty="0" smtClean="0"/>
              <a:t>  c. Overturn</a:t>
            </a:r>
          </a:p>
          <a:p>
            <a:pPr>
              <a:buNone/>
            </a:pPr>
            <a:r>
              <a:rPr lang="en-US" dirty="0" smtClean="0"/>
              <a:t>  d. Itemize</a:t>
            </a:r>
          </a:p>
          <a:p>
            <a:endParaRPr lang="en-US" dirty="0" smtClean="0"/>
          </a:p>
          <a:p>
            <a:pPr>
              <a:buNone/>
            </a:pPr>
            <a:r>
              <a:rPr lang="en-US" b="1" dirty="0" smtClean="0"/>
              <a:t>6) According to the passage, the initial contact between a band and a recording company is made by</a:t>
            </a:r>
          </a:p>
          <a:p>
            <a:pPr>
              <a:buNone/>
            </a:pPr>
            <a:r>
              <a:rPr lang="en-US" dirty="0" smtClean="0"/>
              <a:t>  a. The band's manager</a:t>
            </a:r>
          </a:p>
          <a:p>
            <a:pPr>
              <a:buNone/>
            </a:pPr>
            <a:r>
              <a:rPr lang="en-US" dirty="0" smtClean="0"/>
              <a:t>  b. A band member</a:t>
            </a:r>
          </a:p>
          <a:p>
            <a:pPr>
              <a:buNone/>
            </a:pPr>
            <a:r>
              <a:rPr lang="en-US" dirty="0" smtClean="0"/>
              <a:t>  c. An AR representative</a:t>
            </a:r>
          </a:p>
          <a:p>
            <a:pPr>
              <a:buNone/>
            </a:pPr>
            <a:r>
              <a:rPr lang="en-US" dirty="0" smtClean="0"/>
              <a:t>  d. The Publicity and Promotions department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It can be inferred from the passage that</a:t>
            </a:r>
          </a:p>
          <a:p>
            <a:pPr>
              <a:buNone/>
            </a:pPr>
            <a:r>
              <a:rPr lang="en-US" dirty="0" smtClean="0"/>
              <a:t>  a. The music industry is full of opportunities for young bands</a:t>
            </a:r>
          </a:p>
          <a:p>
            <a:pPr>
              <a:buNone/>
            </a:pPr>
            <a:r>
              <a:rPr lang="en-US" dirty="0" smtClean="0"/>
              <a:t>  b. The AR department has a very large staff</a:t>
            </a:r>
          </a:p>
          <a:p>
            <a:pPr>
              <a:buNone/>
            </a:pPr>
            <a:r>
              <a:rPr lang="en-US" dirty="0" smtClean="0"/>
              <a:t>  </a:t>
            </a:r>
            <a:r>
              <a:rPr lang="en-US" b="1" dirty="0" smtClean="0"/>
              <a:t>c. Most bands do not fully understand how record companies operate</a:t>
            </a:r>
          </a:p>
          <a:p>
            <a:pPr>
              <a:buNone/>
            </a:pPr>
            <a:r>
              <a:rPr lang="en-US" dirty="0" smtClean="0"/>
              <a:t>  d. The cost of recording an album is very expensive</a:t>
            </a:r>
          </a:p>
          <a:p>
            <a:endParaRPr lang="en-US" dirty="0" smtClean="0"/>
          </a:p>
          <a:p>
            <a:pPr>
              <a:buNone/>
            </a:pPr>
            <a:r>
              <a:rPr lang="en-US" b="1" dirty="0" smtClean="0"/>
              <a:t>5) As used in line 2, what is the meaning of the word "release"?</a:t>
            </a:r>
          </a:p>
          <a:p>
            <a:pPr>
              <a:buNone/>
            </a:pPr>
            <a:r>
              <a:rPr lang="en-US" b="1" dirty="0" smtClean="0"/>
              <a:t>  a. Distribute</a:t>
            </a:r>
          </a:p>
          <a:p>
            <a:pPr>
              <a:buNone/>
            </a:pPr>
            <a:r>
              <a:rPr lang="en-US" dirty="0" smtClean="0"/>
              <a:t>  b. pay for</a:t>
            </a:r>
          </a:p>
          <a:p>
            <a:pPr>
              <a:buNone/>
            </a:pPr>
            <a:r>
              <a:rPr lang="en-US" dirty="0" smtClean="0"/>
              <a:t>  c. Overturn</a:t>
            </a:r>
          </a:p>
          <a:p>
            <a:pPr>
              <a:buNone/>
            </a:pPr>
            <a:r>
              <a:rPr lang="en-US" dirty="0" smtClean="0"/>
              <a:t>  d. Itemize</a:t>
            </a:r>
          </a:p>
          <a:p>
            <a:endParaRPr lang="en-US" dirty="0" smtClean="0"/>
          </a:p>
          <a:p>
            <a:pPr>
              <a:buNone/>
            </a:pPr>
            <a:r>
              <a:rPr lang="en-US" b="1" dirty="0" smtClean="0"/>
              <a:t>6) According to the passage, the initial contact between a band and a recording company is made by</a:t>
            </a:r>
          </a:p>
          <a:p>
            <a:pPr>
              <a:buNone/>
            </a:pPr>
            <a:r>
              <a:rPr lang="en-US" dirty="0" smtClean="0"/>
              <a:t>  a. The band's manager</a:t>
            </a:r>
          </a:p>
          <a:p>
            <a:pPr>
              <a:buNone/>
            </a:pPr>
            <a:r>
              <a:rPr lang="en-US" dirty="0" smtClean="0"/>
              <a:t>  b. A band member</a:t>
            </a:r>
          </a:p>
          <a:p>
            <a:pPr>
              <a:buNone/>
            </a:pPr>
            <a:r>
              <a:rPr lang="en-US" dirty="0" smtClean="0"/>
              <a:t>  </a:t>
            </a:r>
            <a:r>
              <a:rPr lang="en-US" b="1" dirty="0" smtClean="0"/>
              <a:t>c. An AR representative</a:t>
            </a:r>
          </a:p>
          <a:p>
            <a:pPr>
              <a:buNone/>
            </a:pPr>
            <a:r>
              <a:rPr lang="en-US" dirty="0" smtClean="0"/>
              <a:t>  d. The Publicity and Promotions department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20688"/>
            <a:ext cx="8521730" cy="5230831"/>
          </a:xfrm>
        </p:spPr>
        <p:txBody>
          <a:bodyPr/>
          <a:lstStyle/>
          <a:p>
            <a:pPr>
              <a:buNone/>
            </a:pPr>
            <a:r>
              <a:rPr lang="en-US" dirty="0" smtClean="0">
                <a:solidFill>
                  <a:schemeClr val="accent2">
                    <a:lumMod val="75000"/>
                  </a:schemeClr>
                </a:solidFill>
              </a:rPr>
              <a:t>                           </a:t>
            </a:r>
            <a:r>
              <a:rPr lang="en-US" sz="2000" b="1" dirty="0" smtClean="0">
                <a:solidFill>
                  <a:schemeClr val="accent2">
                    <a:lumMod val="75000"/>
                  </a:schemeClr>
                </a:solidFill>
              </a:rPr>
              <a:t>Read the </a:t>
            </a:r>
            <a:r>
              <a:rPr lang="en-US" sz="2000" b="1" dirty="0">
                <a:solidFill>
                  <a:schemeClr val="accent2">
                    <a:lumMod val="75000"/>
                  </a:schemeClr>
                </a:solidFill>
              </a:rPr>
              <a:t>passage </a:t>
            </a:r>
            <a:r>
              <a:rPr lang="en-US" sz="2000" b="1" dirty="0" smtClean="0">
                <a:solidFill>
                  <a:schemeClr val="accent2">
                    <a:lumMod val="75000"/>
                  </a:schemeClr>
                </a:solidFill>
              </a:rPr>
              <a:t>No:2 </a:t>
            </a:r>
            <a:r>
              <a:rPr lang="en-US" sz="2000" b="1" dirty="0" smtClean="0">
                <a:solidFill>
                  <a:schemeClr val="accent2">
                    <a:lumMod val="75000"/>
                  </a:schemeClr>
                </a:solidFill>
              </a:rPr>
              <a:t>and answer the questions </a:t>
            </a:r>
          </a:p>
          <a:p>
            <a:pPr>
              <a:buNone/>
            </a:pPr>
            <a:r>
              <a:rPr lang="en-US" dirty="0" smtClean="0"/>
              <a:t>   </a:t>
            </a:r>
          </a:p>
          <a:p>
            <a:pPr>
              <a:buNone/>
            </a:pPr>
            <a:r>
              <a:rPr lang="en-US" dirty="0" smtClean="0"/>
              <a:t>   About 200 million years ago, as the Triassic Period came to a close, many species of animals disappeared from the face of the Earth. Scientists previously believed that the series of extinctions happened over a period of 15 to 20 million years. </a:t>
            </a:r>
            <a:endParaRPr lang="en-US" dirty="0" smtClean="0"/>
          </a:p>
          <a:p>
            <a:pPr>
              <a:buNone/>
            </a:pPr>
            <a:endParaRPr lang="en-US" dirty="0"/>
          </a:p>
          <a:p>
            <a:pPr>
              <a:buNone/>
            </a:pPr>
            <a:r>
              <a:rPr lang="en-US" dirty="0" smtClean="0"/>
              <a:t>Recent </a:t>
            </a:r>
            <a:r>
              <a:rPr lang="en-US" dirty="0" smtClean="0"/>
              <a:t>discoveries in Nova Scotia suggest, however, that the extinctions may have happened over a much shorter period of time, perhaps less than 850,000 years. </a:t>
            </a:r>
            <a:br>
              <a:rPr lang="en-US" dirty="0" smtClean="0"/>
            </a:br>
            <a:r>
              <a:rPr lang="en-US" dirty="0" smtClean="0"/>
              <a:t/>
            </a:r>
            <a:br>
              <a:rPr lang="en-US" dirty="0" smtClean="0"/>
            </a:br>
            <a:r>
              <a:rPr lang="en-US" dirty="0" smtClean="0"/>
              <a:t>Evidence for a rapid extinction of species at the end of the Triassic Period is found in the McCoy Brook Formation along the Bay of Fundy in Nova Scotia. Fossils found in this formation indicate a rapid disappearance of species rather than a slow and gradual change over time. </a:t>
            </a:r>
            <a:endParaRPr lang="en-US" dirty="0" smtClean="0"/>
          </a:p>
          <a:p>
            <a:pPr>
              <a:buNone/>
            </a:pPr>
            <a:r>
              <a:rPr lang="en-US" dirty="0" smtClean="0"/>
              <a:t>One </a:t>
            </a:r>
            <a:r>
              <a:rPr lang="en-US" dirty="0" smtClean="0"/>
              <a:t>explanation for a relatively sudden extinction at the end of the Triassic may be that a large meteorite struck the earth at the time and is responsible for a 70- kilometer hole nearby. If geologists and other researchers can find evidence, such as shocked quartz in the rock formations, that a meteorite did strike the earth, it would give more credence to the theory of rapid Triassic extinctions. </a:t>
            </a:r>
            <a:endParaRPr lang="en-US" dirty="0" smtClean="0"/>
          </a:p>
          <a:p>
            <a:pPr>
              <a:buNone/>
            </a:pPr>
            <a:endParaRPr lang="en-US" dirty="0"/>
          </a:p>
          <a:p>
            <a:pPr>
              <a:buNone/>
            </a:pPr>
            <a:r>
              <a:rPr lang="en-US" dirty="0" smtClean="0"/>
              <a:t>It </a:t>
            </a:r>
            <a:r>
              <a:rPr lang="en-US" dirty="0" smtClean="0"/>
              <a:t>is possible, however, that even if a rapid extinction happened in and around Nova Scotia, it did not necessarily occur in the rest of the world</a:t>
            </a:r>
            <a:r>
              <a:rPr lang="en-US" sz="2000" dirty="0" smtClean="0"/>
              <a:t>.</a:t>
            </a:r>
            <a:endParaRPr lang="en-US" sz="2000" b="1" dirty="0">
              <a:solidFill>
                <a:schemeClr val="accent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is the main topic of this passage?</a:t>
            </a:r>
          </a:p>
          <a:p>
            <a:pPr>
              <a:buNone/>
            </a:pPr>
            <a:r>
              <a:rPr lang="en-US" dirty="0" smtClean="0"/>
              <a:t>  a. The disappearance of animal species at the end of the Triassic Period</a:t>
            </a:r>
          </a:p>
          <a:p>
            <a:pPr>
              <a:buNone/>
            </a:pPr>
            <a:r>
              <a:rPr lang="en-US" dirty="0" smtClean="0"/>
              <a:t>  b. Evidence of a relatively sudden extinction of species</a:t>
            </a:r>
          </a:p>
          <a:p>
            <a:pPr>
              <a:buNone/>
            </a:pPr>
            <a:r>
              <a:rPr lang="en-US" dirty="0" smtClean="0"/>
              <a:t>  c. The possibility of an extinction happening simultaneously throughout the world</a:t>
            </a:r>
          </a:p>
          <a:p>
            <a:pPr>
              <a:buNone/>
            </a:pPr>
            <a:r>
              <a:rPr lang="en-US" dirty="0" smtClean="0"/>
              <a:t>  d. A meteorite hole in the Bay of Fundy in Nova Scotia</a:t>
            </a:r>
          </a:p>
          <a:p>
            <a:endParaRPr lang="en-US" dirty="0" smtClean="0"/>
          </a:p>
          <a:p>
            <a:pPr>
              <a:buNone/>
            </a:pPr>
            <a:r>
              <a:rPr lang="en-US" b="1" dirty="0" smtClean="0"/>
              <a:t>2) All of the following were mentioned in the passage EXCEPT</a:t>
            </a:r>
          </a:p>
          <a:p>
            <a:pPr>
              <a:buNone/>
            </a:pPr>
            <a:r>
              <a:rPr lang="en-US" dirty="0" smtClean="0"/>
              <a:t>  a. The extinction of late Triassic animals</a:t>
            </a:r>
          </a:p>
          <a:p>
            <a:pPr>
              <a:buNone/>
            </a:pPr>
            <a:r>
              <a:rPr lang="en-US" dirty="0" smtClean="0"/>
              <a:t>  b. The duration of time for the extinction</a:t>
            </a:r>
          </a:p>
          <a:p>
            <a:pPr>
              <a:buNone/>
            </a:pPr>
            <a:r>
              <a:rPr lang="en-US" dirty="0" smtClean="0"/>
              <a:t>  c. A large meteorite hitting the Earth 10 million years ago</a:t>
            </a:r>
          </a:p>
          <a:p>
            <a:pPr>
              <a:buNone/>
            </a:pPr>
            <a:r>
              <a:rPr lang="en-US" dirty="0" smtClean="0"/>
              <a:t>  d. The use of types of rock in scientific research</a:t>
            </a:r>
          </a:p>
          <a:p>
            <a:endParaRPr lang="en-US" dirty="0" smtClean="0"/>
          </a:p>
          <a:p>
            <a:pPr>
              <a:buNone/>
            </a:pPr>
            <a:r>
              <a:rPr lang="en-US" b="1" dirty="0" smtClean="0"/>
              <a:t>3) Where in the passage does the author give evidence for the argument?</a:t>
            </a:r>
          </a:p>
          <a:p>
            <a:pPr>
              <a:buNone/>
            </a:pPr>
            <a:r>
              <a:rPr lang="en-US" dirty="0" smtClean="0"/>
              <a:t>  a. Lines 1-4</a:t>
            </a:r>
          </a:p>
          <a:p>
            <a:pPr>
              <a:buNone/>
            </a:pPr>
            <a:r>
              <a:rPr lang="en-US" dirty="0" smtClean="0"/>
              <a:t>  b. Lines 8-12</a:t>
            </a:r>
          </a:p>
          <a:p>
            <a:pPr>
              <a:buNone/>
            </a:pPr>
            <a:r>
              <a:rPr lang="en-US" dirty="0" smtClean="0"/>
              <a:t>  c. Lines 12-17</a:t>
            </a:r>
          </a:p>
          <a:p>
            <a:pPr>
              <a:buNone/>
            </a:pPr>
            <a:r>
              <a:rPr lang="en-US" dirty="0" smtClean="0"/>
              <a:t>  d. Lines 17-20</a:t>
            </a:r>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is the main topic of this passage?</a:t>
            </a:r>
          </a:p>
          <a:p>
            <a:pPr>
              <a:buNone/>
            </a:pPr>
            <a:r>
              <a:rPr lang="en-US" dirty="0" smtClean="0"/>
              <a:t>  a. The disappearance of animal species at the end of the Triassic Period</a:t>
            </a:r>
          </a:p>
          <a:p>
            <a:pPr>
              <a:buNone/>
            </a:pPr>
            <a:r>
              <a:rPr lang="en-US" b="1" dirty="0" smtClean="0"/>
              <a:t>  b. Evidence of a relatively sudden extinction of species</a:t>
            </a:r>
          </a:p>
          <a:p>
            <a:pPr>
              <a:buNone/>
            </a:pPr>
            <a:r>
              <a:rPr lang="en-US" dirty="0" smtClean="0"/>
              <a:t>  c. The possibility of an extinction happening simultaneously throughout the world</a:t>
            </a:r>
          </a:p>
          <a:p>
            <a:pPr>
              <a:buNone/>
            </a:pPr>
            <a:r>
              <a:rPr lang="en-US" dirty="0" smtClean="0"/>
              <a:t>  d. A meteorite hole in the Bay of Fundy in Nova Scotia</a:t>
            </a:r>
          </a:p>
          <a:p>
            <a:endParaRPr lang="en-US" dirty="0" smtClean="0"/>
          </a:p>
          <a:p>
            <a:pPr>
              <a:buNone/>
            </a:pPr>
            <a:r>
              <a:rPr lang="en-US" b="1" dirty="0" smtClean="0"/>
              <a:t>2) All of the following were mentioned in the passage EXCEPT</a:t>
            </a:r>
          </a:p>
          <a:p>
            <a:pPr>
              <a:buNone/>
            </a:pPr>
            <a:r>
              <a:rPr lang="en-US" dirty="0" smtClean="0"/>
              <a:t>  a. The extinction of late Triassic animals</a:t>
            </a:r>
          </a:p>
          <a:p>
            <a:pPr>
              <a:buNone/>
            </a:pPr>
            <a:r>
              <a:rPr lang="en-US" dirty="0" smtClean="0"/>
              <a:t>  b. The duration of time for the extinction</a:t>
            </a:r>
          </a:p>
          <a:p>
            <a:pPr>
              <a:buNone/>
            </a:pPr>
            <a:r>
              <a:rPr lang="en-US" dirty="0" smtClean="0"/>
              <a:t>  </a:t>
            </a:r>
            <a:r>
              <a:rPr lang="en-US" b="1" dirty="0" smtClean="0"/>
              <a:t>c. A large meteorite hitting the Earth 10 million years ago</a:t>
            </a:r>
          </a:p>
          <a:p>
            <a:pPr>
              <a:buNone/>
            </a:pPr>
            <a:r>
              <a:rPr lang="en-US" dirty="0" smtClean="0"/>
              <a:t>  d. The use of types of rock in scientific research</a:t>
            </a:r>
          </a:p>
          <a:p>
            <a:endParaRPr lang="en-US" dirty="0" smtClean="0"/>
          </a:p>
          <a:p>
            <a:pPr>
              <a:buNone/>
            </a:pPr>
            <a:r>
              <a:rPr lang="en-US" b="1" dirty="0" smtClean="0"/>
              <a:t>3) Where in the passage does the author give evidence for the argument?</a:t>
            </a:r>
          </a:p>
          <a:p>
            <a:pPr>
              <a:buNone/>
            </a:pPr>
            <a:r>
              <a:rPr lang="en-US" dirty="0" smtClean="0"/>
              <a:t>  a. Lines 1-4</a:t>
            </a:r>
          </a:p>
          <a:p>
            <a:pPr>
              <a:buNone/>
            </a:pPr>
            <a:r>
              <a:rPr lang="en-US" dirty="0" smtClean="0"/>
              <a:t>  </a:t>
            </a:r>
            <a:r>
              <a:rPr lang="en-US" b="1" dirty="0" smtClean="0"/>
              <a:t>b. Lines 8-12</a:t>
            </a:r>
          </a:p>
          <a:p>
            <a:pPr>
              <a:buNone/>
            </a:pPr>
            <a:r>
              <a:rPr lang="en-US" dirty="0" smtClean="0"/>
              <a:t>  c. Lines 12-17</a:t>
            </a:r>
          </a:p>
          <a:p>
            <a:pPr>
              <a:buNone/>
            </a:pPr>
            <a:r>
              <a:rPr lang="en-US" dirty="0" smtClean="0"/>
              <a:t>  d. Lines 17-20</a:t>
            </a:r>
          </a:p>
          <a:p>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100</TotalTime>
  <Words>2089</Words>
  <Application>Microsoft Office PowerPoint</Application>
  <PresentationFormat>On-screen Show (4:3)</PresentationFormat>
  <Paragraphs>228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43</cp:revision>
  <dcterms:created xsi:type="dcterms:W3CDTF">2014-03-03T12:57:36Z</dcterms:created>
  <dcterms:modified xsi:type="dcterms:W3CDTF">2016-03-04T06:46:47Z</dcterms:modified>
</cp:coreProperties>
</file>