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69" r:id="rId5"/>
    <p:sldId id="259" r:id="rId6"/>
    <p:sldId id="270" r:id="rId7"/>
    <p:sldId id="260" r:id="rId8"/>
    <p:sldId id="261" r:id="rId9"/>
    <p:sldId id="271" r:id="rId10"/>
    <p:sldId id="262" r:id="rId11"/>
    <p:sldId id="272" r:id="rId12"/>
    <p:sldId id="263" r:id="rId13"/>
    <p:sldId id="264" r:id="rId14"/>
    <p:sldId id="273" r:id="rId15"/>
    <p:sldId id="265"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7" y="6575527"/>
            <a:ext cx="3873497"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2016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251520" y="0"/>
            <a:ext cx="6014472" cy="369332"/>
          </a:xfrm>
          <a:prstGeom prst="rect">
            <a:avLst/>
          </a:prstGeom>
          <a:noFill/>
        </p:spPr>
        <p:txBody>
          <a:bodyPr wrap="square" rtlCol="0">
            <a:spAutoFit/>
          </a:bodyPr>
          <a:lstStyle/>
          <a:p>
            <a:r>
              <a:rPr lang="en-US" sz="1800" b="1" dirty="0" smtClean="0">
                <a:solidFill>
                  <a:schemeClr val="bg1"/>
                </a:solidFill>
              </a:rPr>
              <a:t>           TOEIC Reading Comprehension Exercise 28</a:t>
            </a:r>
            <a:endParaRPr lang="en-US" sz="1800" b="1" dirty="0">
              <a:solidFill>
                <a:schemeClr val="bg1"/>
              </a:solidFill>
            </a:endParaRPr>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solidFill>
                  <a:schemeClr val="accent6">
                    <a:lumMod val="50000"/>
                  </a:schemeClr>
                </a:solidFill>
              </a:rPr>
              <a:t>READING COMPREHENSION</a:t>
            </a:r>
          </a:p>
          <a:p>
            <a:r>
              <a:rPr lang="en-US" sz="4000" dirty="0" smtClean="0">
                <a:solidFill>
                  <a:schemeClr val="accent6">
                    <a:lumMod val="50000"/>
                  </a:schemeClr>
                </a:solidFill>
              </a:rPr>
              <a:t>READING COMPREHENSION </a:t>
            </a:r>
          </a:p>
          <a:p>
            <a:r>
              <a:rPr lang="en-US" sz="4000" smtClean="0">
                <a:solidFill>
                  <a:schemeClr val="accent6">
                    <a:lumMod val="50000"/>
                  </a:schemeClr>
                </a:solidFill>
              </a:rPr>
              <a:t>EXERCISE 28</a:t>
            </a:r>
            <a:endParaRPr lang="en-US" sz="4000" dirty="0" smtClean="0">
              <a:solidFill>
                <a:schemeClr val="accent6">
                  <a:lumMod val="50000"/>
                </a:schemeClr>
              </a:solidFill>
            </a:endParaRP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is closest in meaning to the word "admits" in line 6?</a:t>
            </a:r>
          </a:p>
          <a:p>
            <a:pPr>
              <a:buNone/>
            </a:pPr>
            <a:r>
              <a:rPr lang="en-US" dirty="0" smtClean="0"/>
              <a:t>  a. Selects</a:t>
            </a:r>
          </a:p>
          <a:p>
            <a:pPr>
              <a:buNone/>
            </a:pPr>
            <a:r>
              <a:rPr lang="en-US" dirty="0" smtClean="0"/>
              <a:t>  b. Interprets</a:t>
            </a:r>
          </a:p>
          <a:p>
            <a:pPr>
              <a:buNone/>
            </a:pPr>
            <a:r>
              <a:rPr lang="en-US" dirty="0" smtClean="0"/>
              <a:t>  c. Lets in</a:t>
            </a:r>
          </a:p>
          <a:p>
            <a:pPr>
              <a:buNone/>
            </a:pPr>
            <a:r>
              <a:rPr lang="en-US" dirty="0" smtClean="0"/>
              <a:t>  d. Focuses on</a:t>
            </a:r>
            <a:br>
              <a:rPr lang="en-US" dirty="0" smtClean="0"/>
            </a:br>
            <a:endParaRPr lang="en-US" dirty="0" smtClean="0"/>
          </a:p>
          <a:p>
            <a:pPr>
              <a:buNone/>
            </a:pPr>
            <a:r>
              <a:rPr lang="en-US" b="1" dirty="0" smtClean="0"/>
              <a:t>5) In line 6, what does the word "them" refer to?</a:t>
            </a:r>
          </a:p>
          <a:p>
            <a:pPr>
              <a:buNone/>
            </a:pPr>
            <a:r>
              <a:rPr lang="en-US" dirty="0" smtClean="0"/>
              <a:t>  a</a:t>
            </a:r>
            <a:r>
              <a:rPr lang="en-US" b="1" dirty="0" smtClean="0"/>
              <a:t>. </a:t>
            </a:r>
            <a:r>
              <a:rPr lang="en-US" dirty="0" smtClean="0"/>
              <a:t>Light waves</a:t>
            </a:r>
          </a:p>
          <a:p>
            <a:pPr>
              <a:buNone/>
            </a:pPr>
            <a:r>
              <a:rPr lang="en-US" dirty="0" smtClean="0"/>
              <a:t>  b. Processes</a:t>
            </a:r>
          </a:p>
          <a:p>
            <a:pPr>
              <a:buNone/>
            </a:pPr>
            <a:r>
              <a:rPr lang="en-US" dirty="0" smtClean="0"/>
              <a:t>  c. Eyes</a:t>
            </a:r>
          </a:p>
          <a:p>
            <a:pPr>
              <a:buNone/>
            </a:pPr>
            <a:r>
              <a:rPr lang="en-US" dirty="0" smtClean="0"/>
              <a:t>  d. Messages</a:t>
            </a:r>
            <a:br>
              <a:rPr lang="en-US" dirty="0" smtClean="0"/>
            </a:br>
            <a:endParaRPr lang="en-US" dirty="0" smtClean="0"/>
          </a:p>
          <a:p>
            <a:pPr>
              <a:buNone/>
            </a:pPr>
            <a:r>
              <a:rPr lang="en-US" b="1" dirty="0" smtClean="0"/>
              <a:t>6) The word "bundle" in line 8 could best be replaced by which of the following?</a:t>
            </a:r>
          </a:p>
          <a:p>
            <a:pPr>
              <a:buNone/>
            </a:pPr>
            <a:r>
              <a:rPr lang="en-US" dirty="0" smtClean="0"/>
              <a:t>  a. Group</a:t>
            </a:r>
          </a:p>
          <a:p>
            <a:pPr>
              <a:buNone/>
            </a:pPr>
            <a:r>
              <a:rPr lang="en-US" dirty="0" smtClean="0"/>
              <a:t>  b. Grow</a:t>
            </a:r>
          </a:p>
          <a:p>
            <a:pPr>
              <a:buNone/>
            </a:pPr>
            <a:r>
              <a:rPr lang="en-US" dirty="0" smtClean="0"/>
              <a:t>  c. Branch</a:t>
            </a:r>
          </a:p>
          <a:p>
            <a:pPr>
              <a:buNone/>
            </a:pPr>
            <a:r>
              <a:rPr lang="en-US" dirty="0" smtClean="0"/>
              <a:t>  d. Settle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Which of the following is closest in meaning to the word "admits" in line 6?</a:t>
            </a:r>
          </a:p>
          <a:p>
            <a:pPr>
              <a:buNone/>
            </a:pPr>
            <a:r>
              <a:rPr lang="en-US" dirty="0" smtClean="0"/>
              <a:t>  a. Selects</a:t>
            </a:r>
          </a:p>
          <a:p>
            <a:pPr>
              <a:buNone/>
            </a:pPr>
            <a:r>
              <a:rPr lang="en-US" dirty="0" smtClean="0"/>
              <a:t>  b. Interprets</a:t>
            </a:r>
          </a:p>
          <a:p>
            <a:pPr>
              <a:buNone/>
            </a:pPr>
            <a:r>
              <a:rPr lang="en-US" b="1" dirty="0" smtClean="0"/>
              <a:t>  c. Lets in</a:t>
            </a:r>
          </a:p>
          <a:p>
            <a:pPr>
              <a:buNone/>
            </a:pPr>
            <a:r>
              <a:rPr lang="en-US" dirty="0" smtClean="0"/>
              <a:t>  d. Focuses on</a:t>
            </a:r>
            <a:br>
              <a:rPr lang="en-US" dirty="0" smtClean="0"/>
            </a:br>
            <a:endParaRPr lang="en-US" dirty="0" smtClean="0"/>
          </a:p>
          <a:p>
            <a:pPr>
              <a:buNone/>
            </a:pPr>
            <a:r>
              <a:rPr lang="en-US" b="1" dirty="0" smtClean="0"/>
              <a:t>5) In line 6, what does the word "them" refer to?</a:t>
            </a:r>
          </a:p>
          <a:p>
            <a:pPr>
              <a:buNone/>
            </a:pPr>
            <a:r>
              <a:rPr lang="en-US" dirty="0" smtClean="0"/>
              <a:t>  </a:t>
            </a:r>
            <a:r>
              <a:rPr lang="en-US" b="1" dirty="0" smtClean="0"/>
              <a:t>a. Light waves</a:t>
            </a:r>
          </a:p>
          <a:p>
            <a:pPr>
              <a:buNone/>
            </a:pPr>
            <a:r>
              <a:rPr lang="en-US" dirty="0" smtClean="0"/>
              <a:t>  b. Processes</a:t>
            </a:r>
          </a:p>
          <a:p>
            <a:pPr>
              <a:buNone/>
            </a:pPr>
            <a:r>
              <a:rPr lang="en-US" dirty="0" smtClean="0"/>
              <a:t>  c. Eyes</a:t>
            </a:r>
          </a:p>
          <a:p>
            <a:pPr>
              <a:buNone/>
            </a:pPr>
            <a:r>
              <a:rPr lang="en-US" dirty="0" smtClean="0"/>
              <a:t>  d. Messages</a:t>
            </a:r>
            <a:br>
              <a:rPr lang="en-US" dirty="0" smtClean="0"/>
            </a:br>
            <a:endParaRPr lang="en-US" dirty="0" smtClean="0"/>
          </a:p>
          <a:p>
            <a:pPr>
              <a:buNone/>
            </a:pPr>
            <a:r>
              <a:rPr lang="en-US" b="1" dirty="0" smtClean="0"/>
              <a:t>6) The word "bundle" in line 8 could best be replaced by which of the following?</a:t>
            </a:r>
          </a:p>
          <a:p>
            <a:pPr>
              <a:buNone/>
            </a:pPr>
            <a:r>
              <a:rPr lang="en-US" dirty="0" smtClean="0"/>
              <a:t>  </a:t>
            </a:r>
            <a:r>
              <a:rPr lang="en-US" b="1" dirty="0" smtClean="0"/>
              <a:t>a. Group</a:t>
            </a:r>
          </a:p>
          <a:p>
            <a:pPr>
              <a:buNone/>
            </a:pPr>
            <a:r>
              <a:rPr lang="en-US" dirty="0" smtClean="0"/>
              <a:t>  b. Grow</a:t>
            </a:r>
          </a:p>
          <a:p>
            <a:pPr>
              <a:buNone/>
            </a:pPr>
            <a:r>
              <a:rPr lang="en-US" dirty="0" smtClean="0"/>
              <a:t>  c. Branch</a:t>
            </a:r>
          </a:p>
          <a:p>
            <a:pPr>
              <a:buNone/>
            </a:pPr>
            <a:r>
              <a:rPr lang="en-US" dirty="0" smtClean="0"/>
              <a:t>  d. Settle</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000" b="1" dirty="0" smtClean="0">
                <a:solidFill>
                  <a:schemeClr val="accent2">
                    <a:lumMod val="75000"/>
                  </a:schemeClr>
                </a:solidFill>
              </a:rPr>
              <a:t>Read the </a:t>
            </a:r>
            <a:r>
              <a:rPr lang="en-US" sz="2000" b="1" dirty="0">
                <a:solidFill>
                  <a:schemeClr val="accent2">
                    <a:lumMod val="75000"/>
                  </a:schemeClr>
                </a:solidFill>
              </a:rPr>
              <a:t>passage </a:t>
            </a:r>
            <a:r>
              <a:rPr lang="en-US" sz="2000" b="1" dirty="0" smtClean="0">
                <a:solidFill>
                  <a:schemeClr val="accent2">
                    <a:lumMod val="75000"/>
                  </a:schemeClr>
                </a:solidFill>
              </a:rPr>
              <a:t>No:3 </a:t>
            </a:r>
            <a:r>
              <a:rPr lang="en-US" sz="2000" b="1" dirty="0" smtClean="0">
                <a:solidFill>
                  <a:schemeClr val="accent2">
                    <a:lumMod val="75000"/>
                  </a:schemeClr>
                </a:solidFill>
              </a:rPr>
              <a:t>and answer the questions</a:t>
            </a:r>
          </a:p>
          <a:p>
            <a:pPr>
              <a:buNone/>
            </a:pPr>
            <a:endParaRPr lang="en-US" sz="2000" b="1" dirty="0" smtClean="0">
              <a:solidFill>
                <a:schemeClr val="accent2">
                  <a:lumMod val="75000"/>
                </a:schemeClr>
              </a:solidFill>
            </a:endParaRPr>
          </a:p>
          <a:p>
            <a:pPr>
              <a:buNone/>
            </a:pPr>
            <a:r>
              <a:rPr lang="en-US" dirty="0" smtClean="0"/>
              <a:t>Lead </a:t>
            </a:r>
            <a:r>
              <a:rPr lang="en-US" dirty="0" smtClean="0"/>
              <a:t>poisoning in children is a major health concern. Both low and high doses of paint can have serious effects. Children exposed to high doses of lead often suffer permanent nerve damage, mental retardation, blindness and even death. </a:t>
            </a:r>
            <a:endParaRPr lang="en-US" dirty="0" smtClean="0"/>
          </a:p>
          <a:p>
            <a:pPr>
              <a:buNone/>
            </a:pPr>
            <a:endParaRPr lang="en-US" dirty="0"/>
          </a:p>
          <a:p>
            <a:pPr>
              <a:buNone/>
            </a:pPr>
            <a:r>
              <a:rPr lang="en-US" dirty="0" smtClean="0"/>
              <a:t>Low </a:t>
            </a:r>
            <a:r>
              <a:rPr lang="en-US" dirty="0" smtClean="0"/>
              <a:t>doses of lead can lead to mild mental retardation, short attention spans, distractibility, poor academic performance, and behavioral </a:t>
            </a:r>
            <a:r>
              <a:rPr lang="en-US" dirty="0" smtClean="0"/>
              <a:t>problems.</a:t>
            </a:r>
            <a:endParaRPr lang="en-US" dirty="0"/>
          </a:p>
          <a:p>
            <a:pPr>
              <a:buNone/>
            </a:pPr>
            <a:endParaRPr lang="en-US" dirty="0" smtClean="0"/>
          </a:p>
          <a:p>
            <a:pPr>
              <a:buNone/>
            </a:pPr>
            <a:r>
              <a:rPr lang="en-US" dirty="0" smtClean="0"/>
              <a:t>This </a:t>
            </a:r>
            <a:r>
              <a:rPr lang="en-US" dirty="0" smtClean="0"/>
              <a:t>is not a new concern. As early as 1904, lead poisoning in children was linked to lead-based paint. Microscopic lead particles from paint are absorbed into the bloodstream when children ingest flakes of chipped paint, plaster, or paint dust from sanding. Lead can also enter the body through household dust, nail biting, thumb sucking, or chewing on toys and other objects painted with lead-based paint. </a:t>
            </a:r>
            <a:endParaRPr lang="en-US" dirty="0" smtClean="0"/>
          </a:p>
          <a:p>
            <a:pPr>
              <a:buNone/>
            </a:pPr>
            <a:endParaRPr lang="en-US" dirty="0" smtClean="0"/>
          </a:p>
          <a:p>
            <a:pPr>
              <a:buNone/>
            </a:pPr>
            <a:r>
              <a:rPr lang="en-US" dirty="0" smtClean="0"/>
              <a:t>Although </a:t>
            </a:r>
            <a:r>
              <a:rPr lang="en-US" dirty="0" smtClean="0"/>
              <a:t>American paint companies today must comply with strict regulations regarding the amount of lead used in their paint, this source of lead poisoning is still the most common and most dangerous. Children living in older, dilapidated houses are particularly at risk.</a:t>
            </a:r>
            <a:r>
              <a:rPr lang="en-US" b="1" dirty="0" smtClean="0">
                <a:solidFill>
                  <a:schemeClr val="accent2">
                    <a:lumMod val="75000"/>
                  </a:schemeClr>
                </a:solidFill>
              </a:rPr>
              <a:t> </a:t>
            </a:r>
            <a:endParaRPr lang="en-US"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is the main topic of the passage?</a:t>
            </a:r>
          </a:p>
          <a:p>
            <a:pPr>
              <a:buNone/>
            </a:pPr>
            <a:r>
              <a:rPr lang="en-US" dirty="0" smtClean="0"/>
              <a:t>  a. Problems with household paint</a:t>
            </a:r>
          </a:p>
          <a:p>
            <a:pPr>
              <a:buNone/>
            </a:pPr>
            <a:r>
              <a:rPr lang="en-US" dirty="0" smtClean="0"/>
              <a:t>  b. Major health concerns for children</a:t>
            </a:r>
          </a:p>
          <a:p>
            <a:pPr>
              <a:buNone/>
            </a:pPr>
            <a:r>
              <a:rPr lang="en-US" dirty="0" smtClean="0"/>
              <a:t>  c. Lead poisoning in children</a:t>
            </a:r>
          </a:p>
          <a:p>
            <a:pPr>
              <a:buNone/>
            </a:pPr>
            <a:r>
              <a:rPr lang="en-US" dirty="0" smtClean="0"/>
              <a:t>  d. Lead paint in older homes</a:t>
            </a:r>
          </a:p>
          <a:p>
            <a:endParaRPr lang="en-US" dirty="0" smtClean="0"/>
          </a:p>
          <a:p>
            <a:pPr>
              <a:buNone/>
            </a:pPr>
            <a:r>
              <a:rPr lang="en-US" b="1" dirty="0" smtClean="0"/>
              <a:t>2) The phrase "exposed to" in line 2 could best be replaced by which of the following?</a:t>
            </a:r>
          </a:p>
          <a:p>
            <a:pPr>
              <a:buNone/>
            </a:pPr>
            <a:r>
              <a:rPr lang="en-US" dirty="0" smtClean="0"/>
              <a:t>  a. Familiar with</a:t>
            </a:r>
          </a:p>
          <a:p>
            <a:pPr>
              <a:buNone/>
            </a:pPr>
            <a:r>
              <a:rPr lang="en-US" dirty="0" smtClean="0"/>
              <a:t>  b. In contact with</a:t>
            </a:r>
          </a:p>
          <a:p>
            <a:pPr>
              <a:buNone/>
            </a:pPr>
            <a:r>
              <a:rPr lang="en-US" dirty="0" smtClean="0"/>
              <a:t>  c. Displaying</a:t>
            </a:r>
          </a:p>
          <a:p>
            <a:pPr>
              <a:buNone/>
            </a:pPr>
            <a:r>
              <a:rPr lang="en-US" dirty="0" smtClean="0"/>
              <a:t>  d. Conducting</a:t>
            </a:r>
          </a:p>
          <a:p>
            <a:endParaRPr lang="en-US" dirty="0" smtClean="0"/>
          </a:p>
          <a:p>
            <a:pPr>
              <a:buNone/>
            </a:pPr>
            <a:r>
              <a:rPr lang="en-US" b="1" dirty="0" smtClean="0"/>
              <a:t>3) Which of the following does the passage infer?</a:t>
            </a:r>
          </a:p>
          <a:p>
            <a:pPr>
              <a:buNone/>
            </a:pPr>
            <a:r>
              <a:rPr lang="en-US" b="1" dirty="0" smtClean="0"/>
              <a:t>  </a:t>
            </a:r>
            <a:r>
              <a:rPr lang="en-US" dirty="0" smtClean="0"/>
              <a:t>a. Paint companies can no longer use lead in their paint</a:t>
            </a:r>
          </a:p>
          <a:p>
            <a:pPr>
              <a:buNone/>
            </a:pPr>
            <a:r>
              <a:rPr lang="en-US" dirty="0" smtClean="0"/>
              <a:t>  b. Paint companies aren't required to limit the amount of lead used in their paint</a:t>
            </a:r>
          </a:p>
          <a:p>
            <a:pPr>
              <a:buNone/>
            </a:pPr>
            <a:r>
              <a:rPr lang="en-US" dirty="0" smtClean="0"/>
              <a:t>  c. Paint companies must limit the amount of lead used in their lead</a:t>
            </a:r>
          </a:p>
          <a:p>
            <a:pPr>
              <a:buNone/>
            </a:pPr>
            <a:r>
              <a:rPr lang="en-US" dirty="0" smtClean="0"/>
              <a:t>  d. Paint companies have always followed restrictions regarding the amount of lead used in            their paint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is the main topic of the passage?</a:t>
            </a:r>
          </a:p>
          <a:p>
            <a:pPr>
              <a:buNone/>
            </a:pPr>
            <a:r>
              <a:rPr lang="en-US" dirty="0" smtClean="0"/>
              <a:t>  a. Problems with household paint</a:t>
            </a:r>
          </a:p>
          <a:p>
            <a:pPr>
              <a:buNone/>
            </a:pPr>
            <a:r>
              <a:rPr lang="en-US" dirty="0" smtClean="0"/>
              <a:t>  b. Major health concerns for children</a:t>
            </a:r>
          </a:p>
          <a:p>
            <a:pPr>
              <a:buNone/>
            </a:pPr>
            <a:r>
              <a:rPr lang="en-US" b="1" dirty="0" smtClean="0"/>
              <a:t>  c. Lead poisoning in children</a:t>
            </a:r>
          </a:p>
          <a:p>
            <a:pPr>
              <a:buNone/>
            </a:pPr>
            <a:r>
              <a:rPr lang="en-US" dirty="0" smtClean="0"/>
              <a:t>  d. Lead paint in older homes</a:t>
            </a:r>
          </a:p>
          <a:p>
            <a:endParaRPr lang="en-US" dirty="0" smtClean="0"/>
          </a:p>
          <a:p>
            <a:pPr>
              <a:buNone/>
            </a:pPr>
            <a:r>
              <a:rPr lang="en-US" b="1" dirty="0" smtClean="0"/>
              <a:t>2) The phrase "exposed to" in line 2 could best be replaced by which of the following?</a:t>
            </a:r>
          </a:p>
          <a:p>
            <a:pPr>
              <a:buNone/>
            </a:pPr>
            <a:r>
              <a:rPr lang="en-US" dirty="0" smtClean="0"/>
              <a:t>  a. Familiar with</a:t>
            </a:r>
          </a:p>
          <a:p>
            <a:pPr>
              <a:buNone/>
            </a:pPr>
            <a:r>
              <a:rPr lang="en-US" dirty="0" smtClean="0"/>
              <a:t>  </a:t>
            </a:r>
            <a:r>
              <a:rPr lang="en-US" b="1" dirty="0" smtClean="0"/>
              <a:t>b. In contact with</a:t>
            </a:r>
          </a:p>
          <a:p>
            <a:pPr>
              <a:buNone/>
            </a:pPr>
            <a:r>
              <a:rPr lang="en-US" dirty="0" smtClean="0"/>
              <a:t>  c. Displaying</a:t>
            </a:r>
          </a:p>
          <a:p>
            <a:pPr>
              <a:buNone/>
            </a:pPr>
            <a:r>
              <a:rPr lang="en-US" dirty="0" smtClean="0"/>
              <a:t>  d. Conducting</a:t>
            </a:r>
          </a:p>
          <a:p>
            <a:endParaRPr lang="en-US" dirty="0" smtClean="0"/>
          </a:p>
          <a:p>
            <a:pPr>
              <a:buNone/>
            </a:pPr>
            <a:r>
              <a:rPr lang="en-US" b="1" dirty="0" smtClean="0"/>
              <a:t>3) Which of the following does the passage infer?</a:t>
            </a:r>
          </a:p>
          <a:p>
            <a:pPr>
              <a:buNone/>
            </a:pPr>
            <a:r>
              <a:rPr lang="en-US" b="1" dirty="0" smtClean="0"/>
              <a:t>  </a:t>
            </a:r>
            <a:r>
              <a:rPr lang="en-US" dirty="0" smtClean="0"/>
              <a:t>a. Paint companies can no longer use lead in their paint</a:t>
            </a:r>
          </a:p>
          <a:p>
            <a:pPr>
              <a:buNone/>
            </a:pPr>
            <a:r>
              <a:rPr lang="en-US" dirty="0" smtClean="0"/>
              <a:t>  b. Paint companies aren't required to limit the amount of lead used in their paint</a:t>
            </a:r>
          </a:p>
          <a:p>
            <a:pPr>
              <a:buNone/>
            </a:pPr>
            <a:r>
              <a:rPr lang="en-US" dirty="0" smtClean="0"/>
              <a:t>  </a:t>
            </a:r>
            <a:r>
              <a:rPr lang="en-US" b="1" dirty="0" smtClean="0"/>
              <a:t>c. Paint companies must limit the amount of lead used in their lead</a:t>
            </a:r>
          </a:p>
          <a:p>
            <a:pPr>
              <a:buNone/>
            </a:pPr>
            <a:r>
              <a:rPr lang="en-US" dirty="0" smtClean="0"/>
              <a:t>  d. Paint companies have always followed restrictions regarding the amount of lead used in their paint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what is the most common source of lead poisoning in children?</a:t>
            </a:r>
          </a:p>
          <a:p>
            <a:pPr>
              <a:buNone/>
            </a:pPr>
            <a:r>
              <a:rPr lang="en-US" dirty="0" smtClean="0"/>
              <a:t>  a. Household dust</a:t>
            </a:r>
          </a:p>
          <a:p>
            <a:pPr>
              <a:buNone/>
            </a:pPr>
            <a:r>
              <a:rPr lang="en-US" dirty="0" smtClean="0"/>
              <a:t>  b. Lead-based paint</a:t>
            </a:r>
          </a:p>
          <a:p>
            <a:pPr>
              <a:buNone/>
            </a:pPr>
            <a:r>
              <a:rPr lang="en-US" dirty="0" smtClean="0"/>
              <a:t>  c. Painted toys</a:t>
            </a:r>
          </a:p>
          <a:p>
            <a:pPr>
              <a:buNone/>
            </a:pPr>
            <a:r>
              <a:rPr lang="en-US" dirty="0" smtClean="0"/>
              <a:t>  d. Dilapidated houses</a:t>
            </a:r>
            <a:br>
              <a:rPr lang="en-US" dirty="0" smtClean="0"/>
            </a:br>
            <a:endParaRPr lang="en-US" dirty="0" smtClean="0"/>
          </a:p>
          <a:p>
            <a:pPr>
              <a:buNone/>
            </a:pPr>
            <a:r>
              <a:rPr lang="en-US" b="1" dirty="0" smtClean="0"/>
              <a:t>5) What does the author imply in the final sentence of the passage?</a:t>
            </a:r>
          </a:p>
          <a:p>
            <a:pPr>
              <a:buNone/>
            </a:pPr>
            <a:r>
              <a:rPr lang="en-US" dirty="0" smtClean="0"/>
              <a:t>  a. Lead-based paint chips off more easily than newer paints</a:t>
            </a:r>
          </a:p>
          <a:p>
            <a:pPr>
              <a:buNone/>
            </a:pPr>
            <a:r>
              <a:rPr lang="en-US" dirty="0" smtClean="0"/>
              <a:t>  b. Poor people did not comply with the regulations</a:t>
            </a:r>
          </a:p>
          <a:p>
            <a:pPr>
              <a:buNone/>
            </a:pPr>
            <a:r>
              <a:rPr lang="en-US" dirty="0" smtClean="0"/>
              <a:t>  c. Old homes were painted with lead-based paint</a:t>
            </a:r>
          </a:p>
          <a:p>
            <a:pPr>
              <a:buNone/>
            </a:pPr>
            <a:r>
              <a:rPr lang="en-US" dirty="0" smtClean="0"/>
              <a:t>  d. Old homes need to be rebuilt in order to be safe for children</a:t>
            </a:r>
          </a:p>
          <a:p>
            <a:endParaRPr lang="en-US" dirty="0" smtClean="0"/>
          </a:p>
          <a:p>
            <a:pPr>
              <a:buNone/>
            </a:pPr>
            <a:r>
              <a:rPr lang="en-US" b="1" dirty="0" smtClean="0"/>
              <a:t>6) As used in line 3, which of the following is closest in meaning to the word "suffer"?</a:t>
            </a:r>
          </a:p>
          <a:p>
            <a:pPr>
              <a:buNone/>
            </a:pPr>
            <a:r>
              <a:rPr lang="en-US" dirty="0" smtClean="0"/>
              <a:t>  a</a:t>
            </a:r>
            <a:r>
              <a:rPr lang="en-US" b="1" dirty="0" smtClean="0"/>
              <a:t>. </a:t>
            </a:r>
            <a:r>
              <a:rPr lang="en-US" dirty="0" smtClean="0"/>
              <a:t>Experience</a:t>
            </a:r>
          </a:p>
          <a:p>
            <a:pPr>
              <a:buNone/>
            </a:pPr>
            <a:r>
              <a:rPr lang="en-US" dirty="0" smtClean="0"/>
              <a:t>  b. Reveal</a:t>
            </a:r>
          </a:p>
          <a:p>
            <a:pPr>
              <a:buNone/>
            </a:pPr>
            <a:r>
              <a:rPr lang="en-US" dirty="0" smtClean="0"/>
              <a:t>  c. Feel pain from</a:t>
            </a:r>
          </a:p>
          <a:p>
            <a:pPr>
              <a:buNone/>
            </a:pPr>
            <a:r>
              <a:rPr lang="en-US" dirty="0" smtClean="0"/>
              <a:t>  d. Grieve with</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passage, what is the most common source of lead poisoning in children?</a:t>
            </a:r>
          </a:p>
          <a:p>
            <a:pPr>
              <a:buNone/>
            </a:pPr>
            <a:r>
              <a:rPr lang="en-US" dirty="0" smtClean="0"/>
              <a:t>  a. Household dust</a:t>
            </a:r>
          </a:p>
          <a:p>
            <a:pPr>
              <a:buNone/>
            </a:pPr>
            <a:r>
              <a:rPr lang="en-US" dirty="0" smtClean="0"/>
              <a:t>  </a:t>
            </a:r>
            <a:r>
              <a:rPr lang="en-US" b="1" dirty="0" smtClean="0"/>
              <a:t>b. Lead-based paint</a:t>
            </a:r>
          </a:p>
          <a:p>
            <a:pPr>
              <a:buNone/>
            </a:pPr>
            <a:r>
              <a:rPr lang="en-US" dirty="0" smtClean="0"/>
              <a:t>  c. Painted toys</a:t>
            </a:r>
          </a:p>
          <a:p>
            <a:pPr>
              <a:buNone/>
            </a:pPr>
            <a:r>
              <a:rPr lang="en-US" dirty="0" smtClean="0"/>
              <a:t>  d. Dilapidated houses</a:t>
            </a:r>
            <a:br>
              <a:rPr lang="en-US" dirty="0" smtClean="0"/>
            </a:br>
            <a:endParaRPr lang="en-US" dirty="0" smtClean="0"/>
          </a:p>
          <a:p>
            <a:pPr>
              <a:buNone/>
            </a:pPr>
            <a:r>
              <a:rPr lang="en-US" b="1" dirty="0" smtClean="0"/>
              <a:t>5) What does the author imply in the final sentence of the passage?</a:t>
            </a:r>
          </a:p>
          <a:p>
            <a:pPr>
              <a:buNone/>
            </a:pPr>
            <a:r>
              <a:rPr lang="en-US" dirty="0" smtClean="0"/>
              <a:t>  a. Lead-based paint chips off more easily than newer paints</a:t>
            </a:r>
          </a:p>
          <a:p>
            <a:pPr>
              <a:buNone/>
            </a:pPr>
            <a:r>
              <a:rPr lang="en-US" dirty="0" smtClean="0"/>
              <a:t>  b. Poor people did not comply with the regulations</a:t>
            </a:r>
          </a:p>
          <a:p>
            <a:pPr>
              <a:buNone/>
            </a:pPr>
            <a:r>
              <a:rPr lang="en-US" dirty="0" smtClean="0"/>
              <a:t>  </a:t>
            </a:r>
            <a:r>
              <a:rPr lang="en-US" b="1" dirty="0" smtClean="0"/>
              <a:t>c. Old homes were painted with lead-based paint</a:t>
            </a:r>
          </a:p>
          <a:p>
            <a:pPr>
              <a:buNone/>
            </a:pPr>
            <a:r>
              <a:rPr lang="en-US" dirty="0" smtClean="0"/>
              <a:t>  d. Old homes need to be rebuilt in order to be safe for children</a:t>
            </a:r>
          </a:p>
          <a:p>
            <a:endParaRPr lang="en-US" dirty="0" smtClean="0"/>
          </a:p>
          <a:p>
            <a:pPr>
              <a:buNone/>
            </a:pPr>
            <a:r>
              <a:rPr lang="en-US" b="1" dirty="0" smtClean="0"/>
              <a:t>6) As used in line 3, which of the following is closest in meaning to the word "suffer"?</a:t>
            </a:r>
          </a:p>
          <a:p>
            <a:pPr>
              <a:buNone/>
            </a:pPr>
            <a:r>
              <a:rPr lang="en-US" dirty="0" smtClean="0"/>
              <a:t>  </a:t>
            </a:r>
            <a:r>
              <a:rPr lang="en-US" b="1" dirty="0" smtClean="0"/>
              <a:t>a. Experience</a:t>
            </a:r>
          </a:p>
          <a:p>
            <a:pPr>
              <a:buNone/>
            </a:pPr>
            <a:r>
              <a:rPr lang="en-US" dirty="0" smtClean="0"/>
              <a:t>  b. Reveal</a:t>
            </a:r>
          </a:p>
          <a:p>
            <a:pPr>
              <a:buNone/>
            </a:pPr>
            <a:r>
              <a:rPr lang="en-US" dirty="0" smtClean="0"/>
              <a:t>  c. Feel pain from</a:t>
            </a:r>
          </a:p>
          <a:p>
            <a:pPr>
              <a:buNone/>
            </a:pPr>
            <a:r>
              <a:rPr lang="en-US" dirty="0" smtClean="0"/>
              <a:t>  d. Grieve with</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000" b="1" dirty="0" smtClean="0">
                <a:solidFill>
                  <a:schemeClr val="accent2">
                    <a:lumMod val="75000"/>
                  </a:schemeClr>
                </a:solidFill>
              </a:rPr>
              <a:t>Read the </a:t>
            </a:r>
            <a:r>
              <a:rPr lang="en-US" sz="2000" b="1" dirty="0" smtClean="0">
                <a:solidFill>
                  <a:schemeClr val="accent2">
                    <a:lumMod val="75000"/>
                  </a:schemeClr>
                </a:solidFill>
              </a:rPr>
              <a:t>passage No:1 </a:t>
            </a:r>
            <a:r>
              <a:rPr lang="en-US" sz="2000" b="1" dirty="0" smtClean="0">
                <a:solidFill>
                  <a:schemeClr val="accent2">
                    <a:lumMod val="75000"/>
                  </a:schemeClr>
                </a:solidFill>
              </a:rPr>
              <a:t>and answer the questions </a:t>
            </a:r>
          </a:p>
          <a:p>
            <a:pPr>
              <a:buNone/>
            </a:pPr>
            <a:r>
              <a:rPr lang="en-US" dirty="0" smtClean="0"/>
              <a:t> </a:t>
            </a:r>
            <a:r>
              <a:rPr lang="en-US" dirty="0" smtClean="0"/>
              <a:t>It's </a:t>
            </a:r>
            <a:r>
              <a:rPr lang="en-US" dirty="0" smtClean="0"/>
              <a:t>hard to find artifacts that are genuinely American, but the present day banjo may be one of them. Even though its ancestry is African, the modern banjo is nothing like the early instruments first brought by Africans to the southern plantations. </a:t>
            </a:r>
            <a:endParaRPr lang="en-US" dirty="0" smtClean="0"/>
          </a:p>
          <a:p>
            <a:pPr>
              <a:buNone/>
            </a:pPr>
            <a:endParaRPr lang="en-US" dirty="0"/>
          </a:p>
          <a:p>
            <a:pPr>
              <a:buNone/>
            </a:pPr>
            <a:r>
              <a:rPr lang="en-US" dirty="0" smtClean="0"/>
              <a:t>In </a:t>
            </a:r>
            <a:r>
              <a:rPr lang="en-US" dirty="0" smtClean="0"/>
              <a:t>the nineteenth century the banjo was a standard instrument in minstrel shows, and, as it continued to be used, it was changed in various ways. Machined pegs were added for precise tuning, frets were added for better intonation, and vellum heads were added to improve the tension. The number of strings also continued to change. </a:t>
            </a:r>
            <a:endParaRPr lang="en-US" dirty="0" smtClean="0"/>
          </a:p>
          <a:p>
            <a:pPr>
              <a:buNone/>
            </a:pPr>
            <a:endParaRPr lang="en-US" dirty="0" smtClean="0"/>
          </a:p>
          <a:p>
            <a:pPr>
              <a:buNone/>
            </a:pPr>
            <a:r>
              <a:rPr lang="en-US" dirty="0" smtClean="0"/>
              <a:t>Earlier </a:t>
            </a:r>
            <a:r>
              <a:rPr lang="en-US" dirty="0" smtClean="0"/>
              <a:t>banjos had four strings, while later models had as many as nine. In the late 1800s, the five-string banjo was developed, a model that had a small unfretted drone string that was played with the thumb. This was the instrument that country singer Earl Scruggs played, and was the type used to produce that great style of music known as American bluegrass. </a:t>
            </a:r>
            <a:endParaRPr lang="en-US" dirty="0"/>
          </a:p>
          <a:p>
            <a:pPr>
              <a:buNone/>
            </a:pPr>
            <a:endParaRPr lang="en-US" dirty="0" smtClean="0"/>
          </a:p>
          <a:p>
            <a:pPr>
              <a:buNone/>
            </a:pPr>
            <a:r>
              <a:rPr lang="en-US" dirty="0" smtClean="0"/>
              <a:t>In </a:t>
            </a:r>
            <a:r>
              <a:rPr lang="en-US" dirty="0" smtClean="0"/>
              <a:t>the 1920s, the four-string tenor banjo made a remarkable comeback, as banjo bands became popular in schools and clubs from coast to coast. Again in the 1960s there was a renewed interest in folk and country music that brought the banjo back into the forefront of American music. It's an American instrument that continues to live on.</a:t>
            </a:r>
            <a:endParaRPr lang="en-US"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does this passage mainly discuss?</a:t>
            </a:r>
          </a:p>
          <a:p>
            <a:pPr>
              <a:buNone/>
            </a:pPr>
            <a:r>
              <a:rPr lang="en-US" dirty="0" smtClean="0"/>
              <a:t>  a. The lasting effects of bluegrass music</a:t>
            </a:r>
          </a:p>
          <a:p>
            <a:pPr>
              <a:buNone/>
            </a:pPr>
            <a:r>
              <a:rPr lang="en-US" dirty="0" smtClean="0"/>
              <a:t>  b. The development of an American instrument</a:t>
            </a:r>
          </a:p>
          <a:p>
            <a:pPr>
              <a:buNone/>
            </a:pPr>
            <a:r>
              <a:rPr lang="en-US" dirty="0" smtClean="0"/>
              <a:t>  c. The life of a banjo</a:t>
            </a:r>
          </a:p>
          <a:p>
            <a:pPr>
              <a:buNone/>
            </a:pPr>
            <a:r>
              <a:rPr lang="en-US" dirty="0" smtClean="0"/>
              <a:t>  d. Changes in music in the nineteenth and twentieth centuries</a:t>
            </a:r>
            <a:br>
              <a:rPr lang="en-US" dirty="0" smtClean="0"/>
            </a:br>
            <a:endParaRPr lang="en-US" dirty="0" smtClean="0"/>
          </a:p>
          <a:p>
            <a:pPr>
              <a:buNone/>
            </a:pPr>
            <a:r>
              <a:rPr lang="en-US" b="1" dirty="0" smtClean="0"/>
              <a:t>2) The banjo originally came from</a:t>
            </a:r>
          </a:p>
          <a:p>
            <a:pPr>
              <a:buNone/>
            </a:pPr>
            <a:r>
              <a:rPr lang="en-US" dirty="0" smtClean="0"/>
              <a:t>  a. Southern plantations</a:t>
            </a:r>
          </a:p>
          <a:p>
            <a:pPr>
              <a:buNone/>
            </a:pPr>
            <a:r>
              <a:rPr lang="en-US" dirty="0" smtClean="0"/>
              <a:t>  b. Folk and country music</a:t>
            </a:r>
          </a:p>
          <a:p>
            <a:pPr>
              <a:buNone/>
            </a:pPr>
            <a:r>
              <a:rPr lang="en-US" dirty="0" smtClean="0"/>
              <a:t>  c. Minstrel shows</a:t>
            </a:r>
          </a:p>
          <a:p>
            <a:pPr>
              <a:buNone/>
            </a:pPr>
            <a:r>
              <a:rPr lang="en-US" dirty="0" smtClean="0"/>
              <a:t>  d. Africa  </a:t>
            </a:r>
            <a:br>
              <a:rPr lang="en-US" dirty="0" smtClean="0"/>
            </a:br>
            <a:endParaRPr lang="en-US" dirty="0" smtClean="0"/>
          </a:p>
          <a:p>
            <a:pPr>
              <a:buNone/>
            </a:pPr>
            <a:r>
              <a:rPr lang="en-US" b="1" dirty="0" smtClean="0"/>
              <a:t>3) The word "plantations" in line 4 most probably refers to</a:t>
            </a:r>
          </a:p>
          <a:p>
            <a:pPr>
              <a:buNone/>
            </a:pPr>
            <a:r>
              <a:rPr lang="en-US" dirty="0" smtClean="0"/>
              <a:t>  a. Types of farms in the South</a:t>
            </a:r>
          </a:p>
          <a:p>
            <a:pPr>
              <a:buNone/>
            </a:pPr>
            <a:r>
              <a:rPr lang="en-US" dirty="0" smtClean="0"/>
              <a:t>  b. Southern states</a:t>
            </a:r>
          </a:p>
          <a:p>
            <a:pPr>
              <a:buNone/>
            </a:pPr>
            <a:r>
              <a:rPr lang="en-US" dirty="0" smtClean="0"/>
              <a:t>  c. Southern musical theaters</a:t>
            </a:r>
          </a:p>
          <a:p>
            <a:pPr>
              <a:buNone/>
            </a:pPr>
            <a:r>
              <a:rPr lang="en-US" dirty="0" smtClean="0"/>
              <a:t>  d. Bands common in the South</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does this passage mainly discuss?</a:t>
            </a:r>
          </a:p>
          <a:p>
            <a:pPr>
              <a:buNone/>
            </a:pPr>
            <a:r>
              <a:rPr lang="en-US" dirty="0" smtClean="0"/>
              <a:t>  a. The lasting effects of bluegrass music</a:t>
            </a:r>
          </a:p>
          <a:p>
            <a:pPr>
              <a:buNone/>
            </a:pPr>
            <a:r>
              <a:rPr lang="en-US" b="1" dirty="0" smtClean="0"/>
              <a:t>  b. The development of an American instrument</a:t>
            </a:r>
          </a:p>
          <a:p>
            <a:pPr>
              <a:buNone/>
            </a:pPr>
            <a:r>
              <a:rPr lang="en-US" dirty="0" smtClean="0"/>
              <a:t>  c. The life of a banjo</a:t>
            </a:r>
          </a:p>
          <a:p>
            <a:pPr>
              <a:buNone/>
            </a:pPr>
            <a:r>
              <a:rPr lang="en-US" dirty="0" smtClean="0"/>
              <a:t>  d. Changes in music in the nineteenth and twentieth centuries</a:t>
            </a:r>
            <a:br>
              <a:rPr lang="en-US" dirty="0" smtClean="0"/>
            </a:br>
            <a:endParaRPr lang="en-US" dirty="0" smtClean="0"/>
          </a:p>
          <a:p>
            <a:pPr>
              <a:buNone/>
            </a:pPr>
            <a:r>
              <a:rPr lang="en-US" b="1" dirty="0" smtClean="0"/>
              <a:t>2) The banjo originally came from</a:t>
            </a:r>
          </a:p>
          <a:p>
            <a:pPr>
              <a:buNone/>
            </a:pPr>
            <a:r>
              <a:rPr lang="en-US" dirty="0" smtClean="0"/>
              <a:t>  a. Southern plantations</a:t>
            </a:r>
          </a:p>
          <a:p>
            <a:pPr>
              <a:buNone/>
            </a:pPr>
            <a:r>
              <a:rPr lang="en-US" dirty="0" smtClean="0"/>
              <a:t>  b. Folk and country music</a:t>
            </a:r>
          </a:p>
          <a:p>
            <a:pPr>
              <a:buNone/>
            </a:pPr>
            <a:r>
              <a:rPr lang="en-US" dirty="0" smtClean="0"/>
              <a:t>  c. Minstrel shows</a:t>
            </a:r>
          </a:p>
          <a:p>
            <a:pPr>
              <a:buNone/>
            </a:pPr>
            <a:r>
              <a:rPr lang="en-US" dirty="0" smtClean="0"/>
              <a:t>  </a:t>
            </a:r>
            <a:r>
              <a:rPr lang="en-US" b="1" dirty="0" smtClean="0"/>
              <a:t>d. Africa</a:t>
            </a:r>
            <a:r>
              <a:rPr lang="en-US" dirty="0" smtClean="0"/>
              <a:t>  </a:t>
            </a:r>
            <a:br>
              <a:rPr lang="en-US" dirty="0" smtClean="0"/>
            </a:br>
            <a:endParaRPr lang="en-US" dirty="0" smtClean="0"/>
          </a:p>
          <a:p>
            <a:pPr>
              <a:buNone/>
            </a:pPr>
            <a:r>
              <a:rPr lang="en-US" b="1" dirty="0" smtClean="0"/>
              <a:t>3) The word "plantations" in line 4 most probably refers to</a:t>
            </a:r>
          </a:p>
          <a:p>
            <a:pPr>
              <a:buNone/>
            </a:pPr>
            <a:r>
              <a:rPr lang="en-US" dirty="0" smtClean="0"/>
              <a:t>  </a:t>
            </a:r>
            <a:r>
              <a:rPr lang="en-US" b="1" dirty="0" smtClean="0"/>
              <a:t>a. Types of farms in the South</a:t>
            </a:r>
          </a:p>
          <a:p>
            <a:pPr>
              <a:buNone/>
            </a:pPr>
            <a:r>
              <a:rPr lang="en-US" dirty="0" smtClean="0"/>
              <a:t>  b. Southern states</a:t>
            </a:r>
          </a:p>
          <a:p>
            <a:pPr>
              <a:buNone/>
            </a:pPr>
            <a:r>
              <a:rPr lang="en-US" dirty="0" smtClean="0"/>
              <a:t>  c. Southern musical theaters</a:t>
            </a:r>
          </a:p>
          <a:p>
            <a:pPr>
              <a:buNone/>
            </a:pPr>
            <a:r>
              <a:rPr lang="en-US" dirty="0" smtClean="0"/>
              <a:t>  d. Bands common in the South</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6) According to the passage, all of the following are true of the five-string banjo EXCEPT:</a:t>
            </a:r>
          </a:p>
          <a:p>
            <a:pPr>
              <a:buNone/>
            </a:pPr>
            <a:r>
              <a:rPr lang="en-US" dirty="0" smtClean="0"/>
              <a:t>  a. It was used by Earl Scruggs</a:t>
            </a:r>
          </a:p>
          <a:p>
            <a:pPr>
              <a:buNone/>
            </a:pPr>
            <a:r>
              <a:rPr lang="en-US" dirty="0" smtClean="0"/>
              <a:t>  b. It was famous in the production of bluegrass music</a:t>
            </a:r>
          </a:p>
          <a:p>
            <a:pPr>
              <a:buNone/>
            </a:pPr>
            <a:r>
              <a:rPr lang="en-US" dirty="0" smtClean="0"/>
              <a:t>  c. It had an unfretted string</a:t>
            </a:r>
          </a:p>
          <a:p>
            <a:pPr>
              <a:buNone/>
            </a:pPr>
            <a:r>
              <a:rPr lang="en-US" dirty="0" smtClean="0"/>
              <a:t>  d. It was a tenor banjo</a:t>
            </a:r>
          </a:p>
          <a:p>
            <a:endParaRPr lang="en-US" dirty="0" smtClean="0"/>
          </a:p>
          <a:p>
            <a:pPr>
              <a:buNone/>
            </a:pPr>
            <a:r>
              <a:rPr lang="en-US" b="1" dirty="0" smtClean="0"/>
              <a:t>7) Which of the following best indicates the author's attitude toward the banjo?</a:t>
            </a:r>
          </a:p>
          <a:p>
            <a:pPr>
              <a:buNone/>
            </a:pPr>
            <a:r>
              <a:rPr lang="en-US" dirty="0" smtClean="0"/>
              <a:t>  a. It is a unique instrument</a:t>
            </a:r>
          </a:p>
          <a:p>
            <a:pPr>
              <a:buNone/>
            </a:pPr>
            <a:r>
              <a:rPr lang="en-US" dirty="0" smtClean="0"/>
              <a:t>  b. It should be in a museum</a:t>
            </a:r>
          </a:p>
          <a:p>
            <a:pPr>
              <a:buNone/>
            </a:pPr>
            <a:r>
              <a:rPr lang="en-US" dirty="0" smtClean="0"/>
              <a:t>  c. It should be used more</a:t>
            </a:r>
          </a:p>
          <a:p>
            <a:pPr>
              <a:buNone/>
            </a:pPr>
            <a:r>
              <a:rPr lang="en-US" dirty="0" smtClean="0"/>
              <a:t>  d. It must be kept alive</a:t>
            </a:r>
          </a:p>
          <a:p>
            <a:endParaRPr lang="en-US" dirty="0" smtClean="0"/>
          </a:p>
          <a:p>
            <a:pPr>
              <a:buNone/>
            </a:pPr>
            <a:r>
              <a:rPr lang="en-US" b="1" dirty="0" smtClean="0"/>
              <a:t>8) Which of the following is most similar to the meaning of "comeback" in line 16?</a:t>
            </a:r>
          </a:p>
          <a:p>
            <a:pPr>
              <a:buNone/>
            </a:pPr>
            <a:r>
              <a:rPr lang="en-US" dirty="0" smtClean="0"/>
              <a:t> a. Performance</a:t>
            </a:r>
          </a:p>
          <a:p>
            <a:pPr>
              <a:buNone/>
            </a:pPr>
            <a:r>
              <a:rPr lang="en-US" dirty="0" smtClean="0"/>
              <a:t>  b. Reappearance</a:t>
            </a:r>
          </a:p>
          <a:p>
            <a:pPr>
              <a:buNone/>
            </a:pPr>
            <a:r>
              <a:rPr lang="en-US" dirty="0" smtClean="0"/>
              <a:t>  c. Gain</a:t>
            </a:r>
          </a:p>
          <a:p>
            <a:pPr>
              <a:buNone/>
            </a:pPr>
            <a:r>
              <a:rPr lang="en-US" dirty="0" smtClean="0"/>
              <a:t>  d. Achievement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6) According to the passage, all of the following are true of the five-string banjo EXCEPT:</a:t>
            </a:r>
          </a:p>
          <a:p>
            <a:pPr>
              <a:buNone/>
            </a:pPr>
            <a:r>
              <a:rPr lang="en-US" dirty="0" smtClean="0"/>
              <a:t>  a. It was used by Earl Scruggs</a:t>
            </a:r>
          </a:p>
          <a:p>
            <a:pPr>
              <a:buNone/>
            </a:pPr>
            <a:r>
              <a:rPr lang="en-US" dirty="0" smtClean="0"/>
              <a:t>  b. It was famous in the production of bluegrass music</a:t>
            </a:r>
          </a:p>
          <a:p>
            <a:pPr>
              <a:buNone/>
            </a:pPr>
            <a:r>
              <a:rPr lang="en-US" dirty="0" smtClean="0"/>
              <a:t>  c. It had an unfretted string</a:t>
            </a:r>
          </a:p>
          <a:p>
            <a:pPr>
              <a:buNone/>
            </a:pPr>
            <a:r>
              <a:rPr lang="en-US" dirty="0" smtClean="0"/>
              <a:t>  </a:t>
            </a:r>
            <a:r>
              <a:rPr lang="en-US" b="1" dirty="0" smtClean="0"/>
              <a:t>d. It was a tenor banjo</a:t>
            </a:r>
          </a:p>
          <a:p>
            <a:endParaRPr lang="en-US" dirty="0" smtClean="0"/>
          </a:p>
          <a:p>
            <a:pPr>
              <a:buNone/>
            </a:pPr>
            <a:r>
              <a:rPr lang="en-US" b="1" dirty="0" smtClean="0"/>
              <a:t>7) Which of the following best indicates the author's attitude toward the banjo?</a:t>
            </a:r>
          </a:p>
          <a:p>
            <a:pPr>
              <a:buNone/>
            </a:pPr>
            <a:r>
              <a:rPr lang="en-US" b="1" dirty="0" smtClean="0"/>
              <a:t>  a. It is a unique instrument</a:t>
            </a:r>
          </a:p>
          <a:p>
            <a:pPr>
              <a:buNone/>
            </a:pPr>
            <a:r>
              <a:rPr lang="en-US" dirty="0" smtClean="0"/>
              <a:t>  b. It should be in a museum</a:t>
            </a:r>
          </a:p>
          <a:p>
            <a:pPr>
              <a:buNone/>
            </a:pPr>
            <a:r>
              <a:rPr lang="en-US" dirty="0" smtClean="0"/>
              <a:t>  c. It should be used more</a:t>
            </a:r>
          </a:p>
          <a:p>
            <a:pPr>
              <a:buNone/>
            </a:pPr>
            <a:r>
              <a:rPr lang="en-US" dirty="0" smtClean="0"/>
              <a:t>  d. It must be kept alive</a:t>
            </a:r>
          </a:p>
          <a:p>
            <a:endParaRPr lang="en-US" dirty="0" smtClean="0"/>
          </a:p>
          <a:p>
            <a:pPr>
              <a:buNone/>
            </a:pPr>
            <a:r>
              <a:rPr lang="en-US" b="1" dirty="0" smtClean="0"/>
              <a:t>8) Which of the following is most similar to the meaning of "comeback" in line 16?</a:t>
            </a:r>
          </a:p>
          <a:p>
            <a:pPr>
              <a:buNone/>
            </a:pPr>
            <a:r>
              <a:rPr lang="en-US" dirty="0" smtClean="0"/>
              <a:t>  a. Performance</a:t>
            </a:r>
          </a:p>
          <a:p>
            <a:pPr>
              <a:buNone/>
            </a:pPr>
            <a:r>
              <a:rPr lang="en-US" dirty="0" smtClean="0"/>
              <a:t>  </a:t>
            </a:r>
            <a:r>
              <a:rPr lang="en-US" b="1" dirty="0" smtClean="0"/>
              <a:t>b. Reappearance</a:t>
            </a:r>
          </a:p>
          <a:p>
            <a:pPr>
              <a:buNone/>
            </a:pPr>
            <a:r>
              <a:rPr lang="en-US" dirty="0" smtClean="0"/>
              <a:t>  c. Gain</a:t>
            </a:r>
          </a:p>
          <a:p>
            <a:pPr>
              <a:buNone/>
            </a:pPr>
            <a:r>
              <a:rPr lang="en-US" dirty="0" smtClean="0"/>
              <a:t>  d. Achievement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000" b="1" dirty="0" smtClean="0">
                <a:solidFill>
                  <a:schemeClr val="accent2">
                    <a:lumMod val="75000"/>
                  </a:schemeClr>
                </a:solidFill>
              </a:rPr>
              <a:t>Read the </a:t>
            </a:r>
            <a:r>
              <a:rPr lang="en-US" sz="2000" b="1" dirty="0">
                <a:solidFill>
                  <a:schemeClr val="accent2">
                    <a:lumMod val="75000"/>
                  </a:schemeClr>
                </a:solidFill>
              </a:rPr>
              <a:t>passage </a:t>
            </a:r>
            <a:r>
              <a:rPr lang="en-US" sz="2000" b="1" dirty="0" smtClean="0">
                <a:solidFill>
                  <a:schemeClr val="accent2">
                    <a:lumMod val="75000"/>
                  </a:schemeClr>
                </a:solidFill>
              </a:rPr>
              <a:t>No:2 </a:t>
            </a:r>
            <a:r>
              <a:rPr lang="en-US" sz="2000" b="1" dirty="0" smtClean="0">
                <a:solidFill>
                  <a:schemeClr val="accent2">
                    <a:lumMod val="75000"/>
                  </a:schemeClr>
                </a:solidFill>
              </a:rPr>
              <a:t>and answer the questions </a:t>
            </a:r>
          </a:p>
          <a:p>
            <a:pPr>
              <a:buNone/>
            </a:pPr>
            <a:r>
              <a:rPr lang="en-US" dirty="0" smtClean="0"/>
              <a:t> Our </a:t>
            </a:r>
            <a:r>
              <a:rPr lang="en-US" dirty="0" smtClean="0"/>
              <a:t>eyes and ears might be called transformers since they sense the light and sound around us and turn them into electrical impulses that the brain can interpret. These electrical impulses that have been transformed by the eye and ear reach the brain and are turned into messages that we can interpret. </a:t>
            </a:r>
            <a:endParaRPr lang="en-US" dirty="0" smtClean="0"/>
          </a:p>
          <a:p>
            <a:pPr>
              <a:buNone/>
            </a:pPr>
            <a:endParaRPr lang="en-US" dirty="0" smtClean="0"/>
          </a:p>
          <a:p>
            <a:pPr>
              <a:buNone/>
            </a:pPr>
            <a:r>
              <a:rPr lang="en-US" dirty="0" smtClean="0"/>
              <a:t>For </a:t>
            </a:r>
            <a:r>
              <a:rPr lang="en-US" dirty="0" smtClean="0"/>
              <a:t>the eye, the process begins as the eye admits light waves, bends them at the cornea and lens, and then focuses them on the retina. At the back of each eye, nerve fibers bundle together to form optic nerves, which join and then split into two optic tracts. </a:t>
            </a:r>
            <a:endParaRPr lang="en-US" dirty="0" smtClean="0"/>
          </a:p>
          <a:p>
            <a:pPr>
              <a:buNone/>
            </a:pPr>
            <a:endParaRPr lang="en-US" dirty="0"/>
          </a:p>
          <a:p>
            <a:pPr>
              <a:buNone/>
            </a:pPr>
            <a:r>
              <a:rPr lang="en-US" dirty="0" smtClean="0"/>
              <a:t>Some </a:t>
            </a:r>
            <a:r>
              <a:rPr lang="en-US" dirty="0" smtClean="0"/>
              <a:t>of the fibers cross, so that part of the input from the right visual field goes into the left side of the brain, and vice versa. The process in the ear is carried out through sensory cells that are carried in fluid-filled canals and that are extremely sensitive to vibration. Sound that is transformed into electricity travels along nerve fibers in the auditory nerve. </a:t>
            </a:r>
            <a:endParaRPr lang="en-US" dirty="0" smtClean="0"/>
          </a:p>
          <a:p>
            <a:pPr>
              <a:buNone/>
            </a:pPr>
            <a:endParaRPr lang="en-US" dirty="0"/>
          </a:p>
          <a:p>
            <a:pPr>
              <a:buNone/>
            </a:pPr>
            <a:r>
              <a:rPr lang="en-US" dirty="0" smtClean="0"/>
              <a:t>These </a:t>
            </a:r>
            <a:r>
              <a:rPr lang="en-US" dirty="0" smtClean="0"/>
              <a:t>fibers form a synopsis with neurons that carry the messages to the auditory cortex on each side of the brain.</a:t>
            </a:r>
            <a:endParaRPr lang="en-US"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According to the passage, when input from the right visual field goes into the left side of the brain, what happens?</a:t>
            </a:r>
          </a:p>
          <a:p>
            <a:pPr>
              <a:buNone/>
            </a:pPr>
            <a:r>
              <a:rPr lang="en-US" dirty="0" smtClean="0"/>
              <a:t>  a. The nerve fibers bundle together</a:t>
            </a:r>
          </a:p>
          <a:p>
            <a:pPr>
              <a:buNone/>
            </a:pPr>
            <a:r>
              <a:rPr lang="en-US" dirty="0" smtClean="0"/>
              <a:t>  b. The optic nerves split</a:t>
            </a:r>
          </a:p>
          <a:p>
            <a:pPr>
              <a:buNone/>
            </a:pPr>
            <a:r>
              <a:rPr lang="en-US" dirty="0" smtClean="0"/>
              <a:t>  c. The retina receives light waves</a:t>
            </a:r>
          </a:p>
          <a:p>
            <a:pPr>
              <a:buNone/>
            </a:pPr>
            <a:r>
              <a:rPr lang="en-US" dirty="0" smtClean="0"/>
              <a:t>  d. Input from the left field goes to the right side</a:t>
            </a:r>
          </a:p>
          <a:p>
            <a:endParaRPr lang="en-US" dirty="0" smtClean="0"/>
          </a:p>
          <a:p>
            <a:pPr>
              <a:buNone/>
            </a:pPr>
            <a:r>
              <a:rPr lang="en-US" b="1" dirty="0" smtClean="0"/>
              <a:t>2) According to the author, we might call our eyes and ears "transformers" because</a:t>
            </a:r>
          </a:p>
          <a:p>
            <a:pPr>
              <a:buNone/>
            </a:pPr>
            <a:r>
              <a:rPr lang="en-US" dirty="0" smtClean="0"/>
              <a:t>  a. They sense light and sound</a:t>
            </a:r>
          </a:p>
          <a:p>
            <a:pPr>
              <a:buNone/>
            </a:pPr>
            <a:r>
              <a:rPr lang="en-US" dirty="0" smtClean="0"/>
              <a:t>  b. They create electrical impulses</a:t>
            </a:r>
          </a:p>
          <a:p>
            <a:pPr>
              <a:buNone/>
            </a:pPr>
            <a:r>
              <a:rPr lang="en-US" dirty="0" smtClean="0"/>
              <a:t>  c. The brain can interpret the input</a:t>
            </a:r>
          </a:p>
          <a:p>
            <a:pPr>
              <a:buNone/>
            </a:pPr>
            <a:r>
              <a:rPr lang="en-US" dirty="0" smtClean="0"/>
              <a:t>  d. The messages travel in the brain</a:t>
            </a:r>
          </a:p>
          <a:p>
            <a:endParaRPr lang="en-US" dirty="0" smtClean="0"/>
          </a:p>
          <a:p>
            <a:pPr>
              <a:buNone/>
            </a:pPr>
            <a:r>
              <a:rPr lang="en-US" b="1" dirty="0" smtClean="0"/>
              <a:t>3) According to the passage, optic nerves eventually</a:t>
            </a:r>
          </a:p>
          <a:p>
            <a:pPr>
              <a:buNone/>
            </a:pPr>
            <a:r>
              <a:rPr lang="en-US" dirty="0" smtClean="0"/>
              <a:t>  a. Bend</a:t>
            </a:r>
          </a:p>
          <a:p>
            <a:pPr>
              <a:buNone/>
            </a:pPr>
            <a:r>
              <a:rPr lang="en-US" dirty="0" smtClean="0"/>
              <a:t>  b. Split</a:t>
            </a:r>
          </a:p>
          <a:p>
            <a:pPr>
              <a:buNone/>
            </a:pPr>
            <a:r>
              <a:rPr lang="en-US" dirty="0" smtClean="0"/>
              <a:t>  c. Admit light waves</a:t>
            </a:r>
          </a:p>
          <a:p>
            <a:pPr>
              <a:buNone/>
            </a:pPr>
            <a:r>
              <a:rPr lang="en-US" dirty="0" smtClean="0"/>
              <a:t>  d. Become messages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According to the passage, when input from the right visual field goes into the left side of the brain, what happens?</a:t>
            </a:r>
          </a:p>
          <a:p>
            <a:pPr>
              <a:buNone/>
            </a:pPr>
            <a:r>
              <a:rPr lang="en-US" dirty="0" smtClean="0"/>
              <a:t>  a. The nerve fibers bundle together</a:t>
            </a:r>
          </a:p>
          <a:p>
            <a:pPr>
              <a:buNone/>
            </a:pPr>
            <a:r>
              <a:rPr lang="en-US" dirty="0" smtClean="0"/>
              <a:t>  b. The optic nerves split</a:t>
            </a:r>
          </a:p>
          <a:p>
            <a:pPr>
              <a:buNone/>
            </a:pPr>
            <a:r>
              <a:rPr lang="en-US" dirty="0" smtClean="0"/>
              <a:t>  c. The retina receives light waves</a:t>
            </a:r>
          </a:p>
          <a:p>
            <a:pPr>
              <a:buNone/>
            </a:pPr>
            <a:r>
              <a:rPr lang="en-US" b="1" dirty="0" smtClean="0"/>
              <a:t>  d. Input from the left field goes to the right side</a:t>
            </a:r>
          </a:p>
          <a:p>
            <a:endParaRPr lang="en-US" dirty="0" smtClean="0"/>
          </a:p>
          <a:p>
            <a:pPr>
              <a:buNone/>
            </a:pPr>
            <a:r>
              <a:rPr lang="en-US" b="1" dirty="0" smtClean="0"/>
              <a:t>2) According to the author, we might call our eyes and ears "transformers" because</a:t>
            </a:r>
          </a:p>
          <a:p>
            <a:pPr>
              <a:buNone/>
            </a:pPr>
            <a:r>
              <a:rPr lang="en-US" dirty="0" smtClean="0"/>
              <a:t>  a. They sense light and sound</a:t>
            </a:r>
          </a:p>
          <a:p>
            <a:pPr>
              <a:buNone/>
            </a:pPr>
            <a:r>
              <a:rPr lang="en-US" dirty="0" smtClean="0"/>
              <a:t>  </a:t>
            </a:r>
            <a:r>
              <a:rPr lang="en-US" b="1" dirty="0" smtClean="0"/>
              <a:t>b. They create electrical impulses</a:t>
            </a:r>
          </a:p>
          <a:p>
            <a:pPr>
              <a:buNone/>
            </a:pPr>
            <a:r>
              <a:rPr lang="en-US" dirty="0" smtClean="0"/>
              <a:t>  c. The brain can interpret the input</a:t>
            </a:r>
          </a:p>
          <a:p>
            <a:pPr>
              <a:buNone/>
            </a:pPr>
            <a:r>
              <a:rPr lang="en-US" dirty="0" smtClean="0"/>
              <a:t>  d. The messages travel in the brain</a:t>
            </a:r>
          </a:p>
          <a:p>
            <a:endParaRPr lang="en-US" dirty="0" smtClean="0"/>
          </a:p>
          <a:p>
            <a:pPr>
              <a:buNone/>
            </a:pPr>
            <a:r>
              <a:rPr lang="en-US" b="1" dirty="0" smtClean="0"/>
              <a:t>3) According to the passage, optic nerves eventually</a:t>
            </a:r>
          </a:p>
          <a:p>
            <a:pPr>
              <a:buNone/>
            </a:pPr>
            <a:r>
              <a:rPr lang="en-US" dirty="0" smtClean="0"/>
              <a:t>  a. Bend</a:t>
            </a:r>
          </a:p>
          <a:p>
            <a:pPr>
              <a:buNone/>
            </a:pPr>
            <a:r>
              <a:rPr lang="en-US" b="1" dirty="0" smtClean="0"/>
              <a:t>  b. Split</a:t>
            </a:r>
          </a:p>
          <a:p>
            <a:pPr>
              <a:buNone/>
            </a:pPr>
            <a:r>
              <a:rPr lang="en-US" dirty="0" smtClean="0"/>
              <a:t>  c. Admit light waves</a:t>
            </a:r>
          </a:p>
          <a:p>
            <a:pPr>
              <a:buNone/>
            </a:pPr>
            <a:r>
              <a:rPr lang="en-US" dirty="0" smtClean="0"/>
              <a:t>  d. Become messages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115</TotalTime>
  <Words>1729</Words>
  <Application>Microsoft Office PowerPoint</Application>
  <PresentationFormat>On-screen Show (4:3)</PresentationFormat>
  <Paragraphs>222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49</cp:revision>
  <dcterms:created xsi:type="dcterms:W3CDTF">2014-03-03T12:55:23Z</dcterms:created>
  <dcterms:modified xsi:type="dcterms:W3CDTF">2016-03-07T06:59:14Z</dcterms:modified>
</cp:coreProperties>
</file>