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48" autoAdjust="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AC433C-6CCF-4DFB-97F7-3B0978762C6D}" type="datetimeFigureOut">
              <a:rPr lang="en-US" smtClean="0"/>
              <a:pPr/>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C2849F-0177-487D-9CAA-7CAD0F643D88}" type="slidenum">
              <a:rPr lang="en-US" smtClean="0"/>
              <a:pPr/>
              <a:t>‹#›</a:t>
            </a:fld>
            <a:endParaRPr lang="en-US"/>
          </a:p>
        </p:txBody>
      </p:sp>
    </p:spTree>
    <p:extLst>
      <p:ext uri="{BB962C8B-B14F-4D97-AF65-F5344CB8AC3E}">
        <p14:creationId xmlns:p14="http://schemas.microsoft.com/office/powerpoint/2010/main" val="64058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Excuse me. I'm looking for Ken Anderson's office. I have a 3 o'clock appointment.</a:t>
            </a:r>
            <a:r>
              <a:rPr lang="en-US" dirty="0" smtClean="0"/>
              <a:t/>
            </a:r>
            <a:br>
              <a:rPr lang="en-US" dirty="0" smtClean="0"/>
            </a:br>
            <a:r>
              <a:rPr lang="en-US" sz="1200" b="0" i="0" kern="1200" dirty="0" smtClean="0">
                <a:solidFill>
                  <a:schemeClr val="tx1"/>
                </a:solidFill>
                <a:latin typeface="+mn-lt"/>
                <a:ea typeface="+mn-ea"/>
                <a:cs typeface="+mn-cs"/>
              </a:rPr>
              <a:t>— Sure. Go up the stairs and turn right. Take a left at the second hallway. Mr. Anderson's office will be the third door on your right. It's between the conference room and the employee lounge.</a:t>
            </a:r>
            <a:r>
              <a:rPr lang="en-US" dirty="0" smtClean="0"/>
              <a:t/>
            </a:r>
            <a:br>
              <a:rPr lang="en-US" dirty="0" smtClean="0"/>
            </a:br>
            <a:r>
              <a:rPr lang="en-US" sz="1200" b="0" i="0" kern="1200" dirty="0" smtClean="0">
                <a:solidFill>
                  <a:schemeClr val="tx1"/>
                </a:solidFill>
                <a:latin typeface="+mn-lt"/>
                <a:ea typeface="+mn-ea"/>
                <a:cs typeface="+mn-cs"/>
              </a:rPr>
              <a:t>— Thank you. So up the stairs and turn left?</a:t>
            </a:r>
            <a:r>
              <a:rPr lang="en-US" dirty="0" smtClean="0"/>
              <a:t/>
            </a:r>
            <a:br>
              <a:rPr lang="en-US" dirty="0" smtClean="0"/>
            </a:br>
            <a:r>
              <a:rPr lang="en-US" sz="1200" b="0" i="0" kern="1200" dirty="0" smtClean="0">
                <a:solidFill>
                  <a:schemeClr val="tx1"/>
                </a:solidFill>
                <a:latin typeface="+mn-lt"/>
                <a:ea typeface="+mn-ea"/>
                <a:cs typeface="+mn-cs"/>
              </a:rPr>
              <a:t>— No, right. Here, I'll show you.</a:t>
            </a:r>
          </a:p>
          <a:p>
            <a:endParaRPr lang="en-US" sz="1200" b="0" i="0" kern="1200" dirty="0" smtClean="0">
              <a:solidFill>
                <a:schemeClr val="tx1"/>
              </a:solidFill>
              <a:latin typeface="+mn-lt"/>
              <a:ea typeface="+mn-ea"/>
              <a:cs typeface="+mn-cs"/>
            </a:endParaRPr>
          </a:p>
          <a:p>
            <a:r>
              <a:rPr lang="en-US" sz="1200" b="0" i="0" kern="1200" smtClean="0">
                <a:solidFill>
                  <a:schemeClr val="tx1"/>
                </a:solidFill>
                <a:latin typeface="+mn-lt"/>
                <a:ea typeface="+mn-ea"/>
                <a:cs typeface="+mn-cs"/>
              </a:rPr>
              <a:t>Answers  -- 1)b  2)c  3)c</a:t>
            </a:r>
            <a:endParaRPr lang="en-US"/>
          </a:p>
        </p:txBody>
      </p:sp>
      <p:sp>
        <p:nvSpPr>
          <p:cNvPr id="4" name="Slide Number Placeholder 3"/>
          <p:cNvSpPr>
            <a:spLocks noGrp="1"/>
          </p:cNvSpPr>
          <p:nvPr>
            <p:ph type="sldNum" sz="quarter" idx="10"/>
          </p:nvPr>
        </p:nvSpPr>
        <p:spPr/>
        <p:txBody>
          <a:bodyPr/>
          <a:lstStyle/>
          <a:p>
            <a:fld id="{CFC2849F-0177-487D-9CAA-7CAD0F643D88}"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I'm trying to reach Mitch Graham. Could you connect me to his extension, please?</a:t>
            </a:r>
            <a:r>
              <a:rPr lang="en-US" dirty="0" smtClean="0"/>
              <a:t/>
            </a:r>
            <a:br>
              <a:rPr lang="en-US" dirty="0" smtClean="0"/>
            </a:br>
            <a:r>
              <a:rPr lang="en-US" sz="1200" b="0" i="0" kern="1200" dirty="0" smtClean="0">
                <a:solidFill>
                  <a:schemeClr val="tx1"/>
                </a:solidFill>
                <a:latin typeface="+mn-lt"/>
                <a:ea typeface="+mn-ea"/>
                <a:cs typeface="+mn-cs"/>
              </a:rPr>
              <a:t>— I'm sorry sir, but Mr. Graham is out of the office until Wednesday. Could I connect you to someone else?</a:t>
            </a:r>
            <a:r>
              <a:rPr lang="en-US" dirty="0" smtClean="0"/>
              <a:t/>
            </a:r>
            <a:br>
              <a:rPr lang="en-US" dirty="0" smtClean="0"/>
            </a:br>
            <a:r>
              <a:rPr lang="en-US" sz="1200" b="0" i="0" kern="1200" dirty="0" smtClean="0">
                <a:solidFill>
                  <a:schemeClr val="tx1"/>
                </a:solidFill>
                <a:latin typeface="+mn-lt"/>
                <a:ea typeface="+mn-ea"/>
                <a:cs typeface="+mn-cs"/>
              </a:rPr>
              <a:t>— I'm not sure. Mitch is in charge of our account. I'm with Precious Pet Shop, and I'm calling to order three cases of dog food. We need them by the end of the week.</a:t>
            </a:r>
            <a:r>
              <a:rPr lang="en-US" dirty="0" smtClean="0"/>
              <a:t/>
            </a:r>
            <a:br>
              <a:rPr lang="en-US" dirty="0" smtClean="0"/>
            </a:br>
            <a:r>
              <a:rPr lang="en-US" sz="1200" b="0" i="0" kern="1200" dirty="0" smtClean="0">
                <a:solidFill>
                  <a:schemeClr val="tx1"/>
                </a:solidFill>
                <a:latin typeface="+mn-lt"/>
                <a:ea typeface="+mn-ea"/>
                <a:cs typeface="+mn-cs"/>
              </a:rPr>
              <a:t>— Oh I see. In that case, I'll put you through to Ms. Crockett, our product department manager. She should be able to take your order and get the dog food shipped right out to you.</a:t>
            </a:r>
            <a:r>
              <a:rPr lang="en-US" dirty="0" smtClean="0"/>
              <a:t/>
            </a:r>
            <a:br>
              <a:rPr lang="en-US" dirty="0" smtClean="0"/>
            </a:br>
            <a:endParaRPr lang="en-US" dirty="0" smtClean="0"/>
          </a:p>
          <a:p>
            <a:r>
              <a:rPr lang="en-US" dirty="0" smtClean="0"/>
              <a:t>Answers  -- 4)5)6)</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Rebecca, I heard from Caitlin that you're in charge of replacing all our computers. This is great; it's about time!</a:t>
            </a:r>
            <a:r>
              <a:rPr lang="en-US" dirty="0" smtClean="0"/>
              <a:t/>
            </a:r>
            <a:br>
              <a:rPr lang="en-US" dirty="0" smtClean="0"/>
            </a:br>
            <a:r>
              <a:rPr lang="en-US" sz="1200" b="0" i="0" kern="1200" dirty="0" smtClean="0">
                <a:solidFill>
                  <a:schemeClr val="tx1"/>
                </a:solidFill>
                <a:latin typeface="+mn-lt"/>
                <a:ea typeface="+mn-ea"/>
                <a:cs typeface="+mn-cs"/>
              </a:rPr>
              <a:t>— It sure is! When the system crashed last Friday, it was the last straw. That's when Mr. Thompson gave me the green light to order new computers. I'm aiming to get a new system installed by the end of the month, but I still have some research to do because I want to change vendors.</a:t>
            </a:r>
            <a:r>
              <a:rPr lang="en-US" dirty="0" smtClean="0"/>
              <a:t/>
            </a:r>
            <a:br>
              <a:rPr lang="en-US" dirty="0" smtClean="0"/>
            </a:br>
            <a:r>
              <a:rPr lang="en-US" sz="1200" b="0" i="0" kern="1200" dirty="0" smtClean="0">
                <a:solidFill>
                  <a:schemeClr val="tx1"/>
                </a:solidFill>
                <a:latin typeface="+mn-lt"/>
                <a:ea typeface="+mn-ea"/>
                <a:cs typeface="+mn-cs"/>
              </a:rPr>
              <a:t>— It'd be a good idea to use a vendor that offers ongoing technical support. I know that Ingram Computers has an excellent reputation for customer service, and they have a comprehensive parts replacement warranty. During the warranty period, if something goes wrong they'll replace your computer outright or else lend you a computer while they repair yours.</a:t>
            </a:r>
            <a:r>
              <a:rPr lang="en-US" dirty="0" smtClean="0"/>
              <a:t/>
            </a:r>
            <a:br>
              <a:rPr lang="en-US" dirty="0" smtClean="0"/>
            </a:br>
            <a:r>
              <a:rPr lang="en-US" sz="1200" b="0" i="0" kern="1200" dirty="0" smtClean="0">
                <a:solidFill>
                  <a:schemeClr val="tx1"/>
                </a:solidFill>
                <a:latin typeface="+mn-lt"/>
                <a:ea typeface="+mn-ea"/>
                <a:cs typeface="+mn-cs"/>
              </a:rPr>
              <a:t>— Yeah, I've heard really good things about Ingram too. We get their brochures in the mail all the time.</a:t>
            </a:r>
          </a:p>
          <a:p>
            <a:r>
              <a:rPr lang="en-US" sz="1200" b="0" i="0" kern="1200" dirty="0" smtClean="0">
                <a:solidFill>
                  <a:schemeClr val="tx1"/>
                </a:solidFill>
                <a:latin typeface="+mn-lt"/>
                <a:ea typeface="+mn-ea"/>
                <a:cs typeface="+mn-cs"/>
              </a:rPr>
              <a:t>Answers  -- 7)b  8)d  9)c</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Mr. Carlson, Johnny Chow called this morning. He wants to know if you're satisfied with the terms outlined in the fax he sent yesterday. He also said he'll need you to sign the memorandum by Wednesday.</a:t>
            </a:r>
            <a:r>
              <a:rPr lang="en-US" dirty="0" smtClean="0"/>
              <a:t/>
            </a:r>
            <a:br>
              <a:rPr lang="en-US" dirty="0" smtClean="0"/>
            </a:br>
            <a:r>
              <a:rPr lang="en-US" sz="1200" b="0" i="0" kern="1200" dirty="0" smtClean="0">
                <a:solidFill>
                  <a:schemeClr val="tx1"/>
                </a:solidFill>
                <a:latin typeface="+mn-lt"/>
                <a:ea typeface="+mn-ea"/>
                <a:cs typeface="+mn-cs"/>
              </a:rPr>
              <a:t>— Oh, that's right. He wants to get a press release out before the weekend. Would you please e-mail him today and let him know we have the fax?</a:t>
            </a:r>
            <a:r>
              <a:rPr lang="en-US" dirty="0" smtClean="0"/>
              <a:t/>
            </a:r>
            <a:br>
              <a:rPr lang="en-US" dirty="0" smtClean="0"/>
            </a:br>
            <a:r>
              <a:rPr lang="en-US" sz="1200" b="0" i="0" kern="1200" dirty="0" smtClean="0">
                <a:solidFill>
                  <a:schemeClr val="tx1"/>
                </a:solidFill>
                <a:latin typeface="+mn-lt"/>
                <a:ea typeface="+mn-ea"/>
                <a:cs typeface="+mn-cs"/>
              </a:rPr>
              <a:t>— Sure. Should I tell him you'll sign the memo as well?</a:t>
            </a:r>
            <a:r>
              <a:rPr lang="en-US" dirty="0" smtClean="0"/>
              <a:t/>
            </a:r>
            <a:br>
              <a:rPr lang="en-US" dirty="0" smtClean="0"/>
            </a:br>
            <a:r>
              <a:rPr lang="en-US" sz="1200" b="0" i="0" kern="1200" dirty="0" smtClean="0">
                <a:solidFill>
                  <a:schemeClr val="tx1"/>
                </a:solidFill>
                <a:latin typeface="+mn-lt"/>
                <a:ea typeface="+mn-ea"/>
                <a:cs typeface="+mn-cs"/>
              </a:rPr>
              <a:t>— No, not quite yet. I need to have the marketing team review it first. I'll give marketing a deadline of Tuesday, so if everything looks good, tell Mr. Chow we can get the memo to him by Thursday morning.</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-- 10)c  11)d  12)d</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Maryanne, is that you? I haven't seen you since the company dinner last spring. Are you still in the accounts department in the McClure Building?</a:t>
            </a:r>
            <a:r>
              <a:rPr lang="en-US" dirty="0" smtClean="0"/>
              <a:t/>
            </a:r>
            <a:br>
              <a:rPr lang="en-US" dirty="0" smtClean="0"/>
            </a:br>
            <a:r>
              <a:rPr lang="en-US" sz="1200" b="0" i="0" kern="1200" dirty="0" smtClean="0">
                <a:solidFill>
                  <a:schemeClr val="tx1"/>
                </a:solidFill>
                <a:latin typeface="+mn-lt"/>
                <a:ea typeface="+mn-ea"/>
                <a:cs typeface="+mn-cs"/>
              </a:rPr>
              <a:t>— Preston, it's good to see you again! I've been away most of the summer, doing professional development training. The company sent me to Ohio to learn about database programming so that I can transform our current accounting procedures.</a:t>
            </a:r>
            <a:r>
              <a:rPr lang="en-US" dirty="0" smtClean="0"/>
              <a:t/>
            </a:r>
            <a:br>
              <a:rPr lang="en-US" dirty="0" smtClean="0"/>
            </a:br>
            <a:r>
              <a:rPr lang="en-US" sz="1200" b="0" i="0" kern="1200" dirty="0" smtClean="0">
                <a:solidFill>
                  <a:schemeClr val="tx1"/>
                </a:solidFill>
                <a:latin typeface="+mn-lt"/>
                <a:ea typeface="+mn-ea"/>
                <a:cs typeface="+mn-cs"/>
              </a:rPr>
              <a:t>— Really? That sounds great. I'm hoping to take a sabbatical too next year.. in Florida. Would you mind if I asked you some questions about your experience this summer?</a:t>
            </a:r>
            <a:r>
              <a:rPr lang="en-US" dirty="0" smtClean="0"/>
              <a:t/>
            </a:r>
            <a:br>
              <a:rPr lang="en-US" dirty="0" smtClean="0"/>
            </a:br>
            <a:r>
              <a:rPr lang="en-US" sz="1200" b="0" i="0" kern="1200" dirty="0" smtClean="0">
                <a:solidFill>
                  <a:schemeClr val="tx1"/>
                </a:solidFill>
                <a:latin typeface="+mn-lt"/>
                <a:ea typeface="+mn-ea"/>
                <a:cs typeface="+mn-cs"/>
              </a:rPr>
              <a:t>— Not at all. Let's do lunch, and you can fill me in on everything that I missed while I was away. It looks like the fifteenth floor has been renovated.</a:t>
            </a:r>
          </a:p>
          <a:p>
            <a:r>
              <a:rPr lang="en-US" sz="1200" b="0" i="0" kern="1200" dirty="0" smtClean="0">
                <a:solidFill>
                  <a:schemeClr val="tx1"/>
                </a:solidFill>
                <a:latin typeface="+mn-lt"/>
                <a:ea typeface="+mn-ea"/>
                <a:cs typeface="+mn-cs"/>
              </a:rPr>
              <a:t>Answers  -- 13)c  14)a  15)a</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Jim, we've got a problem with this weekend's computer fair. I just got off the phone with the event coordinator, and she said there are going to be an extra twenty exhibitors. We're going to need twenty extra booths.</a:t>
            </a:r>
            <a:r>
              <a:rPr lang="en-US" dirty="0" smtClean="0"/>
              <a:t/>
            </a:r>
            <a:br>
              <a:rPr lang="en-US" dirty="0" smtClean="0"/>
            </a:br>
            <a:r>
              <a:rPr lang="en-US" sz="1200" b="0" i="0" kern="1200" dirty="0" smtClean="0">
                <a:solidFill>
                  <a:schemeClr val="tx1"/>
                </a:solidFill>
                <a:latin typeface="+mn-lt"/>
                <a:ea typeface="+mn-ea"/>
                <a:cs typeface="+mn-cs"/>
              </a:rPr>
              <a:t>— Well, usually this wouldn't be a problem, because we have 150 booths at the exhibition hall, and the computer fair booked 125 booths. But fifteen of them don't have electricity right now.</a:t>
            </a:r>
            <a:r>
              <a:rPr lang="en-US" dirty="0" smtClean="0"/>
              <a:t/>
            </a:r>
            <a:br>
              <a:rPr lang="en-US" dirty="0" smtClean="0"/>
            </a:br>
            <a:r>
              <a:rPr lang="en-US" sz="1200" b="0" i="0" kern="1200" dirty="0" smtClean="0">
                <a:solidFill>
                  <a:schemeClr val="tx1"/>
                </a:solidFill>
                <a:latin typeface="+mn-lt"/>
                <a:ea typeface="+mn-ea"/>
                <a:cs typeface="+mn-cs"/>
              </a:rPr>
              <a:t>— I see. Well, we still have three days 'til the weekend. Do you think you could rig up some tables with stand-alone displays behind them? That way we could set them up near the outlets.</a:t>
            </a:r>
            <a:r>
              <a:rPr lang="en-US" dirty="0" smtClean="0"/>
              <a:t/>
            </a:r>
            <a:br>
              <a:rPr lang="en-US" dirty="0" smtClean="0"/>
            </a:br>
            <a:r>
              <a:rPr lang="en-US" sz="1200" b="0" i="0" kern="1200" dirty="0" smtClean="0">
                <a:solidFill>
                  <a:schemeClr val="tx1"/>
                </a:solidFill>
                <a:latin typeface="+mn-lt"/>
                <a:ea typeface="+mn-ea"/>
                <a:cs typeface="+mn-cs"/>
              </a:rPr>
              <a:t>— I don't know. Tables and folding dividers are easier to get at this stage than booths. But I'll see what I can do.</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a:t>
            </a:r>
            <a:r>
              <a:rPr lang="en-US" sz="1200" b="0" i="0" kern="1200" baseline="0" dirty="0" smtClean="0">
                <a:solidFill>
                  <a:schemeClr val="tx1"/>
                </a:solidFill>
                <a:latin typeface="+mn-lt"/>
                <a:ea typeface="+mn-ea"/>
                <a:cs typeface="+mn-cs"/>
              </a:rPr>
              <a:t> 16)a  17)b  18)b</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Jenny, I didn't remember to call Julie until this morning. It completely slipped my mind. Anyway, I just got </a:t>
            </a:r>
            <a:r>
              <a:rPr lang="en-US" sz="1200" b="0" i="0" kern="1200" dirty="0" err="1" smtClean="0">
                <a:solidFill>
                  <a:schemeClr val="tx1"/>
                </a:solidFill>
                <a:latin typeface="+mn-lt"/>
                <a:ea typeface="+mn-ea"/>
                <a:cs typeface="+mn-cs"/>
              </a:rPr>
              <a:t>ahold</a:t>
            </a:r>
            <a:r>
              <a:rPr lang="en-US" sz="1200" b="0" i="0" kern="1200" dirty="0" smtClean="0">
                <a:solidFill>
                  <a:schemeClr val="tx1"/>
                </a:solidFill>
                <a:latin typeface="+mn-lt"/>
                <a:ea typeface="+mn-ea"/>
                <a:cs typeface="+mn-cs"/>
              </a:rPr>
              <a:t> of her, and she can't sell tickets at the dance tomorrow night.</a:t>
            </a:r>
            <a:r>
              <a:rPr lang="en-US" dirty="0" smtClean="0"/>
              <a:t/>
            </a:r>
            <a:br>
              <a:rPr lang="en-US" dirty="0" smtClean="0"/>
            </a:br>
            <a:r>
              <a:rPr lang="en-US" sz="1200" b="0" i="0" kern="1200" dirty="0" smtClean="0">
                <a:solidFill>
                  <a:schemeClr val="tx1"/>
                </a:solidFill>
                <a:latin typeface="+mn-lt"/>
                <a:ea typeface="+mn-ea"/>
                <a:cs typeface="+mn-cs"/>
              </a:rPr>
              <a:t>— I was afraid that might be the case. Do we have any backups?</a:t>
            </a:r>
            <a:r>
              <a:rPr lang="en-US" dirty="0" smtClean="0"/>
              <a:t/>
            </a:r>
            <a:br>
              <a:rPr lang="en-US" dirty="0" smtClean="0"/>
            </a:br>
            <a:r>
              <a:rPr lang="en-US" sz="1200" b="0" i="0" kern="1200" dirty="0" smtClean="0">
                <a:solidFill>
                  <a:schemeClr val="tx1"/>
                </a:solidFill>
                <a:latin typeface="+mn-lt"/>
                <a:ea typeface="+mn-ea"/>
                <a:cs typeface="+mn-cs"/>
              </a:rPr>
              <a:t>— Yeah, fortunately Nancy from the cafeteria is on standby. The only thing is, she hasn't done this before, so we'll need to train her before tomorrow evening.</a:t>
            </a:r>
            <a:r>
              <a:rPr lang="en-US" dirty="0" smtClean="0"/>
              <a:t/>
            </a:r>
            <a:br>
              <a:rPr lang="en-US" dirty="0" smtClean="0"/>
            </a:br>
            <a:r>
              <a:rPr lang="en-US" sz="1200" b="0" i="0" kern="1200" dirty="0" smtClean="0">
                <a:solidFill>
                  <a:schemeClr val="tx1"/>
                </a:solidFill>
                <a:latin typeface="+mn-lt"/>
                <a:ea typeface="+mn-ea"/>
                <a:cs typeface="+mn-cs"/>
              </a:rPr>
              <a:t>— Well that's fine, but you'll have to take care of it yourself, Dave. I'll be downtown this afternoon helping the musicians get organized. And tomorrow morning I'll be at Driscoll Hall supervising the caterers.</a:t>
            </a:r>
            <a:r>
              <a:rPr lang="en-US" dirty="0" smtClean="0"/>
              <a:t/>
            </a:r>
            <a:br>
              <a:rPr lang="en-US" dirty="0" smtClean="0"/>
            </a:br>
            <a:endParaRPr lang="en-US" dirty="0" smtClean="0"/>
          </a:p>
          <a:p>
            <a:r>
              <a:rPr lang="en-US" dirty="0" smtClean="0"/>
              <a:t>Answers  -- 19)c  20)b  21)c</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Adam, I've just heard back from Gloria, Jason and Tom. They can all meet you on Thursday at 4 p.m. but Wilma can't make it that day.</a:t>
            </a:r>
            <a:r>
              <a:rPr lang="en-US" dirty="0" smtClean="0"/>
              <a:t/>
            </a:r>
            <a:br>
              <a:rPr lang="en-US" dirty="0" smtClean="0"/>
            </a:br>
            <a:r>
              <a:rPr lang="en-US" sz="1200" b="0" i="0" kern="1200" dirty="0" smtClean="0">
                <a:solidFill>
                  <a:schemeClr val="tx1"/>
                </a:solidFill>
                <a:latin typeface="+mn-lt"/>
                <a:ea typeface="+mn-ea"/>
                <a:cs typeface="+mn-cs"/>
              </a:rPr>
              <a:t>— Well, we can't hold the meeting without Wilma. She's the chief funder for this training project. How about next Monday at 1 p.m. or Wednesday morning at 9? Do either of those work?</a:t>
            </a:r>
            <a:r>
              <a:rPr lang="en-US" dirty="0" smtClean="0"/>
              <a:t/>
            </a:r>
            <a:br>
              <a:rPr lang="en-US" dirty="0" smtClean="0"/>
            </a:br>
            <a:r>
              <a:rPr lang="en-US" sz="1200" b="0" i="0" kern="1200" dirty="0" smtClean="0">
                <a:solidFill>
                  <a:schemeClr val="tx1"/>
                </a:solidFill>
                <a:latin typeface="+mn-lt"/>
                <a:ea typeface="+mn-ea"/>
                <a:cs typeface="+mn-cs"/>
              </a:rPr>
              <a:t>— Well, most of them can make those times, but Gloria trains new apprentices each morning until 12:30.</a:t>
            </a:r>
            <a:r>
              <a:rPr lang="en-US" dirty="0" smtClean="0"/>
              <a:t/>
            </a:r>
            <a:br>
              <a:rPr lang="en-US" dirty="0" smtClean="0"/>
            </a:br>
            <a:r>
              <a:rPr lang="en-US" sz="1200" b="0" i="0" kern="1200" dirty="0" smtClean="0">
                <a:solidFill>
                  <a:schemeClr val="tx1"/>
                </a:solidFill>
                <a:latin typeface="+mn-lt"/>
                <a:ea typeface="+mn-ea"/>
                <a:cs typeface="+mn-cs"/>
              </a:rPr>
              <a:t>— All right. Let's set it for noon next Tuesday. Jason and Tom can use the first half hour to explain our organization's history, goals and past accomplishments to Wilma. When Gloria joins us, we can go over the objectives for this new project.</a:t>
            </a:r>
            <a:r>
              <a:rPr lang="en-US" dirty="0" smtClean="0"/>
              <a:t/>
            </a:r>
            <a:br>
              <a:rPr lang="en-US" dirty="0" smtClean="0"/>
            </a:br>
            <a:endParaRPr lang="en-US" dirty="0" smtClean="0"/>
          </a:p>
          <a:p>
            <a:r>
              <a:rPr lang="en-US" dirty="0" smtClean="0"/>
              <a:t>Answers  --</a:t>
            </a:r>
            <a:r>
              <a:rPr lang="en-US" baseline="0" dirty="0" smtClean="0"/>
              <a:t> 22)b  23)a  24)a</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44624"/>
            <a:ext cx="4553491" cy="369332"/>
          </a:xfrm>
          <a:prstGeom prst="rect">
            <a:avLst/>
          </a:prstGeom>
          <a:noFill/>
        </p:spPr>
        <p:txBody>
          <a:bodyPr wrap="none" rtlCol="0">
            <a:spAutoFit/>
          </a:bodyPr>
          <a:lstStyle/>
          <a:p>
            <a:r>
              <a:rPr lang="en-GB" b="1" dirty="0" smtClean="0">
                <a:solidFill>
                  <a:schemeClr val="bg1"/>
                </a:solidFill>
              </a:rPr>
              <a:t>TOEIC Short Conversations Exercise 21</a:t>
            </a:r>
            <a:endParaRPr lang="en-GB" b="1" dirty="0">
              <a:solidFill>
                <a:schemeClr val="bg1"/>
              </a:solidFill>
            </a:endParaRPr>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8344"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dirty="0" smtClean="0">
                <a:solidFill>
                  <a:schemeClr val="accent6">
                    <a:lumMod val="75000"/>
                  </a:schemeClr>
                </a:solidFill>
                <a:latin typeface="+mj-lt"/>
              </a:rPr>
              <a:t>Exercise 21 </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does the woman want?</a:t>
            </a:r>
          </a:p>
          <a:p>
            <a:pPr>
              <a:buNone/>
            </a:pPr>
            <a:r>
              <a:rPr lang="en-US" dirty="0" smtClean="0"/>
              <a:t>  A. A guide</a:t>
            </a:r>
          </a:p>
          <a:p>
            <a:pPr>
              <a:buNone/>
            </a:pPr>
            <a:r>
              <a:rPr lang="en-US" dirty="0" smtClean="0"/>
              <a:t>  B. Directions</a:t>
            </a:r>
          </a:p>
          <a:p>
            <a:pPr>
              <a:buNone/>
            </a:pPr>
            <a:r>
              <a:rPr lang="en-US" dirty="0" smtClean="0"/>
              <a:t>  C. A phone number</a:t>
            </a:r>
          </a:p>
          <a:p>
            <a:pPr>
              <a:buNone/>
            </a:pPr>
            <a:r>
              <a:rPr lang="en-US" dirty="0" smtClean="0"/>
              <a:t>  D. An appointment</a:t>
            </a:r>
          </a:p>
          <a:p>
            <a:pPr>
              <a:buNone/>
            </a:pPr>
            <a:endParaRPr lang="en-US" b="1" dirty="0" smtClean="0"/>
          </a:p>
          <a:p>
            <a:pPr>
              <a:buNone/>
            </a:pPr>
            <a:r>
              <a:rPr lang="en-US" b="1" dirty="0" smtClean="0"/>
              <a:t>2) Where is Mr. Anderson's office located?</a:t>
            </a:r>
          </a:p>
          <a:p>
            <a:pPr>
              <a:buNone/>
            </a:pPr>
            <a:r>
              <a:rPr lang="en-US" dirty="0" smtClean="0"/>
              <a:t>  A. On the first hallway</a:t>
            </a:r>
          </a:p>
          <a:p>
            <a:pPr>
              <a:buNone/>
            </a:pPr>
            <a:r>
              <a:rPr lang="en-US" dirty="0" smtClean="0"/>
              <a:t>  B. On the left-hand side</a:t>
            </a:r>
          </a:p>
          <a:p>
            <a:pPr>
              <a:buNone/>
            </a:pPr>
            <a:r>
              <a:rPr lang="en-US" dirty="0" smtClean="0"/>
              <a:t>  C. On the second floor</a:t>
            </a:r>
          </a:p>
          <a:p>
            <a:pPr>
              <a:buNone/>
            </a:pPr>
            <a:r>
              <a:rPr lang="en-US" dirty="0" smtClean="0"/>
              <a:t>  D. Between the restroom and lunch room.</a:t>
            </a:r>
          </a:p>
          <a:p>
            <a:pPr>
              <a:buNone/>
            </a:pPr>
            <a:endParaRPr lang="en-US" dirty="0" smtClean="0"/>
          </a:p>
          <a:p>
            <a:pPr>
              <a:buNone/>
            </a:pPr>
            <a:r>
              <a:rPr lang="en-US" b="1" dirty="0" smtClean="0"/>
              <a:t>3) What does the man offer to do?</a:t>
            </a:r>
          </a:p>
          <a:p>
            <a:pPr>
              <a:buNone/>
            </a:pPr>
            <a:r>
              <a:rPr lang="en-US" dirty="0" smtClean="0"/>
              <a:t>  A. Page Mr. Anderson</a:t>
            </a:r>
          </a:p>
          <a:p>
            <a:pPr>
              <a:buNone/>
            </a:pPr>
            <a:r>
              <a:rPr lang="en-US" dirty="0" smtClean="0"/>
              <a:t>  B. Write down directions</a:t>
            </a:r>
          </a:p>
          <a:p>
            <a:pPr>
              <a:buNone/>
            </a:pPr>
            <a:r>
              <a:rPr lang="en-US" dirty="0" smtClean="0"/>
              <a:t>  C. Escort the woman</a:t>
            </a:r>
          </a:p>
          <a:p>
            <a:pPr>
              <a:buNone/>
            </a:pPr>
            <a:r>
              <a:rPr lang="en-US" dirty="0" smtClean="0"/>
              <a:t>  D. Reschedule the appointment</a:t>
            </a:r>
            <a:br>
              <a:rPr lang="en-US" dirty="0" smtClean="0"/>
            </a:b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What does the man want to do?</a:t>
            </a:r>
          </a:p>
          <a:p>
            <a:pPr>
              <a:buNone/>
            </a:pPr>
            <a:r>
              <a:rPr lang="en-US" dirty="0" smtClean="0"/>
              <a:t>  A. Order more inventory</a:t>
            </a:r>
          </a:p>
          <a:p>
            <a:pPr>
              <a:buNone/>
            </a:pPr>
            <a:r>
              <a:rPr lang="en-US" dirty="0" smtClean="0"/>
              <a:t>  B. Talk to Mitch Graham</a:t>
            </a:r>
          </a:p>
          <a:p>
            <a:pPr>
              <a:buNone/>
            </a:pPr>
            <a:r>
              <a:rPr lang="en-US" dirty="0" smtClean="0"/>
              <a:t>  C. Buy a new pet</a:t>
            </a:r>
          </a:p>
          <a:p>
            <a:pPr>
              <a:buNone/>
            </a:pPr>
            <a:r>
              <a:rPr lang="en-US" dirty="0" smtClean="0"/>
              <a:t>  D. Talk to Ms. Crockett</a:t>
            </a:r>
          </a:p>
          <a:p>
            <a:pPr>
              <a:buNone/>
            </a:pPr>
            <a:endParaRPr lang="en-US" b="1" dirty="0" smtClean="0"/>
          </a:p>
          <a:p>
            <a:pPr>
              <a:buNone/>
            </a:pPr>
            <a:r>
              <a:rPr lang="en-US" b="1" dirty="0" smtClean="0"/>
              <a:t>5) What is the woman's position?</a:t>
            </a:r>
          </a:p>
          <a:p>
            <a:pPr>
              <a:buNone/>
            </a:pPr>
            <a:r>
              <a:rPr lang="en-US" dirty="0" smtClean="0"/>
              <a:t>  A. Receptionist</a:t>
            </a:r>
          </a:p>
          <a:p>
            <a:pPr>
              <a:buNone/>
            </a:pPr>
            <a:r>
              <a:rPr lang="en-US" dirty="0" smtClean="0"/>
              <a:t>  B. Manager</a:t>
            </a:r>
          </a:p>
          <a:p>
            <a:pPr>
              <a:buNone/>
            </a:pPr>
            <a:r>
              <a:rPr lang="en-US" dirty="0" smtClean="0"/>
              <a:t>  C. Salesperson</a:t>
            </a:r>
          </a:p>
          <a:p>
            <a:pPr>
              <a:buNone/>
            </a:pPr>
            <a:r>
              <a:rPr lang="en-US" dirty="0" smtClean="0"/>
              <a:t>  D. Account executive</a:t>
            </a:r>
          </a:p>
          <a:p>
            <a:pPr>
              <a:buNone/>
            </a:pPr>
            <a:endParaRPr lang="en-US" dirty="0" smtClean="0"/>
          </a:p>
          <a:p>
            <a:pPr>
              <a:buNone/>
            </a:pPr>
            <a:r>
              <a:rPr lang="en-US" b="1" dirty="0" smtClean="0"/>
              <a:t>6) What problem do the speakers have?</a:t>
            </a:r>
          </a:p>
          <a:p>
            <a:pPr>
              <a:buNone/>
            </a:pPr>
            <a:r>
              <a:rPr lang="en-US" dirty="0" smtClean="0"/>
              <a:t>  A. They cannot locate Ms. Crockett</a:t>
            </a:r>
          </a:p>
          <a:p>
            <a:pPr>
              <a:buNone/>
            </a:pPr>
            <a:r>
              <a:rPr lang="en-US" dirty="0" smtClean="0"/>
              <a:t>  B. An employee is unavailable</a:t>
            </a:r>
          </a:p>
          <a:p>
            <a:pPr>
              <a:buNone/>
            </a:pPr>
            <a:r>
              <a:rPr lang="en-US" dirty="0" smtClean="0"/>
              <a:t>  C. They have too much dog food</a:t>
            </a:r>
          </a:p>
          <a:p>
            <a:pPr>
              <a:buNone/>
            </a:pPr>
            <a:r>
              <a:rPr lang="en-US" dirty="0" smtClean="0"/>
              <a:t>  D. Mitch Graham didn't complete an order</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What is the woman doing?</a:t>
            </a:r>
          </a:p>
          <a:p>
            <a:pPr>
              <a:buNone/>
            </a:pPr>
            <a:r>
              <a:rPr lang="en-US" dirty="0" smtClean="0"/>
              <a:t>  A. Repairing the computers</a:t>
            </a:r>
          </a:p>
          <a:p>
            <a:pPr>
              <a:buNone/>
            </a:pPr>
            <a:r>
              <a:rPr lang="en-US" dirty="0" smtClean="0"/>
              <a:t>  B. Researching new computers</a:t>
            </a:r>
          </a:p>
          <a:p>
            <a:pPr>
              <a:buNone/>
            </a:pPr>
            <a:r>
              <a:rPr lang="en-US" dirty="0" smtClean="0"/>
              <a:t>  C. Selling used computers</a:t>
            </a:r>
          </a:p>
          <a:p>
            <a:pPr>
              <a:buNone/>
            </a:pPr>
            <a:r>
              <a:rPr lang="en-US" dirty="0" smtClean="0"/>
              <a:t>  D. Maintaining the computers</a:t>
            </a:r>
          </a:p>
          <a:p>
            <a:pPr>
              <a:buNone/>
            </a:pPr>
            <a:endParaRPr lang="en-US" dirty="0" smtClean="0"/>
          </a:p>
          <a:p>
            <a:pPr>
              <a:buNone/>
            </a:pPr>
            <a:r>
              <a:rPr lang="en-US" b="1" dirty="0" smtClean="0"/>
              <a:t>8) What does the woman need?</a:t>
            </a:r>
          </a:p>
          <a:p>
            <a:pPr>
              <a:buNone/>
            </a:pPr>
            <a:r>
              <a:rPr lang="en-US" dirty="0" smtClean="0"/>
              <a:t>  A. Advice on purchasing electronics</a:t>
            </a:r>
          </a:p>
          <a:p>
            <a:pPr>
              <a:buNone/>
            </a:pPr>
            <a:r>
              <a:rPr lang="en-US" dirty="0" smtClean="0"/>
              <a:t>  B. Feedback on the old computers</a:t>
            </a:r>
          </a:p>
          <a:p>
            <a:pPr>
              <a:buNone/>
            </a:pPr>
            <a:r>
              <a:rPr lang="en-US" dirty="0" smtClean="0"/>
              <a:t>  C. Computer software sales</a:t>
            </a:r>
          </a:p>
          <a:p>
            <a:pPr>
              <a:buNone/>
            </a:pPr>
            <a:r>
              <a:rPr lang="en-US" dirty="0" smtClean="0"/>
              <a:t>  D. Information on available computers</a:t>
            </a:r>
          </a:p>
          <a:p>
            <a:pPr>
              <a:buNone/>
            </a:pPr>
            <a:endParaRPr lang="en-US" dirty="0" smtClean="0"/>
          </a:p>
          <a:p>
            <a:pPr>
              <a:buNone/>
            </a:pPr>
            <a:r>
              <a:rPr lang="en-US" b="1" dirty="0" smtClean="0"/>
              <a:t>9) What does the man suggest the woman do?</a:t>
            </a:r>
          </a:p>
          <a:p>
            <a:pPr>
              <a:buNone/>
            </a:pPr>
            <a:r>
              <a:rPr lang="en-US" dirty="0" smtClean="0"/>
              <a:t>  A. Consult with a computer specialist</a:t>
            </a:r>
          </a:p>
          <a:p>
            <a:pPr>
              <a:buNone/>
            </a:pPr>
            <a:r>
              <a:rPr lang="en-US" dirty="0" smtClean="0"/>
              <a:t>  B. Ask Caitlin for some suggestions</a:t>
            </a:r>
          </a:p>
          <a:p>
            <a:pPr>
              <a:buNone/>
            </a:pPr>
            <a:r>
              <a:rPr lang="en-US" dirty="0" smtClean="0"/>
              <a:t>  C. Find a company that offers good customer service</a:t>
            </a:r>
          </a:p>
          <a:p>
            <a:pPr>
              <a:buNone/>
            </a:pPr>
            <a:r>
              <a:rPr lang="en-US" dirty="0" smtClean="0"/>
              <a:t>  D. Locate a different vendor than Ingram Computers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10) What did Johnny Chow do?</a:t>
            </a:r>
          </a:p>
          <a:p>
            <a:pPr>
              <a:buNone/>
            </a:pPr>
            <a:r>
              <a:rPr lang="en-US" dirty="0" smtClean="0"/>
              <a:t>  A. Signed a memorandum</a:t>
            </a:r>
          </a:p>
          <a:p>
            <a:pPr>
              <a:buNone/>
            </a:pPr>
            <a:r>
              <a:rPr lang="en-US" dirty="0" smtClean="0"/>
              <a:t>  B. Issued a press release</a:t>
            </a:r>
          </a:p>
          <a:p>
            <a:pPr>
              <a:buNone/>
            </a:pPr>
            <a:r>
              <a:rPr lang="en-US" dirty="0" smtClean="0"/>
              <a:t>  C. Faxed a contract to Mr. Carlson</a:t>
            </a:r>
          </a:p>
          <a:p>
            <a:pPr>
              <a:buNone/>
            </a:pPr>
            <a:r>
              <a:rPr lang="en-US" dirty="0" smtClean="0"/>
              <a:t>  D. Cancelled an agreement</a:t>
            </a:r>
          </a:p>
          <a:p>
            <a:pPr>
              <a:buNone/>
            </a:pPr>
            <a:endParaRPr lang="en-US" dirty="0" smtClean="0"/>
          </a:p>
          <a:p>
            <a:pPr>
              <a:buNone/>
            </a:pPr>
            <a:r>
              <a:rPr lang="en-US" b="1" dirty="0" smtClean="0"/>
              <a:t>11) When will Mr. Carlson send the memorandum?</a:t>
            </a:r>
          </a:p>
          <a:p>
            <a:pPr>
              <a:buNone/>
            </a:pPr>
            <a:r>
              <a:rPr lang="en-US" dirty="0" smtClean="0"/>
              <a:t>  A. Today</a:t>
            </a:r>
          </a:p>
          <a:p>
            <a:pPr>
              <a:buNone/>
            </a:pPr>
            <a:r>
              <a:rPr lang="en-US" dirty="0" smtClean="0"/>
              <a:t>  B. On Tuesday</a:t>
            </a:r>
          </a:p>
          <a:p>
            <a:pPr>
              <a:buNone/>
            </a:pPr>
            <a:r>
              <a:rPr lang="en-US" dirty="0" smtClean="0"/>
              <a:t>  C. On Wednesday</a:t>
            </a:r>
          </a:p>
          <a:p>
            <a:pPr>
              <a:buNone/>
            </a:pPr>
            <a:r>
              <a:rPr lang="en-US" dirty="0" smtClean="0"/>
              <a:t>  D. On Thursday</a:t>
            </a:r>
          </a:p>
          <a:p>
            <a:pPr>
              <a:buNone/>
            </a:pPr>
            <a:endParaRPr lang="en-US" dirty="0" smtClean="0"/>
          </a:p>
          <a:p>
            <a:pPr>
              <a:buNone/>
            </a:pPr>
            <a:r>
              <a:rPr lang="en-US" b="1" dirty="0" smtClean="0"/>
              <a:t>12) What will the marketing team do?</a:t>
            </a:r>
          </a:p>
          <a:p>
            <a:pPr>
              <a:buNone/>
            </a:pPr>
            <a:r>
              <a:rPr lang="en-US" dirty="0" smtClean="0"/>
              <a:t>  A. Send e-mail to Mr. Chow</a:t>
            </a:r>
          </a:p>
          <a:p>
            <a:pPr>
              <a:buNone/>
            </a:pPr>
            <a:r>
              <a:rPr lang="en-US" dirty="0" smtClean="0"/>
              <a:t>  B. Work through the weekend</a:t>
            </a:r>
          </a:p>
          <a:p>
            <a:pPr>
              <a:buNone/>
            </a:pPr>
            <a:r>
              <a:rPr lang="en-US" dirty="0" smtClean="0"/>
              <a:t>  C. Meet with Mr. Carlson</a:t>
            </a:r>
          </a:p>
          <a:p>
            <a:pPr>
              <a:buNone/>
            </a:pPr>
            <a:r>
              <a:rPr lang="en-US" dirty="0" smtClean="0"/>
              <a:t>  D. Review a contract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13) Where did the woman spend time during the summer?</a:t>
            </a:r>
          </a:p>
          <a:p>
            <a:pPr>
              <a:buNone/>
            </a:pPr>
            <a:r>
              <a:rPr lang="en-US" dirty="0" smtClean="0"/>
              <a:t>  A. In the McClure Building</a:t>
            </a:r>
          </a:p>
          <a:p>
            <a:pPr>
              <a:buNone/>
            </a:pPr>
            <a:r>
              <a:rPr lang="en-US" dirty="0" smtClean="0"/>
              <a:t>  B. In Los Angeles</a:t>
            </a:r>
          </a:p>
          <a:p>
            <a:pPr>
              <a:buNone/>
            </a:pPr>
            <a:r>
              <a:rPr lang="en-US" dirty="0" smtClean="0"/>
              <a:t>  C. In Ohio</a:t>
            </a:r>
          </a:p>
          <a:p>
            <a:pPr>
              <a:buNone/>
            </a:pPr>
            <a:r>
              <a:rPr lang="en-US" dirty="0" smtClean="0"/>
              <a:t>  D. In Florida</a:t>
            </a:r>
          </a:p>
          <a:p>
            <a:pPr>
              <a:buNone/>
            </a:pPr>
            <a:endParaRPr lang="en-US" b="1" dirty="0" smtClean="0"/>
          </a:p>
          <a:p>
            <a:pPr>
              <a:buNone/>
            </a:pPr>
            <a:r>
              <a:rPr lang="en-US" b="1" dirty="0" smtClean="0"/>
              <a:t>14) What department does the woman work in?</a:t>
            </a:r>
          </a:p>
          <a:p>
            <a:pPr>
              <a:buNone/>
            </a:pPr>
            <a:r>
              <a:rPr lang="en-US" dirty="0" smtClean="0"/>
              <a:t>  A. Accounts</a:t>
            </a:r>
          </a:p>
          <a:p>
            <a:pPr>
              <a:buNone/>
            </a:pPr>
            <a:r>
              <a:rPr lang="en-US" dirty="0" smtClean="0"/>
              <a:t>  B. General operations</a:t>
            </a:r>
          </a:p>
          <a:p>
            <a:pPr>
              <a:buNone/>
            </a:pPr>
            <a:r>
              <a:rPr lang="en-US" dirty="0" smtClean="0"/>
              <a:t>  C. Database management</a:t>
            </a:r>
          </a:p>
          <a:p>
            <a:pPr>
              <a:buNone/>
            </a:pPr>
            <a:r>
              <a:rPr lang="en-US" dirty="0" smtClean="0"/>
              <a:t>  D. Food services</a:t>
            </a:r>
          </a:p>
          <a:p>
            <a:pPr>
              <a:buNone/>
            </a:pPr>
            <a:endParaRPr lang="en-US" dirty="0" smtClean="0"/>
          </a:p>
          <a:p>
            <a:pPr>
              <a:buNone/>
            </a:pPr>
            <a:r>
              <a:rPr lang="en-US" b="1" dirty="0" smtClean="0"/>
              <a:t>15) What will the speakers probably do next?</a:t>
            </a:r>
          </a:p>
          <a:p>
            <a:pPr>
              <a:buNone/>
            </a:pPr>
            <a:r>
              <a:rPr lang="en-US" dirty="0" smtClean="0"/>
              <a:t>  A. Eat lunch together</a:t>
            </a:r>
          </a:p>
          <a:p>
            <a:pPr>
              <a:buNone/>
            </a:pPr>
            <a:r>
              <a:rPr lang="en-US" dirty="0" smtClean="0"/>
              <a:t>  B. Study databases</a:t>
            </a:r>
          </a:p>
          <a:p>
            <a:pPr>
              <a:buNone/>
            </a:pPr>
            <a:r>
              <a:rPr lang="en-US" dirty="0" smtClean="0"/>
              <a:t>  C. Go on a trip</a:t>
            </a:r>
          </a:p>
          <a:p>
            <a:pPr>
              <a:buNone/>
            </a:pPr>
            <a:r>
              <a:rPr lang="en-US" dirty="0" smtClean="0"/>
              <a:t>  D. Go to the fifteenth floor</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16) What is the woman trying to do?</a:t>
            </a:r>
          </a:p>
          <a:p>
            <a:pPr>
              <a:buNone/>
            </a:pPr>
            <a:r>
              <a:rPr lang="en-US" dirty="0" smtClean="0"/>
              <a:t>  A. Accommodate more exhibits</a:t>
            </a:r>
          </a:p>
          <a:p>
            <a:pPr>
              <a:buNone/>
            </a:pPr>
            <a:r>
              <a:rPr lang="en-US" dirty="0" smtClean="0"/>
              <a:t>  B. Find more exhibitors</a:t>
            </a:r>
          </a:p>
          <a:p>
            <a:pPr>
              <a:buNone/>
            </a:pPr>
            <a:r>
              <a:rPr lang="en-US" dirty="0" smtClean="0"/>
              <a:t>  C. Plug in her display</a:t>
            </a:r>
          </a:p>
          <a:p>
            <a:pPr>
              <a:buNone/>
            </a:pPr>
            <a:r>
              <a:rPr lang="en-US" dirty="0" smtClean="0"/>
              <a:t>  D. Rent out more booths</a:t>
            </a:r>
          </a:p>
          <a:p>
            <a:pPr>
              <a:buNone/>
            </a:pPr>
            <a:endParaRPr lang="en-US" b="1" dirty="0" smtClean="0"/>
          </a:p>
          <a:p>
            <a:pPr>
              <a:buNone/>
            </a:pPr>
            <a:r>
              <a:rPr lang="en-US" b="1" dirty="0" smtClean="0"/>
              <a:t>17) Why can't they use the remaining booths?</a:t>
            </a:r>
          </a:p>
          <a:p>
            <a:pPr>
              <a:buNone/>
            </a:pPr>
            <a:r>
              <a:rPr lang="en-US" dirty="0" smtClean="0"/>
              <a:t>  A. There isn't enough room in the hall</a:t>
            </a:r>
          </a:p>
          <a:p>
            <a:pPr>
              <a:buNone/>
            </a:pPr>
            <a:r>
              <a:rPr lang="en-US" dirty="0" smtClean="0"/>
              <a:t>  B. The booths require electricity</a:t>
            </a:r>
          </a:p>
          <a:p>
            <a:pPr>
              <a:buNone/>
            </a:pPr>
            <a:r>
              <a:rPr lang="en-US" dirty="0" smtClean="0"/>
              <a:t>  C. There aren't enough tables and chairs</a:t>
            </a:r>
          </a:p>
          <a:p>
            <a:pPr>
              <a:buNone/>
            </a:pPr>
            <a:r>
              <a:rPr lang="en-US" dirty="0" smtClean="0"/>
              <a:t>  D. Some of the booths were damaged</a:t>
            </a:r>
          </a:p>
          <a:p>
            <a:pPr>
              <a:buNone/>
            </a:pPr>
            <a:endParaRPr lang="en-US" dirty="0" smtClean="0"/>
          </a:p>
          <a:p>
            <a:pPr>
              <a:buNone/>
            </a:pPr>
            <a:r>
              <a:rPr lang="en-US" b="1" dirty="0" smtClean="0"/>
              <a:t>18) How many more booths are needed?</a:t>
            </a:r>
          </a:p>
          <a:p>
            <a:pPr>
              <a:buNone/>
            </a:pPr>
            <a:r>
              <a:rPr lang="en-US" dirty="0" smtClean="0"/>
              <a:t>  A. 15</a:t>
            </a:r>
          </a:p>
          <a:p>
            <a:pPr>
              <a:buNone/>
            </a:pPr>
            <a:r>
              <a:rPr lang="en-US" dirty="0" smtClean="0"/>
              <a:t>  B. 20</a:t>
            </a:r>
          </a:p>
          <a:p>
            <a:pPr>
              <a:buNone/>
            </a:pPr>
            <a:r>
              <a:rPr lang="en-US" dirty="0" smtClean="0"/>
              <a:t>  C. 125</a:t>
            </a:r>
          </a:p>
          <a:p>
            <a:pPr>
              <a:buNone/>
            </a:pPr>
            <a:r>
              <a:rPr lang="en-US" dirty="0" smtClean="0"/>
              <a:t>  D. 150</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19) What problem do the speakers have?</a:t>
            </a:r>
          </a:p>
          <a:p>
            <a:pPr>
              <a:buNone/>
            </a:pPr>
            <a:r>
              <a:rPr lang="en-US" dirty="0" smtClean="0"/>
              <a:t>  A. They are waiting in a long line</a:t>
            </a:r>
          </a:p>
          <a:p>
            <a:pPr>
              <a:buNone/>
            </a:pPr>
            <a:r>
              <a:rPr lang="en-US" dirty="0" smtClean="0"/>
              <a:t>  B. They have no backups</a:t>
            </a:r>
          </a:p>
          <a:p>
            <a:pPr>
              <a:buNone/>
            </a:pPr>
            <a:r>
              <a:rPr lang="en-US" dirty="0" smtClean="0"/>
              <a:t>  C. They need some help at a dance</a:t>
            </a:r>
          </a:p>
          <a:p>
            <a:pPr>
              <a:buNone/>
            </a:pPr>
            <a:r>
              <a:rPr lang="en-US" dirty="0" smtClean="0"/>
              <a:t>  D. They can't contact a co-worker</a:t>
            </a:r>
          </a:p>
          <a:p>
            <a:pPr>
              <a:buNone/>
            </a:pPr>
            <a:endParaRPr lang="en-US" b="1" dirty="0" smtClean="0"/>
          </a:p>
          <a:p>
            <a:pPr>
              <a:buNone/>
            </a:pPr>
            <a:r>
              <a:rPr lang="en-US" b="1" dirty="0" smtClean="0"/>
              <a:t>20) Who will collect tickets at the dance?</a:t>
            </a:r>
          </a:p>
          <a:p>
            <a:pPr>
              <a:buNone/>
            </a:pPr>
            <a:r>
              <a:rPr lang="en-US" dirty="0" smtClean="0"/>
              <a:t>  A. Julie</a:t>
            </a:r>
          </a:p>
          <a:p>
            <a:pPr>
              <a:buNone/>
            </a:pPr>
            <a:r>
              <a:rPr lang="en-US" dirty="0" smtClean="0"/>
              <a:t>  B. Nancy</a:t>
            </a:r>
          </a:p>
          <a:p>
            <a:pPr>
              <a:buNone/>
            </a:pPr>
            <a:r>
              <a:rPr lang="en-US" dirty="0" smtClean="0"/>
              <a:t>  C. Jenny</a:t>
            </a:r>
          </a:p>
          <a:p>
            <a:pPr>
              <a:buNone/>
            </a:pPr>
            <a:r>
              <a:rPr lang="en-US" dirty="0" smtClean="0"/>
              <a:t>  D. Dave</a:t>
            </a:r>
          </a:p>
          <a:p>
            <a:pPr>
              <a:buNone/>
            </a:pPr>
            <a:endParaRPr lang="en-US" dirty="0" smtClean="0"/>
          </a:p>
          <a:p>
            <a:pPr>
              <a:buNone/>
            </a:pPr>
            <a:r>
              <a:rPr lang="en-US" b="1" dirty="0" smtClean="0"/>
              <a:t>21) Where will the dance likely take place?</a:t>
            </a:r>
          </a:p>
          <a:p>
            <a:pPr>
              <a:buNone/>
            </a:pPr>
            <a:r>
              <a:rPr lang="en-US" dirty="0" smtClean="0"/>
              <a:t>  A. In the cafeteria</a:t>
            </a:r>
          </a:p>
          <a:p>
            <a:pPr>
              <a:buNone/>
            </a:pPr>
            <a:r>
              <a:rPr lang="en-US" dirty="0" smtClean="0"/>
              <a:t>  B. Downtown</a:t>
            </a:r>
          </a:p>
          <a:p>
            <a:pPr>
              <a:buNone/>
            </a:pPr>
            <a:r>
              <a:rPr lang="en-US" dirty="0" smtClean="0"/>
              <a:t>  C. At Driscoll Hall</a:t>
            </a:r>
          </a:p>
          <a:p>
            <a:pPr>
              <a:buNone/>
            </a:pPr>
            <a:r>
              <a:rPr lang="en-US" dirty="0" smtClean="0"/>
              <a:t>  D. In the training hall</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22) What does Gloria do in the mornings?</a:t>
            </a:r>
          </a:p>
          <a:p>
            <a:pPr>
              <a:buNone/>
            </a:pPr>
            <a:r>
              <a:rPr lang="en-US" dirty="0" smtClean="0"/>
              <a:t>  A. Trains people</a:t>
            </a:r>
          </a:p>
          <a:p>
            <a:pPr>
              <a:buNone/>
            </a:pPr>
            <a:r>
              <a:rPr lang="en-US" dirty="0" smtClean="0"/>
              <a:t>  B. Funds training projects</a:t>
            </a:r>
          </a:p>
          <a:p>
            <a:pPr>
              <a:buNone/>
            </a:pPr>
            <a:r>
              <a:rPr lang="en-US" dirty="0" smtClean="0"/>
              <a:t>  C. Writes about history</a:t>
            </a:r>
          </a:p>
          <a:p>
            <a:pPr>
              <a:buNone/>
            </a:pPr>
            <a:r>
              <a:rPr lang="en-US" dirty="0" smtClean="0"/>
              <a:t>  D. Makes presentations</a:t>
            </a:r>
          </a:p>
          <a:p>
            <a:pPr>
              <a:buNone/>
            </a:pPr>
            <a:endParaRPr lang="en-US" dirty="0" smtClean="0"/>
          </a:p>
          <a:p>
            <a:pPr>
              <a:buNone/>
            </a:pPr>
            <a:r>
              <a:rPr lang="en-US" b="1" dirty="0" smtClean="0"/>
              <a:t>23) How do the speakers resolve the problem?</a:t>
            </a:r>
          </a:p>
          <a:p>
            <a:pPr>
              <a:buNone/>
            </a:pPr>
            <a:r>
              <a:rPr lang="en-US" dirty="0" smtClean="0"/>
              <a:t>  A. By rescheduling the meeting</a:t>
            </a:r>
          </a:p>
          <a:p>
            <a:pPr>
              <a:buNone/>
            </a:pPr>
            <a:r>
              <a:rPr lang="en-US" dirty="0" smtClean="0"/>
              <a:t>  B. By excluding Wilma from the meeting</a:t>
            </a:r>
          </a:p>
          <a:p>
            <a:pPr>
              <a:buNone/>
            </a:pPr>
            <a:r>
              <a:rPr lang="en-US" dirty="0" smtClean="0"/>
              <a:t>  C. By canceling the meeting</a:t>
            </a:r>
          </a:p>
          <a:p>
            <a:pPr>
              <a:buNone/>
            </a:pPr>
            <a:r>
              <a:rPr lang="en-US" dirty="0" smtClean="0"/>
              <a:t>  D. By acquiring more funding.</a:t>
            </a:r>
          </a:p>
          <a:p>
            <a:pPr>
              <a:buNone/>
            </a:pPr>
            <a:endParaRPr lang="en-US" dirty="0" smtClean="0"/>
          </a:p>
          <a:p>
            <a:pPr>
              <a:buNone/>
            </a:pPr>
            <a:r>
              <a:rPr lang="en-US" b="1" dirty="0" smtClean="0"/>
              <a:t>24) When will the meeting take place?</a:t>
            </a:r>
          </a:p>
          <a:p>
            <a:pPr>
              <a:buNone/>
            </a:pPr>
            <a:r>
              <a:rPr lang="en-US" dirty="0" smtClean="0"/>
              <a:t>  A. Tuesday at 12 p.m.</a:t>
            </a:r>
          </a:p>
          <a:p>
            <a:pPr>
              <a:buNone/>
            </a:pPr>
            <a:r>
              <a:rPr lang="en-US" dirty="0" smtClean="0"/>
              <a:t>  B. Wednesday at 9 a.m.</a:t>
            </a:r>
          </a:p>
          <a:p>
            <a:pPr>
              <a:buNone/>
            </a:pPr>
            <a:r>
              <a:rPr lang="en-US" dirty="0" smtClean="0"/>
              <a:t>  C. Friday at 12:30 p.m.</a:t>
            </a:r>
          </a:p>
          <a:p>
            <a:pPr>
              <a:buNone/>
            </a:pPr>
            <a:r>
              <a:rPr lang="en-US" dirty="0" smtClean="0"/>
              <a:t>  D. Friday at 3 p.m.</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TotalTime>
  <Words>875</Words>
  <Application>Microsoft Office PowerPoint</Application>
  <PresentationFormat>On-screen Show (4:3)</PresentationFormat>
  <Paragraphs>165</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New</cp:lastModifiedBy>
  <cp:revision>100</cp:revision>
  <dcterms:created xsi:type="dcterms:W3CDTF">2014-02-13T09:20:20Z</dcterms:created>
  <dcterms:modified xsi:type="dcterms:W3CDTF">2016-01-20T07:02:48Z</dcterms:modified>
</cp:coreProperties>
</file>