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60" r:id="rId4"/>
    <p:sldId id="261" r:id="rId5"/>
    <p:sldId id="262"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161" autoAdjust="0"/>
  </p:normalViewPr>
  <p:slideViewPr>
    <p:cSldViewPr>
      <p:cViewPr varScale="1">
        <p:scale>
          <a:sx n="70" d="100"/>
          <a:sy n="70" d="100"/>
        </p:scale>
        <p:origin x="-138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ABD57F-DF47-452F-978A-4EE2C9B68357}"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613F42-8948-449A-881B-92F5EA07C962}" type="slidenum">
              <a:rPr lang="en-US" smtClean="0"/>
              <a:pPr/>
              <a:t>‹#›</a:t>
            </a:fld>
            <a:endParaRPr lang="en-US"/>
          </a:p>
        </p:txBody>
      </p:sp>
    </p:spTree>
    <p:extLst>
      <p:ext uri="{BB962C8B-B14F-4D97-AF65-F5344CB8AC3E}">
        <p14:creationId xmlns:p14="http://schemas.microsoft.com/office/powerpoint/2010/main" val="1222023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can't get a hold of Roger at Larson Brothers Inc. He doesn't return my e-mails, and I've left two voice messages. I need to talk with him soon about renewing our contract. </a:t>
            </a:r>
            <a:r>
              <a:rPr lang="en-US" dirty="0" smtClean="0"/>
              <a:t/>
            </a:r>
            <a:br>
              <a:rPr lang="en-US" dirty="0" smtClean="0"/>
            </a:br>
            <a:r>
              <a:rPr lang="en-US" sz="1200" b="0" i="0" kern="1200" dirty="0" smtClean="0">
                <a:solidFill>
                  <a:schemeClr val="tx1"/>
                </a:solidFill>
                <a:latin typeface="+mn-lt"/>
                <a:ea typeface="+mn-ea"/>
                <a:cs typeface="+mn-cs"/>
              </a:rPr>
              <a:t>— I'm sure it's nothing personal. He's probably been busy. Have you tried dropping in in person? It's only a couple of blocks away from our building.</a:t>
            </a:r>
            <a:r>
              <a:rPr lang="en-US" dirty="0" smtClean="0"/>
              <a:t/>
            </a:r>
            <a:br>
              <a:rPr lang="en-US" dirty="0" smtClean="0"/>
            </a:br>
            <a:r>
              <a:rPr lang="en-US" sz="1200" b="0" i="0" kern="1200" dirty="0" smtClean="0">
                <a:solidFill>
                  <a:schemeClr val="tx1"/>
                </a:solidFill>
                <a:latin typeface="+mn-lt"/>
                <a:ea typeface="+mn-ea"/>
                <a:cs typeface="+mn-cs"/>
              </a:rPr>
              <a:t>— That's a good idea! I should swing by and invite him to lunch. Everybody likes a free meal. </a:t>
            </a:r>
            <a:r>
              <a:rPr lang="en-US" dirty="0" smtClean="0"/>
              <a:t/>
            </a:r>
            <a:br>
              <a:rPr lang="en-US" dirty="0" smtClean="0"/>
            </a:br>
            <a:r>
              <a:rPr lang="en-US" sz="1200" b="0" i="0" kern="1200" dirty="0" smtClean="0">
                <a:solidFill>
                  <a:schemeClr val="tx1"/>
                </a:solidFill>
                <a:latin typeface="+mn-lt"/>
                <a:ea typeface="+mn-ea"/>
                <a:cs typeface="+mn-cs"/>
              </a:rPr>
              <a:t>— Yes, then you can discuss the contract while you eat.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-- 1)d  2)b  3)c</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Marge. This is Sam. Look, I'm on my way to the airport. Could you do something for me? I forgot a file on my desk. I need you to send it overnight delivery to the Concorde Hotel in New York.</a:t>
            </a:r>
            <a:r>
              <a:rPr lang="en-US" dirty="0" smtClean="0"/>
              <a:t/>
            </a:r>
            <a:br>
              <a:rPr lang="en-US" dirty="0" smtClean="0"/>
            </a:br>
            <a:r>
              <a:rPr lang="en-US" sz="1200" b="0" i="0" kern="1200" dirty="0" smtClean="0">
                <a:solidFill>
                  <a:schemeClr val="tx1"/>
                </a:solidFill>
                <a:latin typeface="+mn-lt"/>
                <a:ea typeface="+mn-ea"/>
                <a:cs typeface="+mn-cs"/>
              </a:rPr>
              <a:t>— OK, but I'm busy this afternoon preparing for a presentation. I'll get Cindy to do it. </a:t>
            </a:r>
            <a:r>
              <a:rPr lang="en-US" dirty="0" smtClean="0"/>
              <a:t/>
            </a:r>
            <a:br>
              <a:rPr lang="en-US" dirty="0" smtClean="0"/>
            </a:br>
            <a:r>
              <a:rPr lang="en-US" sz="1200" b="0" i="0" kern="1200" dirty="0" smtClean="0">
                <a:solidFill>
                  <a:schemeClr val="tx1"/>
                </a:solidFill>
                <a:latin typeface="+mn-lt"/>
                <a:ea typeface="+mn-ea"/>
                <a:cs typeface="+mn-cs"/>
              </a:rPr>
              <a:t>— Thanks, that would be great. I need one other thing. Could you, or Cindy, please e-mail Paul Butler and confirm our meeting for tomorrow afternoon at 2. I'd really appreciate it.</a:t>
            </a:r>
            <a:r>
              <a:rPr lang="en-US" dirty="0" smtClean="0"/>
              <a:t/>
            </a:r>
            <a:br>
              <a:rPr lang="en-US" dirty="0" smtClean="0"/>
            </a:br>
            <a:r>
              <a:rPr lang="en-US" sz="1200" b="0" i="0" kern="1200" dirty="0" smtClean="0">
                <a:solidFill>
                  <a:schemeClr val="tx1"/>
                </a:solidFill>
                <a:latin typeface="+mn-lt"/>
                <a:ea typeface="+mn-ea"/>
                <a:cs typeface="+mn-cs"/>
              </a:rPr>
              <a:t>— All right, we'll get it done here. Have a good trip.</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5)a  6)c </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Mr. Womak? This is Macy Cousins at Darby &amp; Dodge. I'm calling to see if you've had time to review the proposed revisions to our contract. </a:t>
            </a:r>
            <a:r>
              <a:rPr lang="en-US" dirty="0" smtClean="0"/>
              <a:t/>
            </a:r>
            <a:br>
              <a:rPr lang="en-US" dirty="0" smtClean="0"/>
            </a:br>
            <a:r>
              <a:rPr lang="en-US" sz="1200" b="0" i="0" kern="1200" dirty="0" smtClean="0">
                <a:solidFill>
                  <a:schemeClr val="tx1"/>
                </a:solidFill>
                <a:latin typeface="+mn-lt"/>
                <a:ea typeface="+mn-ea"/>
                <a:cs typeface="+mn-cs"/>
              </a:rPr>
              <a:t>— Thank you Ms. Cousins. We received the contract last week. Our attorneys are still looking at it. I'm told they think it looks good, but are making some minor changes pertaining to the section on fees.</a:t>
            </a:r>
            <a:r>
              <a:rPr lang="en-US" dirty="0" smtClean="0"/>
              <a:t/>
            </a:r>
            <a:br>
              <a:rPr lang="en-US" dirty="0" smtClean="0"/>
            </a:br>
            <a:r>
              <a:rPr lang="en-US" sz="1200" b="0" i="0" kern="1200" dirty="0" smtClean="0">
                <a:solidFill>
                  <a:schemeClr val="tx1"/>
                </a:solidFill>
                <a:latin typeface="+mn-lt"/>
                <a:ea typeface="+mn-ea"/>
                <a:cs typeface="+mn-cs"/>
              </a:rPr>
              <a:t>— Do you know when you might be able to send it back to us for final approval? Mr. Darby is hoping to receive it by Friday.</a:t>
            </a:r>
            <a:r>
              <a:rPr lang="en-US" dirty="0" smtClean="0"/>
              <a:t/>
            </a:r>
            <a:br>
              <a:rPr lang="en-US" dirty="0" smtClean="0"/>
            </a:br>
            <a:r>
              <a:rPr lang="en-US" sz="1200" b="0" i="0" kern="1200" dirty="0" smtClean="0">
                <a:solidFill>
                  <a:schemeClr val="tx1"/>
                </a:solidFill>
                <a:latin typeface="+mn-lt"/>
                <a:ea typeface="+mn-ea"/>
                <a:cs typeface="+mn-cs"/>
              </a:rPr>
              <a:t>— Yes, I think we'll be able to have it to him by Friday. I'll check with our legal staff, and confirm that by this afternoon. Would that be all right?</a:t>
            </a:r>
            <a:r>
              <a:rPr lang="en-US" dirty="0" smtClean="0"/>
              <a:t/>
            </a:r>
            <a:br>
              <a:rPr lang="en-US" dirty="0" smtClean="0"/>
            </a:br>
            <a:endParaRPr lang="en-US" dirty="0" smtClean="0"/>
          </a:p>
          <a:p>
            <a:r>
              <a:rPr lang="en-US" dirty="0" smtClean="0"/>
              <a:t>Answers  -- 7)b  8)c  9)a</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Victor, this is Molly. OK, I think I'm lost. I got off at Sandusky Street, but I don't see West Vine Avenue. I've gone five blocks; now I'm at Sandusky and Pine.</a:t>
            </a:r>
            <a:r>
              <a:rPr lang="en-US" dirty="0" smtClean="0"/>
              <a:t/>
            </a:r>
            <a:br>
              <a:rPr lang="en-US" dirty="0" smtClean="0"/>
            </a:br>
            <a:r>
              <a:rPr lang="en-US" sz="1200" b="0" i="0" kern="1200" dirty="0" smtClean="0">
                <a:solidFill>
                  <a:schemeClr val="tx1"/>
                </a:solidFill>
                <a:latin typeface="+mn-lt"/>
                <a:ea typeface="+mn-ea"/>
                <a:cs typeface="+mn-cs"/>
              </a:rPr>
              <a:t>— Pine? Oh, you went west on Sandusky. You should have turned east when you got off. Turn around and head the other way on Sandusky. After it goes under the freeway, West Vine will be the second intersection.</a:t>
            </a:r>
            <a:r>
              <a:rPr lang="en-US" dirty="0" smtClean="0"/>
              <a:t/>
            </a:r>
            <a:br>
              <a:rPr lang="en-US" dirty="0" smtClean="0"/>
            </a:br>
            <a:r>
              <a:rPr lang="en-US" sz="1200" b="0" i="0" kern="1200" dirty="0" smtClean="0">
                <a:solidFill>
                  <a:schemeClr val="tx1"/>
                </a:solidFill>
                <a:latin typeface="+mn-lt"/>
                <a:ea typeface="+mn-ea"/>
                <a:cs typeface="+mn-cs"/>
              </a:rPr>
              <a:t>— Thanks. Which way should I turn on West Vine? </a:t>
            </a:r>
            <a:r>
              <a:rPr lang="en-US" dirty="0" smtClean="0"/>
              <a:t/>
            </a:r>
            <a:br>
              <a:rPr lang="en-US" dirty="0" smtClean="0"/>
            </a:br>
            <a:r>
              <a:rPr lang="en-US" sz="1200" b="0" i="0" kern="1200" dirty="0" smtClean="0">
                <a:solidFill>
                  <a:schemeClr val="tx1"/>
                </a:solidFill>
                <a:latin typeface="+mn-lt"/>
                <a:ea typeface="+mn-ea"/>
                <a:cs typeface="+mn-cs"/>
              </a:rPr>
              <a:t>— Turn right. The post office will be about a half-block down on the left-hand side, next to the furniture factory.</a:t>
            </a:r>
          </a:p>
          <a:p>
            <a:r>
              <a:rPr lang="en-US" sz="1200" b="0" i="0" kern="1200" dirty="0" smtClean="0">
                <a:solidFill>
                  <a:schemeClr val="tx1"/>
                </a:solidFill>
                <a:latin typeface="+mn-lt"/>
                <a:ea typeface="+mn-ea"/>
                <a:cs typeface="+mn-cs"/>
              </a:rPr>
              <a:t>Answers  -- 10)a  11)c  12)d</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Yes, I need two rooms with double beds for the 15th through 17th, please.</a:t>
            </a:r>
            <a:r>
              <a:rPr lang="en-US" dirty="0" smtClean="0"/>
              <a:t/>
            </a:r>
            <a:br>
              <a:rPr lang="en-US" dirty="0" smtClean="0"/>
            </a:br>
            <a:r>
              <a:rPr lang="en-US" sz="1200" b="0" i="0" kern="1200" dirty="0" smtClean="0">
                <a:solidFill>
                  <a:schemeClr val="tx1"/>
                </a:solidFill>
                <a:latin typeface="+mn-lt"/>
                <a:ea typeface="+mn-ea"/>
                <a:cs typeface="+mn-cs"/>
              </a:rPr>
              <a:t>— Let me see...I'm sorry, all our double rooms are booked for that weekend. We have rooms with queen beds and king beds available.</a:t>
            </a:r>
            <a:r>
              <a:rPr lang="en-US" dirty="0" smtClean="0"/>
              <a:t/>
            </a:r>
            <a:br>
              <a:rPr lang="en-US" dirty="0" smtClean="0"/>
            </a:br>
            <a:r>
              <a:rPr lang="en-US" sz="1200" b="0" i="0" kern="1200" dirty="0" smtClean="0">
                <a:solidFill>
                  <a:schemeClr val="tx1"/>
                </a:solidFill>
                <a:latin typeface="+mn-lt"/>
                <a:ea typeface="+mn-ea"/>
                <a:cs typeface="+mn-cs"/>
              </a:rPr>
              <a:t>— Hmm...the problem is, we need separate beds. If we booked one of those rooms, would it be possible to add a cot or some other type of bed? </a:t>
            </a:r>
            <a:r>
              <a:rPr lang="en-US" dirty="0" smtClean="0"/>
              <a:t/>
            </a:r>
            <a:br>
              <a:rPr lang="en-US" dirty="0" smtClean="0"/>
            </a:br>
            <a:r>
              <a:rPr lang="en-US" sz="1200" b="0" i="0" kern="1200" dirty="0" smtClean="0">
                <a:solidFill>
                  <a:schemeClr val="tx1"/>
                </a:solidFill>
                <a:latin typeface="+mn-lt"/>
                <a:ea typeface="+mn-ea"/>
                <a:cs typeface="+mn-cs"/>
              </a:rPr>
              <a:t>— Yes it would. Cots cost $10 extra per night, or I could book a room with a fold-out couch for $20 extra.</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14)c  15)b</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Ms. Farr. Could you sign this requisition for freelance pay? We need to contract with a writer to help with content for our website redesign. </a:t>
            </a:r>
            <a:r>
              <a:rPr lang="en-US" dirty="0" smtClean="0"/>
              <a:t/>
            </a:r>
            <a:br>
              <a:rPr lang="en-US" dirty="0" smtClean="0"/>
            </a:br>
            <a:r>
              <a:rPr lang="en-US" sz="1200" b="0" i="0" kern="1200" dirty="0" smtClean="0">
                <a:solidFill>
                  <a:schemeClr val="tx1"/>
                </a:solidFill>
                <a:latin typeface="+mn-lt"/>
                <a:ea typeface="+mn-ea"/>
                <a:cs typeface="+mn-cs"/>
              </a:rPr>
              <a:t>— I'll have to check with Mr. Bosworth. You know we're on a strict budget.</a:t>
            </a:r>
            <a:r>
              <a:rPr lang="en-US" dirty="0" smtClean="0"/>
              <a:t/>
            </a:r>
            <a:br>
              <a:rPr lang="en-US" dirty="0" smtClean="0"/>
            </a:br>
            <a:r>
              <a:rPr lang="en-US" sz="1200" b="0" i="0" kern="1200" dirty="0" smtClean="0">
                <a:solidFill>
                  <a:schemeClr val="tx1"/>
                </a:solidFill>
                <a:latin typeface="+mn-lt"/>
                <a:ea typeface="+mn-ea"/>
                <a:cs typeface="+mn-cs"/>
              </a:rPr>
              <a:t>— Yes, I do. Mr. Bosworth has already approved it. He said we need to get the new website up as soon as possible. Our designers are working overtime, so we need outside help with writing and editing.</a:t>
            </a:r>
            <a:r>
              <a:rPr lang="en-US" dirty="0" smtClean="0"/>
              <a:t/>
            </a:r>
            <a:br>
              <a:rPr lang="en-US" dirty="0" smtClean="0"/>
            </a:br>
            <a:r>
              <a:rPr lang="en-US" sz="1200" b="0" i="0" kern="1200" dirty="0" smtClean="0">
                <a:solidFill>
                  <a:schemeClr val="tx1"/>
                </a:solidFill>
                <a:latin typeface="+mn-lt"/>
                <a:ea typeface="+mn-ea"/>
                <a:cs typeface="+mn-cs"/>
              </a:rPr>
              <a:t>— I believe you, but I still need to hear it from Mr. Bosworth directly. He's in a meeting now. Leave the form with me, and I'll check with him when he's through then send it to your desk.</a:t>
            </a:r>
            <a:r>
              <a:rPr lang="en-US" dirty="0" smtClean="0"/>
              <a:t/>
            </a:r>
            <a:br>
              <a:rPr lang="en-US" dirty="0" smtClean="0"/>
            </a:br>
            <a:r>
              <a:rPr lang="en-US" sz="1200" b="0" i="0" kern="1200" dirty="0" smtClean="0">
                <a:solidFill>
                  <a:schemeClr val="tx1"/>
                </a:solidFill>
                <a:latin typeface="+mn-lt"/>
                <a:ea typeface="+mn-ea"/>
                <a:cs typeface="+mn-cs"/>
              </a:rPr>
              <a:t>— OK, thanks. Meanwhile, I'll have the freelancer get started.</a:t>
            </a:r>
            <a:r>
              <a:rPr lang="en-US" dirty="0" smtClean="0"/>
              <a:t/>
            </a:r>
            <a:br>
              <a:rPr lang="en-US" dirty="0" smtClean="0"/>
            </a:br>
            <a:endParaRPr lang="en-US" dirty="0" smtClean="0"/>
          </a:p>
          <a:p>
            <a:r>
              <a:rPr lang="en-US" dirty="0" smtClean="0"/>
              <a:t>Answers  -- 16)d  17)b  18)c</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Mr. Williams? This is Shana from Superior Catering. Your order for the office party Friday afternoon should be ready by Friday morning.</a:t>
            </a:r>
            <a:r>
              <a:rPr lang="en-US" dirty="0" smtClean="0"/>
              <a:t/>
            </a:r>
            <a:br>
              <a:rPr lang="en-US" dirty="0" smtClean="0"/>
            </a:br>
            <a:r>
              <a:rPr lang="en-US" sz="1200" b="0" i="0" kern="1200" dirty="0" smtClean="0">
                <a:solidFill>
                  <a:schemeClr val="tx1"/>
                </a:solidFill>
                <a:latin typeface="+mn-lt"/>
                <a:ea typeface="+mn-ea"/>
                <a:cs typeface="+mn-cs"/>
              </a:rPr>
              <a:t>— Oh good. Is it all right if I pick it up on Thursday? I'll be in a meeting on Friday morning.</a:t>
            </a:r>
            <a:r>
              <a:rPr lang="en-US" dirty="0" smtClean="0"/>
              <a:t/>
            </a:r>
            <a:br>
              <a:rPr lang="en-US" dirty="0" smtClean="0"/>
            </a:br>
            <a:r>
              <a:rPr lang="en-US" sz="1200" b="0" i="0" kern="1200" dirty="0" smtClean="0">
                <a:solidFill>
                  <a:schemeClr val="tx1"/>
                </a:solidFill>
                <a:latin typeface="+mn-lt"/>
                <a:ea typeface="+mn-ea"/>
                <a:cs typeface="+mn-cs"/>
              </a:rPr>
              <a:t>— I wouldn't recommend doing that. The food will spoil. We could deliver it to you on Friday morning, if you want. That way it will stay fresh.</a:t>
            </a:r>
            <a:r>
              <a:rPr lang="en-US" dirty="0" smtClean="0"/>
              <a:t/>
            </a:r>
            <a:br>
              <a:rPr lang="en-US" dirty="0" smtClean="0"/>
            </a:br>
            <a:r>
              <a:rPr lang="en-US" sz="1200" b="0" i="0" kern="1200" dirty="0" smtClean="0">
                <a:solidFill>
                  <a:schemeClr val="tx1"/>
                </a:solidFill>
                <a:latin typeface="+mn-lt"/>
                <a:ea typeface="+mn-ea"/>
                <a:cs typeface="+mn-cs"/>
              </a:rPr>
              <a:t>— Really? That would be super! Thank you.</a:t>
            </a:r>
            <a:r>
              <a:rPr lang="en-US" dirty="0" smtClean="0"/>
              <a:t/>
            </a:r>
            <a:br>
              <a:rPr lang="en-US" dirty="0" smtClean="0"/>
            </a:br>
            <a:endParaRPr lang="en-US" dirty="0" smtClean="0"/>
          </a:p>
          <a:p>
            <a:r>
              <a:rPr lang="en-US" dirty="0" smtClean="0"/>
              <a:t>Answers  -- 19)b  20)b  21)d</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you made it! How was your flight?</a:t>
            </a:r>
            <a:r>
              <a:rPr lang="en-US" dirty="0" smtClean="0"/>
              <a:t/>
            </a:r>
            <a:br>
              <a:rPr lang="en-US" dirty="0" smtClean="0"/>
            </a:br>
            <a:r>
              <a:rPr lang="en-US" sz="1200" b="0" i="0" kern="1200" dirty="0" smtClean="0">
                <a:solidFill>
                  <a:schemeClr val="tx1"/>
                </a:solidFill>
                <a:latin typeface="+mn-lt"/>
                <a:ea typeface="+mn-ea"/>
                <a:cs typeface="+mn-cs"/>
              </a:rPr>
              <a:t>— It was awful! We sat on the tarmac for three hours while they looked for a different pilot. It turned out that ours had exceeded the maximum flying hours allowed for one shift.</a:t>
            </a:r>
            <a:r>
              <a:rPr lang="en-US" dirty="0" smtClean="0"/>
              <a:t/>
            </a:r>
            <a:br>
              <a:rPr lang="en-US" dirty="0" smtClean="0"/>
            </a:br>
            <a:r>
              <a:rPr lang="en-US" sz="1200" b="0" i="0" kern="1200" dirty="0" smtClean="0">
                <a:solidFill>
                  <a:schemeClr val="tx1"/>
                </a:solidFill>
                <a:latin typeface="+mn-lt"/>
                <a:ea typeface="+mn-ea"/>
                <a:cs typeface="+mn-cs"/>
              </a:rPr>
              <a:t>— Wow! Didn't they know that before letting passengers board the plane?</a:t>
            </a:r>
            <a:r>
              <a:rPr lang="en-US" dirty="0" smtClean="0"/>
              <a:t/>
            </a:r>
            <a:br>
              <a:rPr lang="en-US" dirty="0" smtClean="0"/>
            </a:br>
            <a:r>
              <a:rPr lang="en-US" sz="1200" b="0" i="0" kern="1200" dirty="0" smtClean="0">
                <a:solidFill>
                  <a:schemeClr val="tx1"/>
                </a:solidFill>
                <a:latin typeface="+mn-lt"/>
                <a:ea typeface="+mn-ea"/>
                <a:cs typeface="+mn-cs"/>
              </a:rPr>
              <a:t>— Apparently not. The woman sitting next to me said she was going to call the airline and</a:t>
            </a:r>
            <a:r>
              <a:rPr lang="en-US" dirty="0" smtClean="0"/>
              <a:t/>
            </a:r>
            <a:br>
              <a:rPr lang="en-US" dirty="0" smtClean="0"/>
            </a:br>
            <a:r>
              <a:rPr lang="en-US" sz="1200" b="0" i="0" kern="1200" dirty="0" smtClean="0">
                <a:solidFill>
                  <a:schemeClr val="tx1"/>
                </a:solidFill>
                <a:latin typeface="+mn-lt"/>
                <a:ea typeface="+mn-ea"/>
                <a:cs typeface="+mn-cs"/>
              </a:rPr>
              <a:t>tell them how dissatisfied she was.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-- 22)a  23)d  24)c</a:t>
            </a:r>
            <a:endParaRPr lang="en-US" dirty="0"/>
          </a:p>
        </p:txBody>
      </p:sp>
      <p:sp>
        <p:nvSpPr>
          <p:cNvPr id="4" name="Slide Number Placeholder 3"/>
          <p:cNvSpPr>
            <a:spLocks noGrp="1"/>
          </p:cNvSpPr>
          <p:nvPr>
            <p:ph type="sldNum" sz="quarter" idx="10"/>
          </p:nvPr>
        </p:nvSpPr>
        <p:spPr/>
        <p:txBody>
          <a:bodyPr/>
          <a:lstStyle/>
          <a:p>
            <a:fld id="{38613F42-8948-449A-881B-92F5EA07C96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82246" y="44624"/>
            <a:ext cx="4553491" cy="369332"/>
          </a:xfrm>
          <a:prstGeom prst="rect">
            <a:avLst/>
          </a:prstGeom>
          <a:noFill/>
        </p:spPr>
        <p:txBody>
          <a:bodyPr wrap="none" rtlCol="0">
            <a:spAutoFit/>
          </a:bodyPr>
          <a:lstStyle/>
          <a:p>
            <a:r>
              <a:rPr lang="en-GB" b="1" dirty="0" smtClean="0">
                <a:solidFill>
                  <a:schemeClr val="bg1"/>
                </a:solidFill>
              </a:rPr>
              <a:t>TOEIC Short Conversations Exercise 28</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28</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problem does the man have?</a:t>
            </a:r>
          </a:p>
          <a:p>
            <a:pPr>
              <a:buNone/>
            </a:pPr>
            <a:r>
              <a:rPr lang="en-US" dirty="0" smtClean="0"/>
              <a:t>  A. His e-mail is not working properly</a:t>
            </a:r>
          </a:p>
          <a:p>
            <a:pPr>
              <a:buNone/>
            </a:pPr>
            <a:r>
              <a:rPr lang="en-US" dirty="0" smtClean="0"/>
              <a:t>  B. He cannot leave voice messages</a:t>
            </a:r>
          </a:p>
          <a:p>
            <a:pPr>
              <a:buNone/>
            </a:pPr>
            <a:r>
              <a:rPr lang="en-US" dirty="0" smtClean="0"/>
              <a:t>  C. He does not have enough money for lunch</a:t>
            </a:r>
          </a:p>
          <a:p>
            <a:pPr>
              <a:buNone/>
            </a:pPr>
            <a:r>
              <a:rPr lang="en-US" dirty="0" smtClean="0"/>
              <a:t>  D. He can't reach a business contact</a:t>
            </a:r>
          </a:p>
          <a:p>
            <a:pPr>
              <a:buNone/>
            </a:pPr>
            <a:endParaRPr lang="en-US" dirty="0"/>
          </a:p>
          <a:p>
            <a:pPr>
              <a:buNone/>
            </a:pPr>
            <a:r>
              <a:rPr lang="en-US" b="1" dirty="0" smtClean="0"/>
              <a:t>2) What does the woman suggest?</a:t>
            </a:r>
          </a:p>
          <a:p>
            <a:pPr>
              <a:buNone/>
            </a:pPr>
            <a:r>
              <a:rPr lang="en-US" dirty="0" smtClean="0"/>
              <a:t>  A. Leaving Roger a text message</a:t>
            </a:r>
          </a:p>
          <a:p>
            <a:pPr>
              <a:buNone/>
            </a:pPr>
            <a:r>
              <a:rPr lang="en-US" dirty="0" smtClean="0"/>
              <a:t>  B. Taking Roger to lunch</a:t>
            </a:r>
          </a:p>
          <a:p>
            <a:pPr>
              <a:buNone/>
            </a:pPr>
            <a:r>
              <a:rPr lang="en-US" dirty="0" smtClean="0"/>
              <a:t>  C. Inviting Roger to the office</a:t>
            </a:r>
          </a:p>
          <a:p>
            <a:pPr>
              <a:buNone/>
            </a:pPr>
            <a:r>
              <a:rPr lang="en-US" dirty="0" smtClean="0"/>
              <a:t>  D. Calling Roger at home</a:t>
            </a:r>
          </a:p>
          <a:p>
            <a:pPr>
              <a:buNone/>
            </a:pPr>
            <a:endParaRPr lang="en-US" dirty="0" smtClean="0"/>
          </a:p>
          <a:p>
            <a:pPr>
              <a:buNone/>
            </a:pPr>
            <a:r>
              <a:rPr lang="en-US" b="1" dirty="0" smtClean="0"/>
              <a:t>3) Where is this conversation most likely taking place?</a:t>
            </a:r>
          </a:p>
          <a:p>
            <a:pPr>
              <a:buNone/>
            </a:pPr>
            <a:r>
              <a:rPr lang="en-US" dirty="0" smtClean="0"/>
              <a:t>  A. At Larson Brothers Inc</a:t>
            </a:r>
          </a:p>
          <a:p>
            <a:pPr>
              <a:buNone/>
            </a:pPr>
            <a:r>
              <a:rPr lang="en-US" dirty="0" smtClean="0"/>
              <a:t>  B. At a store</a:t>
            </a:r>
          </a:p>
          <a:p>
            <a:pPr>
              <a:buNone/>
            </a:pPr>
            <a:r>
              <a:rPr lang="en-US" dirty="0" smtClean="0"/>
              <a:t>  C. In an office</a:t>
            </a:r>
          </a:p>
          <a:p>
            <a:pPr>
              <a:buNone/>
            </a:pPr>
            <a:r>
              <a:rPr lang="en-US" dirty="0" smtClean="0"/>
              <a:t>  D. In a restaurant</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Why is the man calling the woman?</a:t>
            </a:r>
          </a:p>
          <a:p>
            <a:pPr>
              <a:buNone/>
            </a:pPr>
            <a:r>
              <a:rPr lang="en-US" dirty="0" smtClean="0"/>
              <a:t>  A. To remind her of a meeting</a:t>
            </a:r>
          </a:p>
          <a:p>
            <a:pPr>
              <a:buNone/>
            </a:pPr>
            <a:r>
              <a:rPr lang="en-US" dirty="0" smtClean="0"/>
              <a:t>  B. To request a favor</a:t>
            </a:r>
          </a:p>
          <a:p>
            <a:pPr>
              <a:buNone/>
            </a:pPr>
            <a:r>
              <a:rPr lang="en-US" dirty="0" smtClean="0"/>
              <a:t>  C. To book a hotel room</a:t>
            </a:r>
          </a:p>
          <a:p>
            <a:pPr>
              <a:buNone/>
            </a:pPr>
            <a:r>
              <a:rPr lang="en-US" dirty="0" smtClean="0"/>
              <a:t>  D. To check on a presentation</a:t>
            </a:r>
          </a:p>
          <a:p>
            <a:pPr>
              <a:buNone/>
            </a:pPr>
            <a:endParaRPr lang="en-US" b="1" dirty="0"/>
          </a:p>
          <a:p>
            <a:pPr>
              <a:buNone/>
            </a:pPr>
            <a:r>
              <a:rPr lang="en-US" b="1" dirty="0" smtClean="0"/>
              <a:t>5) Where is the man now?</a:t>
            </a:r>
          </a:p>
          <a:p>
            <a:pPr>
              <a:buNone/>
            </a:pPr>
            <a:r>
              <a:rPr lang="en-US" dirty="0" smtClean="0"/>
              <a:t>  A. In transit</a:t>
            </a:r>
          </a:p>
          <a:p>
            <a:pPr>
              <a:buNone/>
            </a:pPr>
            <a:r>
              <a:rPr lang="en-US" dirty="0" smtClean="0"/>
              <a:t>  B. At the airport</a:t>
            </a:r>
          </a:p>
          <a:p>
            <a:pPr>
              <a:buNone/>
            </a:pPr>
            <a:r>
              <a:rPr lang="en-US" dirty="0" smtClean="0"/>
              <a:t>  C. In New York</a:t>
            </a:r>
          </a:p>
          <a:p>
            <a:pPr>
              <a:buNone/>
            </a:pPr>
            <a:r>
              <a:rPr lang="en-US" dirty="0" smtClean="0"/>
              <a:t>  D. At the office</a:t>
            </a:r>
          </a:p>
          <a:p>
            <a:pPr>
              <a:buNone/>
            </a:pPr>
            <a:endParaRPr lang="en-US" dirty="0" smtClean="0"/>
          </a:p>
          <a:p>
            <a:pPr>
              <a:buNone/>
            </a:pPr>
            <a:r>
              <a:rPr lang="en-US" b="1" dirty="0" smtClean="0"/>
              <a:t>6) What does the man ask the woman to do?</a:t>
            </a:r>
          </a:p>
          <a:p>
            <a:pPr>
              <a:buNone/>
            </a:pPr>
            <a:r>
              <a:rPr lang="en-US" dirty="0" smtClean="0"/>
              <a:t>  A. Contact Cindy</a:t>
            </a:r>
          </a:p>
          <a:p>
            <a:pPr>
              <a:buNone/>
            </a:pPr>
            <a:r>
              <a:rPr lang="en-US" dirty="0" smtClean="0"/>
              <a:t>  B. Arrange a meeting</a:t>
            </a:r>
          </a:p>
          <a:p>
            <a:pPr>
              <a:buNone/>
            </a:pPr>
            <a:r>
              <a:rPr lang="en-US" dirty="0" smtClean="0"/>
              <a:t>  C. E-mail Paul Butler</a:t>
            </a:r>
          </a:p>
          <a:p>
            <a:pPr>
              <a:buNone/>
            </a:pPr>
            <a:r>
              <a:rPr lang="en-US" dirty="0" smtClean="0"/>
              <a:t>  D. Forget a file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What does the woman want to know?</a:t>
            </a:r>
          </a:p>
          <a:p>
            <a:pPr>
              <a:buNone/>
            </a:pPr>
            <a:r>
              <a:rPr lang="en-US" dirty="0" smtClean="0"/>
              <a:t>  A. Proposed revisions</a:t>
            </a:r>
          </a:p>
          <a:p>
            <a:pPr>
              <a:buNone/>
            </a:pPr>
            <a:r>
              <a:rPr lang="en-US" dirty="0" smtClean="0"/>
              <a:t>  B. The status of a contract</a:t>
            </a:r>
          </a:p>
          <a:p>
            <a:pPr>
              <a:buNone/>
            </a:pPr>
            <a:r>
              <a:rPr lang="en-US" dirty="0" smtClean="0"/>
              <a:t>  C. The total amount of fees</a:t>
            </a:r>
          </a:p>
          <a:p>
            <a:pPr>
              <a:buNone/>
            </a:pPr>
            <a:r>
              <a:rPr lang="en-US" dirty="0" smtClean="0"/>
              <a:t>  D. The price of attorneys</a:t>
            </a:r>
            <a:endParaRPr lang="en-US" u="sng" dirty="0" smtClean="0"/>
          </a:p>
          <a:p>
            <a:pPr>
              <a:buNone/>
            </a:pPr>
            <a:endParaRPr lang="en-US" b="1" u="sng" dirty="0"/>
          </a:p>
          <a:p>
            <a:pPr>
              <a:buNone/>
            </a:pPr>
            <a:r>
              <a:rPr lang="en-US" b="1" dirty="0" smtClean="0"/>
              <a:t>8) Who most likely is Mr. Womak?</a:t>
            </a:r>
          </a:p>
          <a:p>
            <a:pPr>
              <a:buNone/>
            </a:pPr>
            <a:r>
              <a:rPr lang="en-US" dirty="0" smtClean="0"/>
              <a:t>  A. An attorney</a:t>
            </a:r>
          </a:p>
          <a:p>
            <a:pPr>
              <a:buNone/>
            </a:pPr>
            <a:r>
              <a:rPr lang="en-US" dirty="0" smtClean="0"/>
              <a:t>  B. A receptionist</a:t>
            </a:r>
          </a:p>
          <a:p>
            <a:pPr>
              <a:buNone/>
            </a:pPr>
            <a:r>
              <a:rPr lang="en-US" dirty="0" smtClean="0"/>
              <a:t>  C. A business executive</a:t>
            </a:r>
          </a:p>
          <a:p>
            <a:pPr>
              <a:buNone/>
            </a:pPr>
            <a:r>
              <a:rPr lang="en-US" dirty="0" smtClean="0"/>
              <a:t>  D. A messenger</a:t>
            </a:r>
          </a:p>
          <a:p>
            <a:pPr>
              <a:buNone/>
            </a:pPr>
            <a:endParaRPr lang="en-US" dirty="0" smtClean="0"/>
          </a:p>
          <a:p>
            <a:pPr>
              <a:buNone/>
            </a:pPr>
            <a:r>
              <a:rPr lang="en-US" b="1" dirty="0" smtClean="0"/>
              <a:t>9) What is NOT true?</a:t>
            </a:r>
          </a:p>
          <a:p>
            <a:pPr>
              <a:buNone/>
            </a:pPr>
            <a:r>
              <a:rPr lang="en-US" dirty="0" smtClean="0"/>
              <a:t>  A. Mr. Womak's firm did not receive the contract</a:t>
            </a:r>
          </a:p>
          <a:p>
            <a:pPr>
              <a:buNone/>
            </a:pPr>
            <a:r>
              <a:rPr lang="en-US" dirty="0" smtClean="0"/>
              <a:t>  B. Attorneys are reviewing provisions of the contract</a:t>
            </a:r>
          </a:p>
          <a:p>
            <a:pPr>
              <a:buNone/>
            </a:pPr>
            <a:r>
              <a:rPr lang="en-US" dirty="0" smtClean="0"/>
              <a:t>  C. Minor changes to the contract are being proposed</a:t>
            </a:r>
          </a:p>
          <a:p>
            <a:pPr>
              <a:buNone/>
            </a:pPr>
            <a:r>
              <a:rPr lang="en-US" dirty="0" smtClean="0"/>
              <a:t>  D. Mr. Womak's firm will return the contract by Friday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What problem does the woman have?</a:t>
            </a:r>
          </a:p>
          <a:p>
            <a:pPr>
              <a:buNone/>
            </a:pPr>
            <a:r>
              <a:rPr lang="en-US" dirty="0" smtClean="0"/>
              <a:t>  A. She turned the wrong way</a:t>
            </a:r>
          </a:p>
          <a:p>
            <a:pPr>
              <a:buNone/>
            </a:pPr>
            <a:r>
              <a:rPr lang="en-US" dirty="0" smtClean="0"/>
              <a:t>  B. She took the wrong exit</a:t>
            </a:r>
          </a:p>
          <a:p>
            <a:pPr>
              <a:buNone/>
            </a:pPr>
            <a:r>
              <a:rPr lang="en-US" dirty="0" smtClean="0"/>
              <a:t>  C. She missed her train</a:t>
            </a:r>
          </a:p>
          <a:p>
            <a:pPr>
              <a:buNone/>
            </a:pPr>
            <a:r>
              <a:rPr lang="en-US" dirty="0" smtClean="0"/>
              <a:t>  D. She passed her street</a:t>
            </a:r>
          </a:p>
          <a:p>
            <a:pPr>
              <a:buNone/>
            </a:pPr>
            <a:endParaRPr lang="en-US" dirty="0" smtClean="0"/>
          </a:p>
          <a:p>
            <a:pPr>
              <a:buNone/>
            </a:pPr>
            <a:r>
              <a:rPr lang="en-US" b="1" dirty="0" smtClean="0"/>
              <a:t>11) Where is the woman going?</a:t>
            </a:r>
          </a:p>
          <a:p>
            <a:pPr>
              <a:buNone/>
            </a:pPr>
            <a:r>
              <a:rPr lang="en-US" dirty="0" smtClean="0"/>
              <a:t>  A. To Sandusky Street</a:t>
            </a:r>
          </a:p>
          <a:p>
            <a:pPr>
              <a:buNone/>
            </a:pPr>
            <a:r>
              <a:rPr lang="en-US" dirty="0" smtClean="0"/>
              <a:t>  B. To West Vine Avenue</a:t>
            </a:r>
          </a:p>
          <a:p>
            <a:pPr>
              <a:buNone/>
            </a:pPr>
            <a:r>
              <a:rPr lang="en-US" dirty="0" smtClean="0"/>
              <a:t>  C. To the Post Office</a:t>
            </a:r>
          </a:p>
          <a:p>
            <a:pPr>
              <a:buNone/>
            </a:pPr>
            <a:r>
              <a:rPr lang="en-US" dirty="0" smtClean="0"/>
              <a:t>  D. To the furniture factory</a:t>
            </a:r>
          </a:p>
          <a:p>
            <a:pPr>
              <a:buNone/>
            </a:pPr>
            <a:endParaRPr lang="en-US" dirty="0" smtClean="0"/>
          </a:p>
          <a:p>
            <a:pPr>
              <a:buNone/>
            </a:pPr>
            <a:r>
              <a:rPr lang="en-US" b="1" dirty="0" smtClean="0"/>
              <a:t>12) How is the woman probably traveling?</a:t>
            </a:r>
          </a:p>
          <a:p>
            <a:pPr>
              <a:buNone/>
            </a:pPr>
            <a:r>
              <a:rPr lang="en-US" dirty="0" smtClean="0"/>
              <a:t>  A. By bus</a:t>
            </a:r>
          </a:p>
          <a:p>
            <a:pPr>
              <a:buNone/>
            </a:pPr>
            <a:r>
              <a:rPr lang="en-US" dirty="0" smtClean="0"/>
              <a:t>  B. By subway</a:t>
            </a:r>
          </a:p>
          <a:p>
            <a:pPr>
              <a:buNone/>
            </a:pPr>
            <a:r>
              <a:rPr lang="en-US" dirty="0" smtClean="0"/>
              <a:t>  C. By foot</a:t>
            </a:r>
          </a:p>
          <a:p>
            <a:pPr>
              <a:buNone/>
            </a:pPr>
            <a:r>
              <a:rPr lang="en-US" dirty="0" smtClean="0"/>
              <a:t>  D. By car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What does the man want to do?</a:t>
            </a:r>
          </a:p>
          <a:p>
            <a:pPr>
              <a:buNone/>
            </a:pPr>
            <a:r>
              <a:rPr lang="en-US" dirty="0" smtClean="0"/>
              <a:t>  A. Buy double beds</a:t>
            </a:r>
          </a:p>
          <a:p>
            <a:pPr>
              <a:buNone/>
            </a:pPr>
            <a:r>
              <a:rPr lang="en-US" dirty="0" smtClean="0"/>
              <a:t>  B. Make a hotel reservation</a:t>
            </a:r>
          </a:p>
          <a:p>
            <a:pPr>
              <a:buNone/>
            </a:pPr>
            <a:r>
              <a:rPr lang="en-US" dirty="0" smtClean="0"/>
              <a:t>  C. Sleep on a queen bed</a:t>
            </a:r>
          </a:p>
          <a:p>
            <a:pPr>
              <a:buNone/>
            </a:pPr>
            <a:r>
              <a:rPr lang="en-US" dirty="0" smtClean="0"/>
              <a:t>  D. Pay extra money</a:t>
            </a:r>
          </a:p>
          <a:p>
            <a:pPr>
              <a:buNone/>
            </a:pPr>
            <a:endParaRPr lang="en-US" dirty="0" smtClean="0"/>
          </a:p>
          <a:p>
            <a:pPr>
              <a:buNone/>
            </a:pPr>
            <a:r>
              <a:rPr lang="en-US" b="1" dirty="0" smtClean="0"/>
              <a:t>14) What can be inferred about the travelers' relationship?</a:t>
            </a:r>
          </a:p>
          <a:p>
            <a:pPr>
              <a:buNone/>
            </a:pPr>
            <a:r>
              <a:rPr lang="en-US" dirty="0" smtClean="0"/>
              <a:t>  A. They are business colleagues</a:t>
            </a:r>
          </a:p>
          <a:p>
            <a:pPr>
              <a:buNone/>
            </a:pPr>
            <a:r>
              <a:rPr lang="en-US" dirty="0" smtClean="0"/>
              <a:t>  B. They don't have much money</a:t>
            </a:r>
          </a:p>
          <a:p>
            <a:pPr>
              <a:buNone/>
            </a:pPr>
            <a:r>
              <a:rPr lang="en-US" dirty="0" smtClean="0"/>
              <a:t>  C. They are not intimate</a:t>
            </a:r>
          </a:p>
          <a:p>
            <a:pPr>
              <a:buNone/>
            </a:pPr>
            <a:r>
              <a:rPr lang="en-US" dirty="0" smtClean="0"/>
              <a:t>  D. They prefer king beds</a:t>
            </a:r>
          </a:p>
          <a:p>
            <a:pPr>
              <a:buNone/>
            </a:pPr>
            <a:endParaRPr lang="en-US" dirty="0" smtClean="0"/>
          </a:p>
          <a:p>
            <a:pPr>
              <a:buNone/>
            </a:pPr>
            <a:r>
              <a:rPr lang="en-US" b="1" dirty="0" smtClean="0"/>
              <a:t>15) What does the woman offer to do?</a:t>
            </a:r>
          </a:p>
          <a:p>
            <a:pPr>
              <a:buNone/>
            </a:pPr>
            <a:r>
              <a:rPr lang="en-US" dirty="0" smtClean="0"/>
              <a:t>  A. Give a discount</a:t>
            </a:r>
          </a:p>
          <a:p>
            <a:pPr>
              <a:buNone/>
            </a:pPr>
            <a:r>
              <a:rPr lang="en-US" dirty="0" smtClean="0"/>
              <a:t>  B. Add extra beds</a:t>
            </a:r>
          </a:p>
          <a:p>
            <a:pPr>
              <a:buNone/>
            </a:pPr>
            <a:r>
              <a:rPr lang="en-US" dirty="0" smtClean="0"/>
              <a:t>  C. Book a different date</a:t>
            </a:r>
          </a:p>
          <a:p>
            <a:pPr>
              <a:buNone/>
            </a:pPr>
            <a:r>
              <a:rPr lang="en-US" dirty="0" smtClean="0"/>
              <a:t>  D. Call back later</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What does the man want the woman to do?</a:t>
            </a:r>
          </a:p>
          <a:p>
            <a:pPr>
              <a:buNone/>
            </a:pPr>
            <a:r>
              <a:rPr lang="en-US" dirty="0" smtClean="0"/>
              <a:t>  A. Call Mr. Bosworth</a:t>
            </a:r>
          </a:p>
          <a:p>
            <a:pPr>
              <a:buNone/>
            </a:pPr>
            <a:r>
              <a:rPr lang="en-US" dirty="0" smtClean="0"/>
              <a:t>  B. Give him money</a:t>
            </a:r>
          </a:p>
          <a:p>
            <a:pPr>
              <a:buNone/>
            </a:pPr>
            <a:r>
              <a:rPr lang="en-US" dirty="0" smtClean="0"/>
              <a:t>  C. Hire a contractor</a:t>
            </a:r>
          </a:p>
          <a:p>
            <a:pPr>
              <a:buNone/>
            </a:pPr>
            <a:r>
              <a:rPr lang="en-US" dirty="0" smtClean="0"/>
              <a:t>  D. Approve an expenditure</a:t>
            </a:r>
          </a:p>
          <a:p>
            <a:pPr>
              <a:buNone/>
            </a:pPr>
            <a:endParaRPr lang="en-US" dirty="0" smtClean="0"/>
          </a:p>
          <a:p>
            <a:pPr>
              <a:buNone/>
            </a:pPr>
            <a:r>
              <a:rPr lang="en-US" b="1" dirty="0" smtClean="0"/>
              <a:t>17) Why does the man need to hire a freelancer?</a:t>
            </a:r>
          </a:p>
          <a:p>
            <a:pPr>
              <a:buNone/>
            </a:pPr>
            <a:r>
              <a:rPr lang="en-US" dirty="0" smtClean="0"/>
              <a:t>  A. To design a new web page</a:t>
            </a:r>
          </a:p>
          <a:p>
            <a:pPr>
              <a:buNone/>
            </a:pPr>
            <a:r>
              <a:rPr lang="en-US" dirty="0" smtClean="0"/>
              <a:t>  B. To write and edit a new web page</a:t>
            </a:r>
          </a:p>
          <a:p>
            <a:pPr>
              <a:buNone/>
            </a:pPr>
            <a:r>
              <a:rPr lang="en-US" dirty="0" smtClean="0"/>
              <a:t>  C. To redesign the company web page</a:t>
            </a:r>
          </a:p>
          <a:p>
            <a:pPr>
              <a:buNone/>
            </a:pPr>
            <a:r>
              <a:rPr lang="en-US" dirty="0" smtClean="0"/>
              <a:t>  D. To fix a problem with the company web page</a:t>
            </a:r>
          </a:p>
          <a:p>
            <a:pPr>
              <a:buNone/>
            </a:pPr>
            <a:endParaRPr lang="en-US" dirty="0" smtClean="0"/>
          </a:p>
          <a:p>
            <a:pPr>
              <a:buNone/>
            </a:pPr>
            <a:r>
              <a:rPr lang="en-US" b="1" dirty="0" smtClean="0"/>
              <a:t>18) What will the man probably do next?</a:t>
            </a:r>
          </a:p>
          <a:p>
            <a:pPr>
              <a:buNone/>
            </a:pPr>
            <a:r>
              <a:rPr lang="en-US" dirty="0" smtClean="0"/>
              <a:t>  A. Wait for the requisition form</a:t>
            </a:r>
          </a:p>
          <a:p>
            <a:pPr>
              <a:buNone/>
            </a:pPr>
            <a:r>
              <a:rPr lang="en-US" dirty="0" smtClean="0"/>
              <a:t>  B. E-mail Mr. Bosworth</a:t>
            </a:r>
          </a:p>
          <a:p>
            <a:pPr>
              <a:buNone/>
            </a:pPr>
            <a:r>
              <a:rPr lang="en-US" dirty="0" smtClean="0"/>
              <a:t>  C. Contact the freelancer</a:t>
            </a:r>
          </a:p>
          <a:p>
            <a:pPr>
              <a:buNone/>
            </a:pPr>
            <a:r>
              <a:rPr lang="en-US" dirty="0" smtClean="0"/>
              <a:t>  D. Post an advertisement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What are the speakers discussing?</a:t>
            </a:r>
          </a:p>
          <a:p>
            <a:pPr>
              <a:buNone/>
            </a:pPr>
            <a:r>
              <a:rPr lang="en-US" dirty="0" smtClean="0"/>
              <a:t>  A. The arrival of some guests</a:t>
            </a:r>
          </a:p>
          <a:p>
            <a:pPr>
              <a:buNone/>
            </a:pPr>
            <a:r>
              <a:rPr lang="en-US" dirty="0" smtClean="0"/>
              <a:t>  B. The delivery of some food</a:t>
            </a:r>
          </a:p>
          <a:p>
            <a:pPr>
              <a:buNone/>
            </a:pPr>
            <a:r>
              <a:rPr lang="en-US" dirty="0" smtClean="0"/>
              <a:t>  C. The location of a party</a:t>
            </a:r>
          </a:p>
          <a:p>
            <a:pPr>
              <a:buNone/>
            </a:pPr>
            <a:r>
              <a:rPr lang="en-US" dirty="0" smtClean="0"/>
              <a:t>  D. The cost of a meal</a:t>
            </a:r>
          </a:p>
          <a:p>
            <a:pPr>
              <a:buNone/>
            </a:pPr>
            <a:endParaRPr lang="en-US" b="1" dirty="0"/>
          </a:p>
          <a:p>
            <a:pPr>
              <a:buNone/>
            </a:pPr>
            <a:r>
              <a:rPr lang="en-US" b="1" dirty="0" smtClean="0"/>
              <a:t>20) What will the man do on Friday?</a:t>
            </a:r>
          </a:p>
          <a:p>
            <a:pPr>
              <a:buNone/>
            </a:pPr>
            <a:r>
              <a:rPr lang="en-US" dirty="0" smtClean="0"/>
              <a:t>  A. Deliver food</a:t>
            </a:r>
          </a:p>
          <a:p>
            <a:pPr>
              <a:buNone/>
            </a:pPr>
            <a:r>
              <a:rPr lang="en-US" dirty="0" smtClean="0"/>
              <a:t>  B. Attend a meeting</a:t>
            </a:r>
          </a:p>
          <a:p>
            <a:pPr>
              <a:buNone/>
            </a:pPr>
            <a:r>
              <a:rPr lang="en-US" dirty="0" smtClean="0"/>
              <a:t>  C. Place an order</a:t>
            </a:r>
          </a:p>
          <a:p>
            <a:pPr>
              <a:buNone/>
            </a:pPr>
            <a:r>
              <a:rPr lang="en-US" dirty="0" smtClean="0"/>
              <a:t>  D. Pick up a friend</a:t>
            </a:r>
          </a:p>
          <a:p>
            <a:pPr>
              <a:buNone/>
            </a:pPr>
            <a:endParaRPr lang="en-US" dirty="0" smtClean="0"/>
          </a:p>
          <a:p>
            <a:pPr>
              <a:buNone/>
            </a:pPr>
            <a:r>
              <a:rPr lang="en-US" b="1" dirty="0" smtClean="0"/>
              <a:t>21) What does the woman offer to do for the man?</a:t>
            </a:r>
          </a:p>
          <a:p>
            <a:pPr>
              <a:buNone/>
            </a:pPr>
            <a:r>
              <a:rPr lang="en-US" dirty="0" smtClean="0"/>
              <a:t>  A. Give him a discount</a:t>
            </a:r>
          </a:p>
          <a:p>
            <a:pPr>
              <a:buNone/>
            </a:pPr>
            <a:r>
              <a:rPr lang="en-US" dirty="0" smtClean="0"/>
              <a:t>  B. Introduce him to a customer</a:t>
            </a:r>
          </a:p>
          <a:p>
            <a:pPr>
              <a:buNone/>
            </a:pPr>
            <a:r>
              <a:rPr lang="en-US" dirty="0" smtClean="0"/>
              <a:t>  C. Take him to a restaurant</a:t>
            </a:r>
          </a:p>
          <a:p>
            <a:pPr>
              <a:buNone/>
            </a:pPr>
            <a:r>
              <a:rPr lang="en-US" dirty="0" smtClean="0"/>
              <a:t>  D. Deliver an order to his office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What happened to the woman?</a:t>
            </a:r>
          </a:p>
          <a:p>
            <a:pPr>
              <a:buNone/>
            </a:pPr>
            <a:r>
              <a:rPr lang="en-US" dirty="0" smtClean="0"/>
              <a:t>  A. Her flight was delayed</a:t>
            </a:r>
          </a:p>
          <a:p>
            <a:pPr>
              <a:buNone/>
            </a:pPr>
            <a:r>
              <a:rPr lang="en-US" dirty="0" smtClean="0"/>
              <a:t>  B. She forgot her ticket</a:t>
            </a:r>
          </a:p>
          <a:p>
            <a:pPr>
              <a:buNone/>
            </a:pPr>
            <a:r>
              <a:rPr lang="en-US" dirty="0" smtClean="0"/>
              <a:t>  C. She boarded the wrong airplane</a:t>
            </a:r>
          </a:p>
          <a:p>
            <a:pPr>
              <a:buNone/>
            </a:pPr>
            <a:r>
              <a:rPr lang="en-US" dirty="0" smtClean="0"/>
              <a:t>  D. Her luggage was lost</a:t>
            </a:r>
            <a:endParaRPr lang="en-US" u="sng" dirty="0" smtClean="0"/>
          </a:p>
          <a:p>
            <a:pPr>
              <a:buNone/>
            </a:pPr>
            <a:endParaRPr lang="en-US" b="1" u="sng" dirty="0"/>
          </a:p>
          <a:p>
            <a:pPr>
              <a:buNone/>
            </a:pPr>
            <a:r>
              <a:rPr lang="en-US" b="1" dirty="0" smtClean="0"/>
              <a:t>23) What did the airline do?</a:t>
            </a:r>
          </a:p>
          <a:p>
            <a:pPr>
              <a:buNone/>
            </a:pPr>
            <a:r>
              <a:rPr lang="en-US" dirty="0" smtClean="0"/>
              <a:t>  A. Conducted a survey</a:t>
            </a:r>
          </a:p>
          <a:p>
            <a:pPr>
              <a:buNone/>
            </a:pPr>
            <a:r>
              <a:rPr lang="en-US" dirty="0" smtClean="0"/>
              <a:t>  B. Canceled the woman's flight</a:t>
            </a:r>
          </a:p>
          <a:p>
            <a:pPr>
              <a:buNone/>
            </a:pPr>
            <a:r>
              <a:rPr lang="en-US" dirty="0" smtClean="0"/>
              <a:t>  C. Paid for the woman's luggage</a:t>
            </a:r>
          </a:p>
          <a:p>
            <a:pPr>
              <a:buNone/>
            </a:pPr>
            <a:r>
              <a:rPr lang="en-US" dirty="0" smtClean="0"/>
              <a:t>  D. Replaced the plane's pilot</a:t>
            </a:r>
          </a:p>
          <a:p>
            <a:pPr>
              <a:buNone/>
            </a:pPr>
            <a:endParaRPr lang="en-US" dirty="0" smtClean="0"/>
          </a:p>
          <a:p>
            <a:pPr>
              <a:buNone/>
            </a:pPr>
            <a:r>
              <a:rPr lang="en-US" b="1" dirty="0" smtClean="0"/>
              <a:t>24) What did one passenger complain to the airline about?</a:t>
            </a:r>
          </a:p>
          <a:p>
            <a:pPr>
              <a:buNone/>
            </a:pPr>
            <a:r>
              <a:rPr lang="en-US" dirty="0" smtClean="0"/>
              <a:t>  A. The bad quality of the meal</a:t>
            </a:r>
          </a:p>
          <a:p>
            <a:pPr>
              <a:buNone/>
            </a:pPr>
            <a:r>
              <a:rPr lang="en-US" dirty="0" smtClean="0"/>
              <a:t>  B. An overbooked flight</a:t>
            </a:r>
          </a:p>
          <a:p>
            <a:pPr>
              <a:buNone/>
            </a:pPr>
            <a:r>
              <a:rPr lang="en-US" dirty="0" smtClean="0"/>
              <a:t>  C. Poor scheduling of pilots</a:t>
            </a:r>
          </a:p>
          <a:p>
            <a:pPr>
              <a:buNone/>
            </a:pPr>
            <a:r>
              <a:rPr lang="en-US" dirty="0" smtClean="0"/>
              <a:t>  D. Faulty baggage handling</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TotalTime>
  <Words>945</Words>
  <Application>Microsoft Office PowerPoint</Application>
  <PresentationFormat>On-screen Show (4:3)</PresentationFormat>
  <Paragraphs>167</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47</cp:revision>
  <dcterms:created xsi:type="dcterms:W3CDTF">2014-02-13T10:58:44Z</dcterms:created>
  <dcterms:modified xsi:type="dcterms:W3CDTF">2016-01-20T07:04:29Z</dcterms:modified>
</cp:coreProperties>
</file>