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60" r:id="rId4"/>
    <p:sldId id="261" r:id="rId5"/>
    <p:sldId id="262" r:id="rId6"/>
    <p:sldId id="263"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03" autoAdjust="0"/>
  </p:normalViewPr>
  <p:slideViewPr>
    <p:cSldViewPr>
      <p:cViewPr varScale="1">
        <p:scale>
          <a:sx n="70" d="100"/>
          <a:sy n="70" d="100"/>
        </p:scale>
        <p:origin x="-13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965EC-3029-484F-AC0D-5960B467CCEF}"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02913C-E8D1-4D62-93F1-0CF1E0D85F7D}" type="slidenum">
              <a:rPr lang="en-US" smtClean="0"/>
              <a:pPr/>
              <a:t>‹#›</a:t>
            </a:fld>
            <a:endParaRPr lang="en-US"/>
          </a:p>
        </p:txBody>
      </p:sp>
    </p:spTree>
    <p:extLst>
      <p:ext uri="{BB962C8B-B14F-4D97-AF65-F5344CB8AC3E}">
        <p14:creationId xmlns:p14="http://schemas.microsoft.com/office/powerpoint/2010/main" val="2422899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Barbara, did the wire transfer from Seoul come through yet?</a:t>
            </a:r>
            <a:r>
              <a:rPr lang="en-US" dirty="0" smtClean="0"/>
              <a:t/>
            </a:r>
            <a:br>
              <a:rPr lang="en-US" dirty="0" smtClean="0"/>
            </a:br>
            <a:r>
              <a:rPr lang="en-US" sz="1200" b="0" i="0" kern="1200" dirty="0" smtClean="0">
                <a:solidFill>
                  <a:schemeClr val="tx1"/>
                </a:solidFill>
                <a:latin typeface="+mn-lt"/>
                <a:ea typeface="+mn-ea"/>
                <a:cs typeface="+mn-cs"/>
              </a:rPr>
              <a:t>— Let's see. Yes, it came through yesterday. After paying the bank's wire fee, it totaled $1,750.</a:t>
            </a:r>
            <a:r>
              <a:rPr lang="en-US" dirty="0" smtClean="0"/>
              <a:t/>
            </a:r>
            <a:br>
              <a:rPr lang="en-US" dirty="0" smtClean="0"/>
            </a:br>
            <a:r>
              <a:rPr lang="en-US" sz="1200" b="0" i="0" kern="1200" dirty="0" smtClean="0">
                <a:solidFill>
                  <a:schemeClr val="tx1"/>
                </a:solidFill>
                <a:latin typeface="+mn-lt"/>
                <a:ea typeface="+mn-ea"/>
                <a:cs typeface="+mn-cs"/>
              </a:rPr>
              <a:t>— What? The original wire was for $2,000. That bank fee is too high!</a:t>
            </a:r>
            <a:r>
              <a:rPr lang="en-US" dirty="0" smtClean="0"/>
              <a:t/>
            </a:r>
            <a:br>
              <a:rPr lang="en-US" dirty="0" smtClean="0"/>
            </a:br>
            <a:r>
              <a:rPr lang="en-US" sz="1200" b="0" i="0" kern="1200" dirty="0" smtClean="0">
                <a:solidFill>
                  <a:schemeClr val="tx1"/>
                </a:solidFill>
                <a:latin typeface="+mn-lt"/>
                <a:ea typeface="+mn-ea"/>
                <a:cs typeface="+mn-cs"/>
              </a:rPr>
              <a:t>— I agree, it is. I'll shop around today and see if I can find a bank that charges a lower one.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-- 1)b  2)c  3)a</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Selma. I'm on 40th Street, but I can't find the post office. I went past State Street; didn't you say it would be on the left-hand side?</a:t>
            </a:r>
            <a:r>
              <a:rPr lang="en-US" dirty="0" smtClean="0"/>
              <a:t/>
            </a:r>
            <a:br>
              <a:rPr lang="en-US" dirty="0" smtClean="0"/>
            </a:br>
            <a:r>
              <a:rPr lang="en-US" sz="1200" b="0" i="0" kern="1200" dirty="0" smtClean="0">
                <a:solidFill>
                  <a:schemeClr val="tx1"/>
                </a:solidFill>
                <a:latin typeface="+mn-lt"/>
                <a:ea typeface="+mn-ea"/>
                <a:cs typeface="+mn-cs"/>
              </a:rPr>
              <a:t>— Yes, it should be, next to the grocery store. Are you sure you're on Northeast 40th?</a:t>
            </a:r>
            <a:r>
              <a:rPr lang="en-US" dirty="0" smtClean="0"/>
              <a:t/>
            </a:r>
            <a:br>
              <a:rPr lang="en-US" dirty="0" smtClean="0"/>
            </a:br>
            <a:r>
              <a:rPr lang="en-US" sz="1200" b="0" i="0" kern="1200" dirty="0" smtClean="0">
                <a:solidFill>
                  <a:schemeClr val="tx1"/>
                </a:solidFill>
                <a:latin typeface="+mn-lt"/>
                <a:ea typeface="+mn-ea"/>
                <a:cs typeface="+mn-cs"/>
              </a:rPr>
              <a:t>— Oh no, I'm on Northwest 40th. What should I do?</a:t>
            </a:r>
            <a:r>
              <a:rPr lang="en-US" dirty="0" smtClean="0"/>
              <a:t/>
            </a:r>
            <a:br>
              <a:rPr lang="en-US" dirty="0" smtClean="0"/>
            </a:br>
            <a:r>
              <a:rPr lang="en-US" sz="1200" b="0" i="0" kern="1200" dirty="0" smtClean="0">
                <a:solidFill>
                  <a:schemeClr val="tx1"/>
                </a:solidFill>
                <a:latin typeface="+mn-lt"/>
                <a:ea typeface="+mn-ea"/>
                <a:cs typeface="+mn-cs"/>
              </a:rPr>
              <a:t>— OK, turn around and follow 40th back to State Street. Go under the freeway overpass to the intersection. You'll see a gas station on the right. Go straight, and 40th will change from northwest to northeast. Now the post office will be on your right, next to the DVD store.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5)c  6)a</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a:t>
            </a:r>
            <a:r>
              <a:rPr lang="en-US" sz="1200" b="0" i="0" kern="1200" dirty="0" err="1" smtClean="0">
                <a:solidFill>
                  <a:schemeClr val="tx1"/>
                </a:solidFill>
                <a:latin typeface="+mn-lt"/>
                <a:ea typeface="+mn-ea"/>
                <a:cs typeface="+mn-cs"/>
              </a:rPr>
              <a:t>Skyler</a:t>
            </a:r>
            <a:r>
              <a:rPr lang="en-US" sz="1200" b="0" i="0" kern="1200" dirty="0" smtClean="0">
                <a:solidFill>
                  <a:schemeClr val="tx1"/>
                </a:solidFill>
                <a:latin typeface="+mn-lt"/>
                <a:ea typeface="+mn-ea"/>
                <a:cs typeface="+mn-cs"/>
              </a:rPr>
              <a:t>. I haven't seen you in awhile. How's your business doing?</a:t>
            </a:r>
            <a:r>
              <a:rPr lang="en-US" dirty="0" smtClean="0"/>
              <a:t/>
            </a:r>
            <a:br>
              <a:rPr lang="en-US" dirty="0" smtClean="0"/>
            </a:br>
            <a:r>
              <a:rPr lang="en-US" sz="1200" b="0" i="0" kern="1200" dirty="0" smtClean="0">
                <a:solidFill>
                  <a:schemeClr val="tx1"/>
                </a:solidFill>
                <a:latin typeface="+mn-lt"/>
                <a:ea typeface="+mn-ea"/>
                <a:cs typeface="+mn-cs"/>
              </a:rPr>
              <a:t>— Hey Mandy. It's doing well, but it's tougher than I thought being self-employed. I have to record all my expenses, and do my own sales and marketing. How are things going at the office? I heard Richard got promoted to marketing director.</a:t>
            </a:r>
            <a:r>
              <a:rPr lang="en-US" dirty="0" smtClean="0"/>
              <a:t/>
            </a:r>
            <a:br>
              <a:rPr lang="en-US" dirty="0" smtClean="0"/>
            </a:br>
            <a:r>
              <a:rPr lang="en-US" sz="1200" b="0" i="0" kern="1200" dirty="0" smtClean="0">
                <a:solidFill>
                  <a:schemeClr val="tx1"/>
                </a:solidFill>
                <a:latin typeface="+mn-lt"/>
                <a:ea typeface="+mn-ea"/>
                <a:cs typeface="+mn-cs"/>
              </a:rPr>
              <a:t>— Yeah, and he's doing a great job. Otherwise things are pretty much the same. We miss you; you should come by for lunch sometime.</a:t>
            </a:r>
            <a:r>
              <a:rPr lang="en-US" dirty="0" smtClean="0"/>
              <a:t/>
            </a:r>
            <a:br>
              <a:rPr lang="en-US" dirty="0" smtClean="0"/>
            </a:br>
            <a:r>
              <a:rPr lang="en-US" sz="1200" b="0" i="0" kern="1200" dirty="0" smtClean="0">
                <a:solidFill>
                  <a:schemeClr val="tx1"/>
                </a:solidFill>
                <a:latin typeface="+mn-lt"/>
                <a:ea typeface="+mn-ea"/>
                <a:cs typeface="+mn-cs"/>
              </a:rPr>
              <a:t>— That's a good idea! I'm pretty busy, but I'll try to drop in sometime next week.</a:t>
            </a:r>
            <a:r>
              <a:rPr lang="en-US" dirty="0" smtClean="0"/>
              <a:t/>
            </a:r>
            <a:br>
              <a:rPr lang="en-US" dirty="0" smtClean="0"/>
            </a:br>
            <a:endParaRPr lang="en-US" dirty="0" smtClean="0"/>
          </a:p>
          <a:p>
            <a:r>
              <a:rPr lang="en-US" dirty="0" smtClean="0"/>
              <a:t>Answers  -- 7)a  8)d  9)c</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Yes, I have a bulk order I need to ship to India. How fast will it get there if I send it express?</a:t>
            </a:r>
            <a:r>
              <a:rPr lang="en-US" dirty="0" smtClean="0"/>
              <a:t/>
            </a:r>
            <a:br>
              <a:rPr lang="en-US" dirty="0" smtClean="0"/>
            </a:br>
            <a:r>
              <a:rPr lang="en-US" sz="1200" b="0" i="0" kern="1200" dirty="0" smtClean="0">
                <a:solidFill>
                  <a:schemeClr val="tx1"/>
                </a:solidFill>
                <a:latin typeface="+mn-lt"/>
                <a:ea typeface="+mn-ea"/>
                <a:cs typeface="+mn-cs"/>
              </a:rPr>
              <a:t>— Express will deliver within four days. That costs $2 a pound. If you need it there faster, you could send it overnight. That will guarantee it arrives by tomorrow, but it costs $3.50 per pound.</a:t>
            </a:r>
            <a:r>
              <a:rPr lang="en-US" dirty="0" smtClean="0"/>
              <a:t/>
            </a:r>
            <a:br>
              <a:rPr lang="en-US" dirty="0" smtClean="0"/>
            </a:br>
            <a:r>
              <a:rPr lang="en-US" sz="1200" b="0" i="0" kern="1200" dirty="0" smtClean="0">
                <a:solidFill>
                  <a:schemeClr val="tx1"/>
                </a:solidFill>
                <a:latin typeface="+mn-lt"/>
                <a:ea typeface="+mn-ea"/>
                <a:cs typeface="+mn-cs"/>
              </a:rPr>
              <a:t>— I see. It isn't extremely urgent. Are there any cheaper options?</a:t>
            </a:r>
            <a:r>
              <a:rPr lang="en-US" dirty="0" smtClean="0"/>
              <a:t/>
            </a:r>
            <a:br>
              <a:rPr lang="en-US" dirty="0" smtClean="0"/>
            </a:br>
            <a:r>
              <a:rPr lang="en-US" sz="1200" b="0" i="0" kern="1200" dirty="0" smtClean="0">
                <a:solidFill>
                  <a:schemeClr val="tx1"/>
                </a:solidFill>
                <a:latin typeface="+mn-lt"/>
                <a:ea typeface="+mn-ea"/>
                <a:cs typeface="+mn-cs"/>
              </a:rPr>
              <a:t>— Regular delivery is $1 a pound. It will get there in 7 to 10 days.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-- 10)d  11)d  12)c</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Robin, are you ready to meet with our new clients on Friday?</a:t>
            </a:r>
            <a:r>
              <a:rPr lang="en-US" dirty="0" smtClean="0"/>
              <a:t/>
            </a:r>
            <a:br>
              <a:rPr lang="en-US" dirty="0" smtClean="0"/>
            </a:br>
            <a:r>
              <a:rPr lang="en-US" sz="1200" b="0" i="0" kern="1200" dirty="0" smtClean="0">
                <a:solidFill>
                  <a:schemeClr val="tx1"/>
                </a:solidFill>
                <a:latin typeface="+mn-lt"/>
                <a:ea typeface="+mn-ea"/>
                <a:cs typeface="+mn-cs"/>
              </a:rPr>
              <a:t>— Actually, Ben, I'm not. Mr. Evans asked me to help Rebecca with a rush order yesterday, so I'm behind on my presentation.</a:t>
            </a:r>
            <a:r>
              <a:rPr lang="en-US" dirty="0" smtClean="0"/>
              <a:t/>
            </a:r>
            <a:br>
              <a:rPr lang="en-US" dirty="0" smtClean="0"/>
            </a:br>
            <a:r>
              <a:rPr lang="en-US" sz="1200" b="0" i="0" kern="1200" dirty="0" smtClean="0">
                <a:solidFill>
                  <a:schemeClr val="tx1"/>
                </a:solidFill>
                <a:latin typeface="+mn-lt"/>
                <a:ea typeface="+mn-ea"/>
                <a:cs typeface="+mn-cs"/>
              </a:rPr>
              <a:t>— Uh oh. I'll see if I can reschedule for Monday. Would that give you enough time to finish?</a:t>
            </a:r>
            <a:r>
              <a:rPr lang="en-US" dirty="0" smtClean="0"/>
              <a:t/>
            </a:r>
            <a:br>
              <a:rPr lang="en-US" dirty="0" smtClean="0"/>
            </a:br>
            <a:r>
              <a:rPr lang="en-US" sz="1200" b="0" i="0" kern="1200" dirty="0" smtClean="0">
                <a:solidFill>
                  <a:schemeClr val="tx1"/>
                </a:solidFill>
                <a:latin typeface="+mn-lt"/>
                <a:ea typeface="+mn-ea"/>
                <a:cs typeface="+mn-cs"/>
              </a:rPr>
              <a:t>— Yes it would. I'll work all day Friday on it, then over the weekend if I need to. Don't worry, I'll be ready by Monday. Thanks.</a:t>
            </a:r>
            <a:r>
              <a:rPr lang="en-US" dirty="0" smtClean="0"/>
              <a:t/>
            </a:r>
            <a:br>
              <a:rPr lang="en-US" dirty="0" smtClean="0"/>
            </a:br>
            <a:endParaRPr lang="en-US" dirty="0" smtClean="0"/>
          </a:p>
          <a:p>
            <a:r>
              <a:rPr lang="en-US" dirty="0" smtClean="0"/>
              <a:t>Answers  -- 13)b  14)b  15)d</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Jan. Do we enough participants for the research panel yet?</a:t>
            </a:r>
            <a:r>
              <a:rPr lang="en-US" dirty="0" smtClean="0"/>
              <a:t/>
            </a:r>
            <a:br>
              <a:rPr lang="en-US" dirty="0" smtClean="0"/>
            </a:br>
            <a:r>
              <a:rPr lang="en-US" sz="1200" b="0" i="0" kern="1200" dirty="0" smtClean="0">
                <a:solidFill>
                  <a:schemeClr val="tx1"/>
                </a:solidFill>
                <a:latin typeface="+mn-lt"/>
                <a:ea typeface="+mn-ea"/>
                <a:cs typeface="+mn-cs"/>
              </a:rPr>
              <a:t>— No, we need three more. We're looking through our data base and phoning people who meet the criteria. But so far either they don't qualify or aren't available to participate for two hours. We need one low-income woman, one middle-class business man, and one high-income home owner of either gender.</a:t>
            </a:r>
            <a:r>
              <a:rPr lang="en-US" dirty="0" smtClean="0"/>
              <a:t/>
            </a:r>
            <a:br>
              <a:rPr lang="en-US" dirty="0" smtClean="0"/>
            </a:br>
            <a:r>
              <a:rPr lang="en-US" sz="1200" b="0" i="0" kern="1200" dirty="0" smtClean="0">
                <a:solidFill>
                  <a:schemeClr val="tx1"/>
                </a:solidFill>
                <a:latin typeface="+mn-lt"/>
                <a:ea typeface="+mn-ea"/>
                <a:cs typeface="+mn-cs"/>
              </a:rPr>
              <a:t>— How about posting an online advertisement? That usually attracts lots of responses.</a:t>
            </a:r>
            <a:r>
              <a:rPr lang="en-US" dirty="0" smtClean="0"/>
              <a:t/>
            </a:r>
            <a:br>
              <a:rPr lang="en-US" dirty="0" smtClean="0"/>
            </a:br>
            <a:r>
              <a:rPr lang="en-US" sz="1200" b="0" i="0" kern="1200" dirty="0" smtClean="0">
                <a:solidFill>
                  <a:schemeClr val="tx1"/>
                </a:solidFill>
                <a:latin typeface="+mn-lt"/>
                <a:ea typeface="+mn-ea"/>
                <a:cs typeface="+mn-cs"/>
              </a:rPr>
              <a:t>— Yes. If we haven't found three more participants by noon, I'll do that. We should have the panel filled by this evening.</a:t>
            </a:r>
            <a:r>
              <a:rPr lang="en-US" dirty="0" smtClean="0"/>
              <a:t/>
            </a:r>
            <a:br>
              <a:rPr lang="en-US" dirty="0" smtClean="0"/>
            </a:br>
            <a:endParaRPr lang="en-US" dirty="0" smtClean="0"/>
          </a:p>
          <a:p>
            <a:r>
              <a:rPr lang="en-US" dirty="0" smtClean="0"/>
              <a:t>Answers  -- 16)a  17)c  18)b</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don't understand this memo from the boss. It says on Fridays we can start wearing casual clothes, but does that include T-shirts? </a:t>
            </a:r>
            <a:r>
              <a:rPr lang="en-US" dirty="0" smtClean="0"/>
              <a:t/>
            </a:r>
            <a:br>
              <a:rPr lang="en-US" dirty="0" smtClean="0"/>
            </a:br>
            <a:r>
              <a:rPr lang="en-US" sz="1200" b="0" i="0" kern="1200" dirty="0" smtClean="0">
                <a:solidFill>
                  <a:schemeClr val="tx1"/>
                </a:solidFill>
                <a:latin typeface="+mn-lt"/>
                <a:ea typeface="+mn-ea"/>
                <a:cs typeface="+mn-cs"/>
              </a:rPr>
              <a:t>— No, it doesn't. See here. It says that short-sleeved shirts must have collars. T-shirts don't have collars.</a:t>
            </a:r>
            <a:r>
              <a:rPr lang="en-US" dirty="0" smtClean="0"/>
              <a:t/>
            </a:r>
            <a:br>
              <a:rPr lang="en-US" dirty="0" smtClean="0"/>
            </a:br>
            <a:r>
              <a:rPr lang="en-US" sz="1200" b="0" i="0" kern="1200" dirty="0" smtClean="0">
                <a:solidFill>
                  <a:schemeClr val="tx1"/>
                </a:solidFill>
                <a:latin typeface="+mn-lt"/>
                <a:ea typeface="+mn-ea"/>
                <a:cs typeface="+mn-cs"/>
              </a:rPr>
              <a:t>— Oh, I see. It also says no blue jeans. But what about black jeans?</a:t>
            </a:r>
            <a:r>
              <a:rPr lang="en-US" dirty="0" smtClean="0"/>
              <a:t/>
            </a:r>
            <a:br>
              <a:rPr lang="en-US" dirty="0" smtClean="0"/>
            </a:br>
            <a:r>
              <a:rPr lang="en-US" sz="1200" b="0" i="0" kern="1200" dirty="0" smtClean="0">
                <a:solidFill>
                  <a:schemeClr val="tx1"/>
                </a:solidFill>
                <a:latin typeface="+mn-lt"/>
                <a:ea typeface="+mn-ea"/>
                <a:cs typeface="+mn-cs"/>
              </a:rPr>
              <a:t>— That's a good question. You should ask your manager.</a:t>
            </a:r>
            <a:r>
              <a:rPr lang="en-US" dirty="0" smtClean="0"/>
              <a:t/>
            </a:r>
            <a:br>
              <a:rPr lang="en-US" dirty="0" smtClean="0"/>
            </a:br>
            <a:endParaRPr lang="en-US" dirty="0" smtClean="0"/>
          </a:p>
          <a:p>
            <a:r>
              <a:rPr lang="en-US" dirty="0" smtClean="0"/>
              <a:t>Answers  -- 19)a  20)c  21)b</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Diego, have we received a fax from Chris at Complex Computers yet? </a:t>
            </a:r>
            <a:r>
              <a:rPr lang="en-US" dirty="0" smtClean="0"/>
              <a:t/>
            </a:r>
            <a:br>
              <a:rPr lang="en-US" dirty="0" smtClean="0"/>
            </a:br>
            <a:r>
              <a:rPr lang="en-US" sz="1200" b="0" i="0" kern="1200" dirty="0" smtClean="0">
                <a:solidFill>
                  <a:schemeClr val="tx1"/>
                </a:solidFill>
                <a:latin typeface="+mn-lt"/>
                <a:ea typeface="+mn-ea"/>
                <a:cs typeface="+mn-cs"/>
              </a:rPr>
              <a:t>— We did, but it came through blurry. I called, and they said they were having problems with their fax machine. They're trying to fix it.</a:t>
            </a:r>
            <a:r>
              <a:rPr lang="en-US" dirty="0" smtClean="0"/>
              <a:t/>
            </a:r>
            <a:br>
              <a:rPr lang="en-US" dirty="0" smtClean="0"/>
            </a:br>
            <a:r>
              <a:rPr lang="en-US" sz="1200" b="0" i="0" kern="1200" dirty="0" smtClean="0">
                <a:solidFill>
                  <a:schemeClr val="tx1"/>
                </a:solidFill>
                <a:latin typeface="+mn-lt"/>
                <a:ea typeface="+mn-ea"/>
                <a:cs typeface="+mn-cs"/>
              </a:rPr>
              <a:t>— Mr. Ramon needs to review that document as soon as possible. It's the new service contract for our office PCs. </a:t>
            </a:r>
            <a:r>
              <a:rPr lang="en-US" dirty="0" smtClean="0"/>
              <a:t/>
            </a:r>
            <a:br>
              <a:rPr lang="en-US" dirty="0" smtClean="0"/>
            </a:br>
            <a:r>
              <a:rPr lang="en-US" sz="1200" b="0" i="0" kern="1200" dirty="0" smtClean="0">
                <a:solidFill>
                  <a:schemeClr val="tx1"/>
                </a:solidFill>
                <a:latin typeface="+mn-lt"/>
                <a:ea typeface="+mn-ea"/>
                <a:cs typeface="+mn-cs"/>
              </a:rPr>
              <a:t>— I'll phone Chris and see how they're doing. If the machine's still down, I'll have him scan and e-mail it instead. Either way, I'll run it Mr. Ramon's office as soon as it arrives.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-- 22)d  23)c  24)b</a:t>
            </a:r>
            <a:endParaRPr lang="en-US" dirty="0"/>
          </a:p>
        </p:txBody>
      </p:sp>
      <p:sp>
        <p:nvSpPr>
          <p:cNvPr id="4" name="Slide Number Placeholder 3"/>
          <p:cNvSpPr>
            <a:spLocks noGrp="1"/>
          </p:cNvSpPr>
          <p:nvPr>
            <p:ph type="sldNum" sz="quarter" idx="10"/>
          </p:nvPr>
        </p:nvSpPr>
        <p:spPr/>
        <p:txBody>
          <a:bodyPr/>
          <a:lstStyle/>
          <a:p>
            <a:fld id="{B202913C-E8D1-4D62-93F1-0CF1E0D85F7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35332"/>
            <a:ext cx="4553491" cy="369332"/>
          </a:xfrm>
          <a:prstGeom prst="rect">
            <a:avLst/>
          </a:prstGeom>
          <a:noFill/>
        </p:spPr>
        <p:txBody>
          <a:bodyPr wrap="none" rtlCol="0">
            <a:spAutoFit/>
          </a:bodyPr>
          <a:lstStyle/>
          <a:p>
            <a:r>
              <a:rPr lang="en-GB" b="1" dirty="0" smtClean="0">
                <a:solidFill>
                  <a:schemeClr val="bg1"/>
                </a:solidFill>
              </a:rPr>
              <a:t>TOEIC Short Conversations Exercise 26</a:t>
            </a:r>
            <a:endParaRPr lang="en-GB" b="1" dirty="0">
              <a:solidFill>
                <a:schemeClr val="bg1"/>
              </a:solidFill>
            </a:endParaRPr>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8472" y="-387296"/>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26</a:t>
            </a:r>
          </a:p>
          <a:p>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are the speakers mainly discussing?</a:t>
            </a:r>
          </a:p>
          <a:p>
            <a:pPr>
              <a:buNone/>
            </a:pPr>
            <a:r>
              <a:rPr lang="en-US" dirty="0" smtClean="0"/>
              <a:t>  A. Computer wires</a:t>
            </a:r>
          </a:p>
          <a:p>
            <a:pPr>
              <a:buNone/>
            </a:pPr>
            <a:r>
              <a:rPr lang="en-US" dirty="0" smtClean="0"/>
              <a:t>  B. An electronic payment</a:t>
            </a:r>
          </a:p>
          <a:p>
            <a:pPr>
              <a:buNone/>
            </a:pPr>
            <a:r>
              <a:rPr lang="en-US" dirty="0" smtClean="0"/>
              <a:t>  C. A company policy</a:t>
            </a:r>
          </a:p>
          <a:p>
            <a:pPr>
              <a:buNone/>
            </a:pPr>
            <a:r>
              <a:rPr lang="en-US" dirty="0" smtClean="0"/>
              <a:t>  D. Grocery shopping</a:t>
            </a:r>
          </a:p>
          <a:p>
            <a:pPr>
              <a:buNone/>
            </a:pPr>
            <a:endParaRPr lang="en-US" b="1" dirty="0" smtClean="0"/>
          </a:p>
          <a:p>
            <a:pPr>
              <a:buNone/>
            </a:pPr>
            <a:r>
              <a:rPr lang="en-US" b="1" dirty="0" smtClean="0"/>
              <a:t>2) Why is the man upset?</a:t>
            </a:r>
          </a:p>
          <a:p>
            <a:pPr>
              <a:buNone/>
            </a:pPr>
            <a:r>
              <a:rPr lang="en-US" dirty="0" smtClean="0"/>
              <a:t>  A. He has not received any money</a:t>
            </a:r>
          </a:p>
          <a:p>
            <a:pPr>
              <a:buNone/>
            </a:pPr>
            <a:r>
              <a:rPr lang="en-US" dirty="0" smtClean="0"/>
              <a:t>  B. He sent too much money to Seoul</a:t>
            </a:r>
          </a:p>
          <a:p>
            <a:pPr>
              <a:buNone/>
            </a:pPr>
            <a:r>
              <a:rPr lang="en-US" dirty="0" smtClean="0"/>
              <a:t>  C. He received less money than expected</a:t>
            </a:r>
          </a:p>
          <a:p>
            <a:pPr>
              <a:buNone/>
            </a:pPr>
            <a:r>
              <a:rPr lang="en-US" dirty="0" smtClean="0"/>
              <a:t>  D. He forgot to go shopping for his wife</a:t>
            </a:r>
          </a:p>
          <a:p>
            <a:pPr>
              <a:buNone/>
            </a:pPr>
            <a:endParaRPr lang="en-US" dirty="0" smtClean="0"/>
          </a:p>
          <a:p>
            <a:pPr>
              <a:buNone/>
            </a:pPr>
            <a:r>
              <a:rPr lang="en-US" b="1" dirty="0" smtClean="0"/>
              <a:t>3) What does the woman offer to do?</a:t>
            </a:r>
          </a:p>
          <a:p>
            <a:pPr>
              <a:buNone/>
            </a:pPr>
            <a:r>
              <a:rPr lang="en-US" dirty="0" smtClean="0"/>
              <a:t>  A. Try and find a different bank</a:t>
            </a:r>
          </a:p>
          <a:p>
            <a:pPr>
              <a:buNone/>
            </a:pPr>
            <a:r>
              <a:rPr lang="en-US" dirty="0" smtClean="0"/>
              <a:t>  B. Call the bank and complain</a:t>
            </a:r>
          </a:p>
          <a:p>
            <a:pPr>
              <a:buNone/>
            </a:pPr>
            <a:r>
              <a:rPr lang="en-US" dirty="0" smtClean="0"/>
              <a:t>  C. Return money to the sender</a:t>
            </a:r>
          </a:p>
          <a:p>
            <a:pPr>
              <a:buNone/>
            </a:pPr>
            <a:r>
              <a:rPr lang="en-US" dirty="0" smtClean="0"/>
              <a:t>  D. Pay the wire transfer fee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Where is the man going?</a:t>
            </a:r>
          </a:p>
          <a:p>
            <a:pPr>
              <a:buNone/>
            </a:pPr>
            <a:r>
              <a:rPr lang="en-US" dirty="0" smtClean="0"/>
              <a:t>  A. To the grocery store</a:t>
            </a:r>
          </a:p>
          <a:p>
            <a:pPr>
              <a:buNone/>
            </a:pPr>
            <a:r>
              <a:rPr lang="en-US" dirty="0" smtClean="0"/>
              <a:t>  B. To the post office</a:t>
            </a:r>
          </a:p>
          <a:p>
            <a:pPr>
              <a:buNone/>
            </a:pPr>
            <a:r>
              <a:rPr lang="en-US" dirty="0" smtClean="0"/>
              <a:t>  C. To the gas station</a:t>
            </a:r>
          </a:p>
          <a:p>
            <a:pPr>
              <a:buNone/>
            </a:pPr>
            <a:r>
              <a:rPr lang="en-US" dirty="0" smtClean="0"/>
              <a:t>  D. To the DVD store</a:t>
            </a:r>
          </a:p>
          <a:p>
            <a:pPr>
              <a:buNone/>
            </a:pPr>
            <a:endParaRPr lang="en-US" b="1" dirty="0"/>
          </a:p>
          <a:p>
            <a:pPr>
              <a:buNone/>
            </a:pPr>
            <a:r>
              <a:rPr lang="en-US" b="1" dirty="0" smtClean="0"/>
              <a:t>5) What problem does the man have?</a:t>
            </a:r>
          </a:p>
          <a:p>
            <a:pPr>
              <a:buNone/>
            </a:pPr>
            <a:r>
              <a:rPr lang="en-US" dirty="0" smtClean="0"/>
              <a:t>  A. He took a wrong turn</a:t>
            </a:r>
          </a:p>
          <a:p>
            <a:pPr>
              <a:buNone/>
            </a:pPr>
            <a:r>
              <a:rPr lang="en-US" dirty="0" smtClean="0"/>
              <a:t>  B. He got in an accident</a:t>
            </a:r>
          </a:p>
          <a:p>
            <a:pPr>
              <a:buNone/>
            </a:pPr>
            <a:r>
              <a:rPr lang="en-US" dirty="0" smtClean="0"/>
              <a:t>  C. He is on the wrong street</a:t>
            </a:r>
          </a:p>
          <a:p>
            <a:pPr>
              <a:buNone/>
            </a:pPr>
            <a:r>
              <a:rPr lang="en-US" dirty="0" smtClean="0"/>
              <a:t>  D. He ran out of gas</a:t>
            </a:r>
          </a:p>
          <a:p>
            <a:pPr>
              <a:buNone/>
            </a:pPr>
            <a:endParaRPr lang="en-US" dirty="0" smtClean="0"/>
          </a:p>
          <a:p>
            <a:pPr>
              <a:buNone/>
            </a:pPr>
            <a:r>
              <a:rPr lang="en-US" b="1" dirty="0" smtClean="0"/>
              <a:t>6) How is the man most likely traveling?</a:t>
            </a:r>
          </a:p>
          <a:p>
            <a:pPr>
              <a:buNone/>
            </a:pPr>
            <a:r>
              <a:rPr lang="en-US" dirty="0" smtClean="0"/>
              <a:t>  A. By car</a:t>
            </a:r>
          </a:p>
          <a:p>
            <a:pPr>
              <a:buNone/>
            </a:pPr>
            <a:r>
              <a:rPr lang="en-US" dirty="0" smtClean="0"/>
              <a:t>  B. By bus</a:t>
            </a:r>
          </a:p>
          <a:p>
            <a:pPr>
              <a:buNone/>
            </a:pPr>
            <a:r>
              <a:rPr lang="en-US" dirty="0" smtClean="0"/>
              <a:t>  C. By subway</a:t>
            </a:r>
          </a:p>
          <a:p>
            <a:pPr>
              <a:buNone/>
            </a:pPr>
            <a:r>
              <a:rPr lang="en-US" dirty="0" smtClean="0"/>
              <a:t>  D. By taxi</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Who are the speakers?</a:t>
            </a:r>
          </a:p>
          <a:p>
            <a:pPr>
              <a:buNone/>
            </a:pPr>
            <a:r>
              <a:rPr lang="en-US" dirty="0" smtClean="0"/>
              <a:t>  A. Former colleagues</a:t>
            </a:r>
          </a:p>
          <a:p>
            <a:pPr>
              <a:buNone/>
            </a:pPr>
            <a:r>
              <a:rPr lang="en-US" dirty="0" smtClean="0"/>
              <a:t>  B. Next-door neighbors</a:t>
            </a:r>
          </a:p>
          <a:p>
            <a:pPr>
              <a:buNone/>
            </a:pPr>
            <a:r>
              <a:rPr lang="en-US" dirty="0" smtClean="0"/>
              <a:t>  C. Fellow classmates</a:t>
            </a:r>
          </a:p>
          <a:p>
            <a:pPr>
              <a:buNone/>
            </a:pPr>
            <a:r>
              <a:rPr lang="en-US" dirty="0" smtClean="0"/>
              <a:t>  D. Business owners</a:t>
            </a:r>
          </a:p>
          <a:p>
            <a:pPr>
              <a:buNone/>
            </a:pPr>
            <a:endParaRPr lang="en-US" dirty="0" smtClean="0"/>
          </a:p>
          <a:p>
            <a:pPr>
              <a:buNone/>
            </a:pPr>
            <a:r>
              <a:rPr lang="en-US" b="1" dirty="0" smtClean="0"/>
              <a:t>8) What does the man do for a living?</a:t>
            </a:r>
          </a:p>
          <a:p>
            <a:pPr>
              <a:buNone/>
            </a:pPr>
            <a:r>
              <a:rPr lang="en-US" dirty="0" smtClean="0"/>
              <a:t>  A. Marketing director</a:t>
            </a:r>
          </a:p>
          <a:p>
            <a:pPr>
              <a:buNone/>
            </a:pPr>
            <a:r>
              <a:rPr lang="en-US" dirty="0" smtClean="0"/>
              <a:t>  B. Administrative assistant</a:t>
            </a:r>
          </a:p>
          <a:p>
            <a:pPr>
              <a:buNone/>
            </a:pPr>
            <a:r>
              <a:rPr lang="en-US" dirty="0" smtClean="0"/>
              <a:t>  C. Software engineer</a:t>
            </a:r>
          </a:p>
          <a:p>
            <a:pPr>
              <a:buNone/>
            </a:pPr>
            <a:r>
              <a:rPr lang="en-US" dirty="0" smtClean="0"/>
              <a:t>  D. Self-employed</a:t>
            </a:r>
          </a:p>
          <a:p>
            <a:pPr>
              <a:buNone/>
            </a:pPr>
            <a:endParaRPr lang="en-US" dirty="0" smtClean="0"/>
          </a:p>
          <a:p>
            <a:pPr>
              <a:buNone/>
            </a:pPr>
            <a:r>
              <a:rPr lang="en-US" b="1" dirty="0" smtClean="0"/>
              <a:t>9) What does the woman suggest?</a:t>
            </a:r>
          </a:p>
          <a:p>
            <a:pPr>
              <a:buNone/>
            </a:pPr>
            <a:r>
              <a:rPr lang="en-US" dirty="0" smtClean="0"/>
              <a:t>  A. Working together</a:t>
            </a:r>
          </a:p>
          <a:p>
            <a:pPr>
              <a:buNone/>
            </a:pPr>
            <a:r>
              <a:rPr lang="en-US" dirty="0" smtClean="0"/>
              <a:t>  B. Keeping in touch</a:t>
            </a:r>
          </a:p>
          <a:p>
            <a:pPr>
              <a:buNone/>
            </a:pPr>
            <a:r>
              <a:rPr lang="en-US" dirty="0" smtClean="0"/>
              <a:t>  C. Having lunch</a:t>
            </a:r>
          </a:p>
          <a:p>
            <a:pPr>
              <a:buNone/>
            </a:pPr>
            <a:r>
              <a:rPr lang="en-US" dirty="0" smtClean="0"/>
              <a:t>  D. Signing a contract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10) Where is the conversation most likely taking place?</a:t>
            </a:r>
          </a:p>
          <a:p>
            <a:pPr>
              <a:buNone/>
            </a:pPr>
            <a:r>
              <a:rPr lang="en-US" dirty="0" smtClean="0"/>
              <a:t>  A. In a library</a:t>
            </a:r>
          </a:p>
          <a:p>
            <a:pPr>
              <a:buNone/>
            </a:pPr>
            <a:r>
              <a:rPr lang="en-US" dirty="0" smtClean="0"/>
              <a:t>  B. At a bus station</a:t>
            </a:r>
          </a:p>
          <a:p>
            <a:pPr>
              <a:buNone/>
            </a:pPr>
            <a:r>
              <a:rPr lang="en-US" dirty="0" smtClean="0"/>
              <a:t>  C. In a studio</a:t>
            </a:r>
          </a:p>
          <a:p>
            <a:pPr>
              <a:buNone/>
            </a:pPr>
            <a:r>
              <a:rPr lang="en-US" dirty="0" smtClean="0"/>
              <a:t>  D. At a post office</a:t>
            </a:r>
          </a:p>
          <a:p>
            <a:pPr>
              <a:buNone/>
            </a:pPr>
            <a:endParaRPr lang="en-US" dirty="0" smtClean="0"/>
          </a:p>
          <a:p>
            <a:pPr>
              <a:buNone/>
            </a:pPr>
            <a:r>
              <a:rPr lang="en-US" b="1" dirty="0" smtClean="0"/>
              <a:t>11) How long will express delivery take?</a:t>
            </a:r>
          </a:p>
          <a:p>
            <a:pPr>
              <a:buNone/>
            </a:pPr>
            <a:r>
              <a:rPr lang="en-US" dirty="0" smtClean="0"/>
              <a:t>  A. One day</a:t>
            </a:r>
          </a:p>
          <a:p>
            <a:pPr>
              <a:buNone/>
            </a:pPr>
            <a:r>
              <a:rPr lang="en-US" dirty="0" smtClean="0"/>
              <a:t>  B. Two days</a:t>
            </a:r>
          </a:p>
          <a:p>
            <a:pPr>
              <a:buNone/>
            </a:pPr>
            <a:r>
              <a:rPr lang="en-US" dirty="0" smtClean="0"/>
              <a:t>  C. Three days</a:t>
            </a:r>
          </a:p>
          <a:p>
            <a:pPr>
              <a:buNone/>
            </a:pPr>
            <a:r>
              <a:rPr lang="en-US" dirty="0" smtClean="0"/>
              <a:t>  D. Four days</a:t>
            </a:r>
          </a:p>
          <a:p>
            <a:pPr>
              <a:buNone/>
            </a:pPr>
            <a:endParaRPr lang="en-US" dirty="0" smtClean="0"/>
          </a:p>
          <a:p>
            <a:pPr>
              <a:buNone/>
            </a:pPr>
            <a:r>
              <a:rPr lang="en-US" b="1" dirty="0" smtClean="0"/>
              <a:t>12) What does the woman say about her order?</a:t>
            </a:r>
          </a:p>
          <a:p>
            <a:pPr>
              <a:buNone/>
            </a:pPr>
            <a:r>
              <a:rPr lang="en-US" dirty="0" smtClean="0"/>
              <a:t>  A. It needs to be delivered tomorrow</a:t>
            </a:r>
          </a:p>
          <a:p>
            <a:pPr>
              <a:buNone/>
            </a:pPr>
            <a:r>
              <a:rPr lang="en-US" dirty="0" smtClean="0"/>
              <a:t>  B. It requires insurance</a:t>
            </a:r>
          </a:p>
          <a:p>
            <a:pPr>
              <a:buNone/>
            </a:pPr>
            <a:r>
              <a:rPr lang="en-US" dirty="0" smtClean="0"/>
              <a:t>  C. It needn't arrive quickly</a:t>
            </a:r>
          </a:p>
          <a:p>
            <a:pPr>
              <a:buNone/>
            </a:pPr>
            <a:r>
              <a:rPr lang="en-US" dirty="0" smtClean="0"/>
              <a:t>  D. It weighs 10 pounds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13) What is the woman's problem?</a:t>
            </a:r>
          </a:p>
          <a:p>
            <a:pPr>
              <a:buNone/>
            </a:pPr>
            <a:r>
              <a:rPr lang="en-US" dirty="0" smtClean="0"/>
              <a:t>  A. She worked too fast</a:t>
            </a:r>
          </a:p>
          <a:p>
            <a:pPr>
              <a:buNone/>
            </a:pPr>
            <a:r>
              <a:rPr lang="en-US" dirty="0" smtClean="0"/>
              <a:t>  B. She is unprepared</a:t>
            </a:r>
          </a:p>
          <a:p>
            <a:pPr>
              <a:buNone/>
            </a:pPr>
            <a:r>
              <a:rPr lang="en-US" dirty="0" smtClean="0"/>
              <a:t>  C. She can't work Friday</a:t>
            </a:r>
          </a:p>
          <a:p>
            <a:pPr>
              <a:buNone/>
            </a:pPr>
            <a:r>
              <a:rPr lang="en-US" dirty="0" smtClean="0"/>
              <a:t>  D. She disobeyed an order</a:t>
            </a:r>
          </a:p>
          <a:p>
            <a:pPr>
              <a:buNone/>
            </a:pPr>
            <a:endParaRPr lang="en-US" b="1" dirty="0"/>
          </a:p>
          <a:p>
            <a:pPr>
              <a:buNone/>
            </a:pPr>
            <a:r>
              <a:rPr lang="en-US" b="1" dirty="0" smtClean="0"/>
              <a:t>14)What does the man suggest?</a:t>
            </a:r>
          </a:p>
          <a:p>
            <a:pPr>
              <a:buNone/>
            </a:pPr>
            <a:r>
              <a:rPr lang="en-US" dirty="0" smtClean="0"/>
              <a:t>  A. Taking a vacation</a:t>
            </a:r>
          </a:p>
          <a:p>
            <a:pPr>
              <a:buNone/>
            </a:pPr>
            <a:r>
              <a:rPr lang="en-US" dirty="0" smtClean="0"/>
              <a:t>  B. Postponing a meeting</a:t>
            </a:r>
          </a:p>
          <a:p>
            <a:pPr>
              <a:buNone/>
            </a:pPr>
            <a:r>
              <a:rPr lang="en-US" dirty="0" smtClean="0"/>
              <a:t>  C. Cancelling an interview</a:t>
            </a:r>
          </a:p>
          <a:p>
            <a:pPr>
              <a:buNone/>
            </a:pPr>
            <a:r>
              <a:rPr lang="en-US" dirty="0" smtClean="0"/>
              <a:t>  D. Working on Friday</a:t>
            </a:r>
          </a:p>
          <a:p>
            <a:pPr>
              <a:buNone/>
            </a:pPr>
            <a:endParaRPr lang="en-US" dirty="0" smtClean="0"/>
          </a:p>
          <a:p>
            <a:pPr>
              <a:buNone/>
            </a:pPr>
            <a:r>
              <a:rPr lang="en-US" b="1" dirty="0" smtClean="0"/>
              <a:t>15) What will the man probably do next?</a:t>
            </a:r>
          </a:p>
          <a:p>
            <a:pPr>
              <a:buNone/>
            </a:pPr>
            <a:r>
              <a:rPr lang="en-US" dirty="0" smtClean="0"/>
              <a:t>  A. Help the woman</a:t>
            </a:r>
          </a:p>
          <a:p>
            <a:pPr>
              <a:buNone/>
            </a:pPr>
            <a:r>
              <a:rPr lang="en-US" dirty="0" smtClean="0"/>
              <a:t>  B. E-mail Mr. Evans</a:t>
            </a:r>
          </a:p>
          <a:p>
            <a:pPr>
              <a:buNone/>
            </a:pPr>
            <a:r>
              <a:rPr lang="en-US" dirty="0" smtClean="0"/>
              <a:t>  C. Telephone Rebecca</a:t>
            </a:r>
          </a:p>
          <a:p>
            <a:pPr>
              <a:buNone/>
            </a:pPr>
            <a:r>
              <a:rPr lang="en-US" dirty="0" smtClean="0"/>
              <a:t>  D. Contact the new clients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16) Why is the woman telephoning people?</a:t>
            </a:r>
          </a:p>
          <a:p>
            <a:pPr>
              <a:buNone/>
            </a:pPr>
            <a:r>
              <a:rPr lang="en-US" dirty="0" smtClean="0"/>
              <a:t>  A. To complete a group</a:t>
            </a:r>
          </a:p>
          <a:p>
            <a:pPr>
              <a:buNone/>
            </a:pPr>
            <a:r>
              <a:rPr lang="en-US" dirty="0" smtClean="0"/>
              <a:t>  B. To interview job candidates</a:t>
            </a:r>
          </a:p>
          <a:p>
            <a:pPr>
              <a:buNone/>
            </a:pPr>
            <a:r>
              <a:rPr lang="en-US" dirty="0" smtClean="0"/>
              <a:t>  C. To collect information</a:t>
            </a:r>
          </a:p>
          <a:p>
            <a:pPr>
              <a:buNone/>
            </a:pPr>
            <a:r>
              <a:rPr lang="en-US" dirty="0" smtClean="0"/>
              <a:t>  D. To update her database</a:t>
            </a:r>
          </a:p>
          <a:p>
            <a:pPr>
              <a:buNone/>
            </a:pPr>
            <a:endParaRPr lang="en-US" dirty="0" smtClean="0"/>
          </a:p>
          <a:p>
            <a:pPr>
              <a:buNone/>
            </a:pPr>
            <a:r>
              <a:rPr lang="en-US" b="1" dirty="0" smtClean="0"/>
              <a:t>17) What does the man suggest the woman do?</a:t>
            </a:r>
          </a:p>
          <a:p>
            <a:pPr>
              <a:buNone/>
            </a:pPr>
            <a:r>
              <a:rPr lang="en-US" dirty="0" smtClean="0"/>
              <a:t>  A. Phone more participants</a:t>
            </a:r>
          </a:p>
          <a:p>
            <a:pPr>
              <a:buNone/>
            </a:pPr>
            <a:r>
              <a:rPr lang="en-US" dirty="0" smtClean="0"/>
              <a:t>  B. Expand the database</a:t>
            </a:r>
          </a:p>
          <a:p>
            <a:pPr>
              <a:buNone/>
            </a:pPr>
            <a:r>
              <a:rPr lang="en-US" dirty="0" smtClean="0"/>
              <a:t>  C. Advertise for more people</a:t>
            </a:r>
          </a:p>
          <a:p>
            <a:pPr>
              <a:buNone/>
            </a:pPr>
            <a:r>
              <a:rPr lang="en-US" dirty="0" smtClean="0"/>
              <a:t>  D. Raise workers' salaries</a:t>
            </a:r>
          </a:p>
          <a:p>
            <a:pPr>
              <a:buNone/>
            </a:pPr>
            <a:endParaRPr lang="en-US" dirty="0" smtClean="0"/>
          </a:p>
          <a:p>
            <a:pPr>
              <a:buNone/>
            </a:pPr>
            <a:r>
              <a:rPr lang="en-US" b="1" dirty="0" smtClean="0"/>
              <a:t>18) What will the woman probably do next?</a:t>
            </a:r>
          </a:p>
          <a:p>
            <a:pPr>
              <a:buNone/>
            </a:pPr>
            <a:r>
              <a:rPr lang="en-US" dirty="0" smtClean="0"/>
              <a:t>  A. Post an ad on the Internet</a:t>
            </a:r>
          </a:p>
          <a:p>
            <a:pPr>
              <a:buNone/>
            </a:pPr>
            <a:r>
              <a:rPr lang="en-US" dirty="0" smtClean="0"/>
              <a:t>  B. Make more telephone calls</a:t>
            </a:r>
          </a:p>
          <a:p>
            <a:pPr>
              <a:buNone/>
            </a:pPr>
            <a:r>
              <a:rPr lang="en-US" dirty="0" smtClean="0"/>
              <a:t>  C. Fill the research panel</a:t>
            </a:r>
          </a:p>
          <a:p>
            <a:pPr>
              <a:buNone/>
            </a:pPr>
            <a:r>
              <a:rPr lang="en-US" dirty="0" smtClean="0"/>
              <a:t>  D. Have lunch with the man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19) Where is this discussion probably taking place?</a:t>
            </a:r>
          </a:p>
          <a:p>
            <a:pPr>
              <a:buNone/>
            </a:pPr>
            <a:r>
              <a:rPr lang="en-US" dirty="0" smtClean="0"/>
              <a:t>  A. In an office</a:t>
            </a:r>
          </a:p>
          <a:p>
            <a:pPr>
              <a:buNone/>
            </a:pPr>
            <a:r>
              <a:rPr lang="en-US" dirty="0" smtClean="0"/>
              <a:t>  B. At a school</a:t>
            </a:r>
          </a:p>
          <a:p>
            <a:pPr>
              <a:buNone/>
            </a:pPr>
            <a:r>
              <a:rPr lang="en-US" dirty="0" smtClean="0"/>
              <a:t>  C. On a playground</a:t>
            </a:r>
          </a:p>
          <a:p>
            <a:pPr>
              <a:buNone/>
            </a:pPr>
            <a:r>
              <a:rPr lang="en-US" dirty="0" smtClean="0"/>
              <a:t>  D. In a store</a:t>
            </a:r>
          </a:p>
          <a:p>
            <a:pPr>
              <a:buNone/>
            </a:pPr>
            <a:endParaRPr lang="en-US" b="1" dirty="0"/>
          </a:p>
          <a:p>
            <a:pPr>
              <a:buNone/>
            </a:pPr>
            <a:r>
              <a:rPr lang="en-US" b="1" dirty="0" smtClean="0"/>
              <a:t>20) What are the speakers mainly discussing?</a:t>
            </a:r>
          </a:p>
          <a:p>
            <a:pPr>
              <a:buNone/>
            </a:pPr>
            <a:r>
              <a:rPr lang="en-US" dirty="0" smtClean="0"/>
              <a:t>  A. Fall fashions</a:t>
            </a:r>
          </a:p>
          <a:p>
            <a:pPr>
              <a:buNone/>
            </a:pPr>
            <a:r>
              <a:rPr lang="en-US" dirty="0" smtClean="0"/>
              <a:t>  B. Their manager</a:t>
            </a:r>
          </a:p>
          <a:p>
            <a:pPr>
              <a:buNone/>
            </a:pPr>
            <a:r>
              <a:rPr lang="en-US" dirty="0" smtClean="0"/>
              <a:t>  C. A policy change</a:t>
            </a:r>
          </a:p>
          <a:p>
            <a:pPr>
              <a:buNone/>
            </a:pPr>
            <a:r>
              <a:rPr lang="en-US" dirty="0" smtClean="0"/>
              <a:t>  D. Types of jeans</a:t>
            </a:r>
          </a:p>
          <a:p>
            <a:pPr>
              <a:buNone/>
            </a:pPr>
            <a:endParaRPr lang="en-US" dirty="0" smtClean="0"/>
          </a:p>
          <a:p>
            <a:pPr>
              <a:buNone/>
            </a:pPr>
            <a:r>
              <a:rPr lang="en-US" b="1" dirty="0" smtClean="0"/>
              <a:t>21) What is true about employees' short-sleeved shirts?</a:t>
            </a:r>
          </a:p>
          <a:p>
            <a:pPr>
              <a:buNone/>
            </a:pPr>
            <a:r>
              <a:rPr lang="en-US" dirty="0" smtClean="0"/>
              <a:t>  A. They must be T-shirts</a:t>
            </a:r>
          </a:p>
          <a:p>
            <a:pPr>
              <a:buNone/>
            </a:pPr>
            <a:r>
              <a:rPr lang="en-US" dirty="0" smtClean="0"/>
              <a:t>  B. They must have collars</a:t>
            </a:r>
          </a:p>
          <a:p>
            <a:pPr>
              <a:buNone/>
            </a:pPr>
            <a:r>
              <a:rPr lang="en-US" dirty="0" smtClean="0"/>
              <a:t>  C. They cannot be worn on Fridays</a:t>
            </a:r>
          </a:p>
          <a:p>
            <a:pPr>
              <a:buNone/>
            </a:pPr>
            <a:r>
              <a:rPr lang="en-US" dirty="0" smtClean="0"/>
              <a:t>  D. They cannot be blue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22) What problem do the speakers have?</a:t>
            </a:r>
          </a:p>
          <a:p>
            <a:pPr>
              <a:buNone/>
            </a:pPr>
            <a:r>
              <a:rPr lang="en-US" dirty="0" smtClean="0"/>
              <a:t>  A. Their fax machine is not working properly</a:t>
            </a:r>
          </a:p>
          <a:p>
            <a:pPr>
              <a:buNone/>
            </a:pPr>
            <a:r>
              <a:rPr lang="en-US" dirty="0" smtClean="0"/>
              <a:t>  B. They have misplaced a vital document</a:t>
            </a:r>
          </a:p>
          <a:p>
            <a:pPr>
              <a:buNone/>
            </a:pPr>
            <a:r>
              <a:rPr lang="en-US" dirty="0" smtClean="0"/>
              <a:t>  C. Their service contract has expired</a:t>
            </a:r>
          </a:p>
          <a:p>
            <a:pPr>
              <a:buNone/>
            </a:pPr>
            <a:r>
              <a:rPr lang="en-US" dirty="0" smtClean="0"/>
              <a:t>  D. They have not received an important fax</a:t>
            </a:r>
          </a:p>
          <a:p>
            <a:pPr>
              <a:buNone/>
            </a:pPr>
            <a:endParaRPr lang="en-US" b="1" dirty="0"/>
          </a:p>
          <a:p>
            <a:pPr>
              <a:buNone/>
            </a:pPr>
            <a:r>
              <a:rPr lang="en-US" b="1" dirty="0" smtClean="0"/>
              <a:t>23) What is implied about Mr. Ramon?</a:t>
            </a:r>
          </a:p>
          <a:p>
            <a:pPr>
              <a:buNone/>
            </a:pPr>
            <a:r>
              <a:rPr lang="en-US" dirty="0" smtClean="0"/>
              <a:t>  A. He is president of Complex Computers</a:t>
            </a:r>
          </a:p>
          <a:p>
            <a:pPr>
              <a:buNone/>
            </a:pPr>
            <a:r>
              <a:rPr lang="en-US" dirty="0" smtClean="0"/>
              <a:t>  B. He needs to see the fax today</a:t>
            </a:r>
          </a:p>
          <a:p>
            <a:pPr>
              <a:buNone/>
            </a:pPr>
            <a:r>
              <a:rPr lang="en-US" dirty="0" smtClean="0"/>
              <a:t>  C. He is a manager at the speakers' company</a:t>
            </a:r>
          </a:p>
          <a:p>
            <a:pPr>
              <a:buNone/>
            </a:pPr>
            <a:r>
              <a:rPr lang="en-US" dirty="0" smtClean="0"/>
              <a:t>  D. He knows that Chris is having problems</a:t>
            </a:r>
          </a:p>
          <a:p>
            <a:pPr>
              <a:buNone/>
            </a:pPr>
            <a:r>
              <a:rPr lang="en-US" dirty="0" smtClean="0"/>
              <a:t> </a:t>
            </a:r>
          </a:p>
          <a:p>
            <a:pPr>
              <a:buNone/>
            </a:pPr>
            <a:r>
              <a:rPr lang="en-US" b="1" dirty="0" smtClean="0"/>
              <a:t>24) What does the man offer to do?</a:t>
            </a:r>
          </a:p>
          <a:p>
            <a:pPr>
              <a:buNone/>
            </a:pPr>
            <a:r>
              <a:rPr lang="en-US" dirty="0" smtClean="0"/>
              <a:t>  A. Send an e-mail</a:t>
            </a:r>
          </a:p>
          <a:p>
            <a:pPr>
              <a:buNone/>
            </a:pPr>
            <a:r>
              <a:rPr lang="en-US" dirty="0" smtClean="0"/>
              <a:t>  B. Make a telephone call</a:t>
            </a:r>
          </a:p>
          <a:p>
            <a:pPr>
              <a:buNone/>
            </a:pPr>
            <a:r>
              <a:rPr lang="en-US" dirty="0" smtClean="0"/>
              <a:t>  C. Fix the fax machine</a:t>
            </a:r>
          </a:p>
          <a:p>
            <a:pPr>
              <a:buNone/>
            </a:pPr>
            <a:r>
              <a:rPr lang="en-US" dirty="0" smtClean="0"/>
              <a:t>  D. Review a contract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TotalTime>
  <Words>896</Words>
  <Application>Microsoft Office PowerPoint</Application>
  <PresentationFormat>On-screen Show (4:3)</PresentationFormat>
  <Paragraphs>166</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New</cp:lastModifiedBy>
  <cp:revision>52</cp:revision>
  <dcterms:created xsi:type="dcterms:W3CDTF">2014-02-13T10:52:42Z</dcterms:created>
  <dcterms:modified xsi:type="dcterms:W3CDTF">2016-01-20T07:04:03Z</dcterms:modified>
</cp:coreProperties>
</file>