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720" autoAdjust="0"/>
  </p:normalViewPr>
  <p:slideViewPr>
    <p:cSldViewPr>
      <p:cViewPr varScale="1">
        <p:scale>
          <a:sx n="56" d="100"/>
          <a:sy n="56" d="100"/>
        </p:scale>
        <p:origin x="-177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2FAB70-D2B0-466D-A72A-677723595F8E}"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0027A7-1290-4D19-A5E4-E974B859B7AB}" type="slidenum">
              <a:rPr lang="en-US" smtClean="0"/>
              <a:pPr/>
              <a:t>‹#›</a:t>
            </a:fld>
            <a:endParaRPr lang="en-US"/>
          </a:p>
        </p:txBody>
      </p:sp>
    </p:spTree>
    <p:extLst>
      <p:ext uri="{BB962C8B-B14F-4D97-AF65-F5344CB8AC3E}">
        <p14:creationId xmlns:p14="http://schemas.microsoft.com/office/powerpoint/2010/main" val="1100527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Coast weather will continue to be warm and sunny for the next two days. At the weekend, though, clouds will be moving in on the north part of the coast. The temperatures there will drop into the low 70s, with showers on Saturday and possible thunder storms on Sunday. On the south coast, the sun should continue through the weekend, with highs in the middle 80s. At the start of next week, we expect some clearing in the north, with rain in the mornings and partly sunny skies in the afternoons. The highs in the north will gradually climb into the 80 again by this time next week. In the south, next week looks to be much like this one has been so far.</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 have some big news for you. We have just bought Smith Company, our biggest rivals! The deal will be announced publicly tomorrow. We will spend the next six months working out logistics -- how to best absorb their employees and buildings and assimilate them into our corporate culture. Once this transition process is completed, we will be the largest company in our industry. Though there will be several changes, none of you will lose your positions. And please inform your employees that all of them will be retained. We don't know yet how many workers from the Smith Company that we will keep, or exactly what positions they will have with us. The biggest advantage for us is that we get Smith's nearly two million customers, to complement the three-and-a-half million we have now. Our focus will be on retaining the Smith customers during the transition. We want you to think about how to do this, and we will meet again next week to brainstorm specific ideas. You can announce the news to your staff this afternoon, but please caution them not to say anything until the public announcement is made tomorrow morning.</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this is attorney Fred Collins. I am tied up in court this morning and will not be returning voice-mail messages, but your phone call is important to me. I will check my messages and return phone calls in the afternoon. Unless this is an emergency, please do not leave a message at this time. Try again after 1 o'clock. If this is an emergency, page me at 555-364-7849, and I'll get back to you during a court recess. If you would like to schedule an appointment, please call my secretary, Donna Fortner, at 555-683-1037. My soonest available openings are next week on Wednesday. Goodbye for now, and thank you for calling.</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reason we're meeting today is to introduce the plan for our new office layout. Starting next month, instead of cubicles, we will have an open office. There will be no cubicle walls or partitions. Instead, desks will be arranged in clusters for each department. The desks in each department will be facing each other in clusters of four or six. We feel this will facilitate better communication between workers in each departments. It will also create a more welcoming environment for clients. The department managers will still have their own offices, but each will have large windows and glass doors, to make employees and clients feel welcome to come inside. We're also going to paint the walls and put in new carpeting. The project will start on the first of next month and should take about three weeks to complete. We will be moving to the third floor during that period.</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Attention all passengers. Due to our airport expansion project, please note the following changes. All domestic departures will board in the main terminal building, at gates A, B, and C. All domestic arrivals will deplane outside the airport tarmac, and passengers will be bussed into the main terminal. International flights will depart and arrive at the annex terminal, gates D, E, F, and G. To get to the annex terminal, take the airport subway, which boards in the lower level near gate A. It leaves every 10 minutes. We thank you for your patience as we expand the airport to serve you better. Expansion work will last approximately 10 weeks. For more information about the project, visit one of the information kiosks located throughout the airport, or call our special hotline at 888-555-7473.</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Good evening, and thanks for joining us at the summer outdoor drama festival. We have an outstanding lineup this season, which kicks off tonight with a 21st century adaptation of Shakespeare's classic, "Romeo and Juliet." At this time I would like to turn the microphone over to the author of this production, Martin </a:t>
            </a:r>
            <a:r>
              <a:rPr lang="en-US" sz="1200" b="0" i="0" kern="1200" dirty="0" err="1" smtClean="0">
                <a:solidFill>
                  <a:schemeClr val="tx1"/>
                </a:solidFill>
                <a:latin typeface="+mn-lt"/>
                <a:ea typeface="+mn-ea"/>
                <a:cs typeface="+mn-cs"/>
              </a:rPr>
              <a:t>Bourgette</a:t>
            </a:r>
            <a:r>
              <a:rPr lang="en-US" sz="1200" b="0" i="0" kern="1200" dirty="0" smtClean="0">
                <a:solidFill>
                  <a:schemeClr val="tx1"/>
                </a:solidFill>
                <a:latin typeface="+mn-lt"/>
                <a:ea typeface="+mn-ea"/>
                <a:cs typeface="+mn-cs"/>
              </a:rPr>
              <a:t>. Mr. </a:t>
            </a:r>
            <a:r>
              <a:rPr lang="en-US" sz="1200" b="0" i="0" kern="1200" dirty="0" err="1" smtClean="0">
                <a:solidFill>
                  <a:schemeClr val="tx1"/>
                </a:solidFill>
                <a:latin typeface="+mn-lt"/>
                <a:ea typeface="+mn-ea"/>
                <a:cs typeface="+mn-cs"/>
              </a:rPr>
              <a:t>Bourgette</a:t>
            </a:r>
            <a:r>
              <a:rPr lang="en-US" sz="1200" b="0" i="0" kern="1200" dirty="0" smtClean="0">
                <a:solidFill>
                  <a:schemeClr val="tx1"/>
                </a:solidFill>
                <a:latin typeface="+mn-lt"/>
                <a:ea typeface="+mn-ea"/>
                <a:cs typeface="+mn-cs"/>
              </a:rPr>
              <a:t> is renowned for putting fresh spins on classic tales, as he did at last year's festival with an updated version of "Taming of the Shrew." Martin started his drama career right here in Muston, earning his first starring role in our outdoor festival at age 14. He appeared in several other festival plays before majoring in drama at Muston University. For the past 10 years, he has tried his hand at writing and directing, earning nationwide acclaim -- and a fair share of criticism -- for his unique perspectives and modern renderings of many classic plays. "Romeo and Juliet" is Mr. </a:t>
            </a:r>
            <a:r>
              <a:rPr lang="en-US" sz="1200" b="0" i="0" kern="1200" dirty="0" err="1" smtClean="0">
                <a:solidFill>
                  <a:schemeClr val="tx1"/>
                </a:solidFill>
                <a:latin typeface="+mn-lt"/>
                <a:ea typeface="+mn-ea"/>
                <a:cs typeface="+mn-cs"/>
              </a:rPr>
              <a:t>Bourgette's</a:t>
            </a:r>
            <a:r>
              <a:rPr lang="en-US" sz="1200" b="0" i="0" kern="1200" dirty="0" smtClean="0">
                <a:solidFill>
                  <a:schemeClr val="tx1"/>
                </a:solidFill>
                <a:latin typeface="+mn-lt"/>
                <a:ea typeface="+mn-ea"/>
                <a:cs typeface="+mn-cs"/>
              </a:rPr>
              <a:t> 21st stage production, and his fourth for our festival. Ladies and gentlemen, please welcome Martin </a:t>
            </a:r>
            <a:r>
              <a:rPr lang="en-US" sz="1200" b="0" i="0" kern="1200" dirty="0" err="1" smtClean="0">
                <a:solidFill>
                  <a:schemeClr val="tx1"/>
                </a:solidFill>
                <a:latin typeface="+mn-lt"/>
                <a:ea typeface="+mn-ea"/>
                <a:cs typeface="+mn-cs"/>
              </a:rPr>
              <a:t>Bourgette</a:t>
            </a:r>
            <a:r>
              <a:rPr lang="en-US" sz="1200" b="0" i="0" kern="1200" dirty="0" smtClean="0">
                <a:solidFill>
                  <a:schemeClr val="tx1"/>
                </a:solidFill>
                <a:latin typeface="+mn-lt"/>
                <a:ea typeface="+mn-ea"/>
                <a:cs typeface="+mn-cs"/>
              </a:rPr>
              <a:t>.</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Are you stuck in traffic as you listen to this? Wouldn't you rather be sitting in a plush seat, reading a good book or sipping a cold drink while you wait? You could, you know, if you were riding a County Transit bus or light-rail train. Light-rail trains run twice daily north-south and east-west during rush hour periods, with 12 convenient stops along the way. And there are now more County Transit buses, and bus routes, than ever before. Recent studies show that taking a bus or train, instead of driving, could save you up to $10,000 a year. That's money that could be used for vacation, that new kitchen you've been wanting, or to help your children go to college. Studies also show that trains and buses, on average, get you to work and back quicker than cars do. So what are you waiting for -- besides that car bumper just ahead of you to finally move? Climb aboard a County Transit bus or light-rail train. Then relax, and leave the driving to us. For more information, call 1-800-TRANSIT, or visit us online at www.countytransit.com.</a:t>
            </a: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Well, the short answer is yes, I do believe that the stock market is still a good place to invest your money. You pointed out that stock investors have lost a lot of money the past two years, and that's certainly true. The market has tumbled down. But you have to take an historic perspective. Over the past 100 years, the stock market has averaged a 9-percent return. That's pretty good, much better than the 2 or 3 percent most bank accounts pay. So this is a down period for the market, but it will bounce back, and it's still a good avenue for the average investor. In fact, now is actually a great time to buy stocks, while the market is depressed. However, I do not recommend that clients put all their money in the stock market. I advise people to invest in many different things. For example, they should have bonds, real estate, and maybe gold or silver as part of their investment portfolio. That way, they have some assurance that when stocks fall, their other holdings will rise to balance their total investment package. There's a lot of truth in the old saying, "Don't put all you eggs in one basket." Bearing that in mind, each investor is different, though. The types of investments I advise for each person depends on many factors, including their age, their income, and the degree of risk they are willing to take. Stocks provide a good return, for instance, but they are riskier than say, bonds.</a:t>
            </a: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Thank you for calling Big Bear Lodge, your hotspot for year-round family fun. We invite you to visit our website to see pictures of our facilities, and to find the address and phone number of the Big Bear Lodge nearest you. Please select from the following menu choices. For a list of summer room types and rates, press one. To make a reservation at any of our Big Bear Lodges nationwide, press two. To cancel or change a current reservation, press three. To speak with a customer service representative, press zero. To hear this menu again, press the pound key. Customer service representatives will answer calls in the order they are received. Your call is important to us, so we ask that you remain on the line, and someone will be with you shortly. Our hours are 8 a.m. to 7 p.m. eastern time Monday through Friday. If you are not calling during these hours, please leave a message after you hear a beep. Speak slowly and clearly, and we will return your call at the soonest available opportunity. Thanks again for calling Big Bear Lodge.</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Today is the first day of road repairs on the Interstate-50 freeway. Westbound traffic has been reduced to one lane, so there is currently a 45-minute backup. If you're coming from the east side into the city, Highway 622 or State Route 314 are better choices, as traffic is flowing freely on both roadways right now. Volume is starting to build on roads leading out of the city, because many people are leaving work early to get a head start on their three-day weekends. There are a lot of large campers and SUVs on the freeways, which are starting to cause backups on Interstate 6 both north and south of downtown. Heavy traffic is expected on the mountain pass this afternoon and evening, as well as on Monday, when people return from vacation. The only other problem at this hour is on Highway 109 near exit 17, where a pick-up truck has run out of gas and is blocking the right lane. This has been Sheila </a:t>
            </a:r>
            <a:r>
              <a:rPr lang="en-US" sz="1200" b="0" i="0" kern="1200" dirty="0" err="1" smtClean="0">
                <a:solidFill>
                  <a:schemeClr val="tx1"/>
                </a:solidFill>
                <a:latin typeface="+mn-lt"/>
                <a:ea typeface="+mn-ea"/>
                <a:cs typeface="+mn-cs"/>
              </a:rPr>
              <a:t>Strothers</a:t>
            </a:r>
            <a:r>
              <a:rPr lang="en-US" sz="1200" b="0" i="0" kern="1200" dirty="0" smtClean="0">
                <a:solidFill>
                  <a:schemeClr val="tx1"/>
                </a:solidFill>
                <a:latin typeface="+mn-lt"/>
                <a:ea typeface="+mn-ea"/>
                <a:cs typeface="+mn-cs"/>
              </a:rPr>
              <a:t> with your 4 p.m. WJKZ traffic update. The next traffic report will be at 5.</a:t>
            </a:r>
            <a:endParaRPr lang="en-US" dirty="0"/>
          </a:p>
        </p:txBody>
      </p:sp>
      <p:sp>
        <p:nvSpPr>
          <p:cNvPr id="4" name="Slide Number Placeholder 3"/>
          <p:cNvSpPr>
            <a:spLocks noGrp="1"/>
          </p:cNvSpPr>
          <p:nvPr>
            <p:ph type="sldNum" sz="quarter" idx="10"/>
          </p:nvPr>
        </p:nvSpPr>
        <p:spPr/>
        <p:txBody>
          <a:bodyPr/>
          <a:lstStyle/>
          <a:p>
            <a:fld id="{020027A7-1290-4D19-A5E4-E974B859B7AB}"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39469"/>
            <a:ext cx="2510174"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TOEIC Short Talks 14</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87200" y="-390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5/ST%2015.2.mp3"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5/ST%2015.3.mp3"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lstStyle/>
          <a:p>
            <a:pPr marL="2057400" marR="0" lvl="0" indent="-228600" algn="just" defTabSz="457200" rtl="0" eaLnBrk="0" fontAlgn="base" latinLnBrk="0" hangingPunct="0">
              <a:lnSpc>
                <a:spcPct val="90000"/>
              </a:lnSpc>
              <a:spcBef>
                <a:spcPct val="0"/>
              </a:spcBef>
              <a:spcAft>
                <a:spcPct val="0"/>
              </a:spcAft>
              <a:buClr>
                <a:srgbClr val="000000"/>
              </a:buClr>
              <a:buSzPct val="100000"/>
              <a:buFont typeface="Times New Roman" pitchFamily="16" charset="0"/>
              <a:buNone/>
              <a:tabLst/>
              <a:defRPr/>
            </a:pPr>
            <a:r>
              <a:rPr kumimoji="0" lang="en-IN" sz="6000" b="1" i="0" u="none" strike="noStrike" kern="0" cap="none" spc="0" normalizeH="0" baseline="0" noProof="0" dirty="0" smtClean="0">
                <a:ln>
                  <a:noFill/>
                </a:ln>
                <a:solidFill>
                  <a:srgbClr val="7889FB"/>
                </a:solidFill>
                <a:effectLst/>
                <a:uLnTx/>
                <a:uFillTx/>
                <a:latin typeface="+mj-lt"/>
                <a:ea typeface="+mj-ea"/>
                <a:cs typeface="+mj-cs"/>
              </a:rPr>
              <a:t>   TOEIC</a:t>
            </a:r>
            <a:endParaRPr kumimoji="0" lang="en-IN" sz="6000" b="1" i="0" u="none" strike="noStrike" kern="0" cap="none" spc="0" normalizeH="0" baseline="0" noProof="0" dirty="0">
              <a:ln>
                <a:noFill/>
              </a:ln>
              <a:solidFill>
                <a:srgbClr val="7889FB"/>
              </a:solidFill>
              <a:effectLst/>
              <a:uLnTx/>
              <a:uFillTx/>
              <a:latin typeface="+mj-lt"/>
              <a:ea typeface="+mj-ea"/>
              <a:cs typeface="+mj-cs"/>
            </a:endParaRPr>
          </a:p>
        </p:txBody>
      </p:sp>
      <p:sp>
        <p:nvSpPr>
          <p:cNvPr id="3" name="Subtitle 2"/>
          <p:cNvSpPr txBox="1">
            <a:spLocks/>
          </p:cNvSpPr>
          <p:nvPr/>
        </p:nvSpPr>
        <p:spPr>
          <a:xfrm>
            <a:off x="1371600" y="3886200"/>
            <a:ext cx="6400800" cy="1752600"/>
          </a:xfrm>
          <a:prstGeom prst="rect">
            <a:avLst/>
          </a:prstGeom>
        </p:spPr>
        <p:txBody>
          <a:bodyPr/>
          <a:lstStyle/>
          <a:p>
            <a:pPr marL="161925" marR="0" lvl="0" indent="-161925" algn="l" defTabSz="457200" rtl="0" eaLnBrk="0" fontAlgn="base" latinLnBrk="0" hangingPunct="0">
              <a:lnSpc>
                <a:spcPct val="100000"/>
              </a:lnSpc>
              <a:spcBef>
                <a:spcPts val="400"/>
              </a:spcBef>
              <a:spcAft>
                <a:spcPct val="0"/>
              </a:spcAft>
              <a:buClr>
                <a:srgbClr val="7889FB"/>
              </a:buClr>
              <a:buSzPct val="110000"/>
              <a:tabLst/>
              <a:defRPr/>
            </a:pPr>
            <a:r>
              <a:rPr kumimoji="0" lang="en-IN" sz="6000" b="0" i="0" u="none" strike="noStrike" kern="0" cap="none" spc="0" normalizeH="0" baseline="0" noProof="0" dirty="0" smtClean="0">
                <a:ln>
                  <a:noFill/>
                </a:ln>
                <a:solidFill>
                  <a:srgbClr val="000000"/>
                </a:solidFill>
                <a:effectLst/>
                <a:uLnTx/>
                <a:uFillTx/>
                <a:latin typeface="+mn-lt"/>
                <a:ea typeface="+mn-ea"/>
                <a:cs typeface="+mn-cs"/>
              </a:rPr>
              <a:t>      Short talks</a:t>
            </a:r>
            <a:endParaRPr kumimoji="0" lang="en-IN" sz="6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600200"/>
            <a:ext cx="7162800" cy="4524315"/>
          </a:xfrm>
          <a:prstGeom prst="rect">
            <a:avLst/>
          </a:prstGeom>
          <a:noFill/>
        </p:spPr>
        <p:txBody>
          <a:bodyPr wrap="square" rtlCol="0">
            <a:spAutoFit/>
          </a:bodyPr>
          <a:lstStyle/>
          <a:p>
            <a:r>
              <a:rPr lang="en-US" sz="1600" dirty="0"/>
              <a:t>1). Who is being introduced?</a:t>
            </a:r>
          </a:p>
          <a:p>
            <a:r>
              <a:rPr lang="en-US" sz="1600" dirty="0"/>
              <a:t> A playwright</a:t>
            </a:r>
          </a:p>
          <a:p>
            <a:r>
              <a:rPr lang="en-US" sz="1600" dirty="0"/>
              <a:t> An actor</a:t>
            </a:r>
          </a:p>
          <a:p>
            <a:r>
              <a:rPr lang="en-US" sz="1600" dirty="0"/>
              <a:t> A musician</a:t>
            </a:r>
          </a:p>
          <a:p>
            <a:r>
              <a:rPr lang="en-US" sz="1600" dirty="0"/>
              <a:t> A </a:t>
            </a:r>
            <a:r>
              <a:rPr lang="en-US" sz="1600" dirty="0" smtClean="0"/>
              <a:t>sculptor</a:t>
            </a:r>
          </a:p>
          <a:p>
            <a:r>
              <a:rPr lang="en-US" sz="1600" dirty="0" smtClean="0"/>
              <a:t/>
            </a:r>
            <a:br>
              <a:rPr lang="en-US" sz="1600" dirty="0" smtClean="0"/>
            </a:br>
            <a:r>
              <a:rPr lang="en-US" sz="1600" dirty="0"/>
              <a:t>2). What is Martin </a:t>
            </a:r>
            <a:r>
              <a:rPr lang="en-US" sz="1600" dirty="0" err="1"/>
              <a:t>Bourgette</a:t>
            </a:r>
            <a:r>
              <a:rPr lang="en-US" sz="1600" dirty="0"/>
              <a:t> known for?</a:t>
            </a:r>
          </a:p>
          <a:p>
            <a:r>
              <a:rPr lang="en-US" sz="1600" dirty="0"/>
              <a:t> Writing story books</a:t>
            </a:r>
          </a:p>
          <a:p>
            <a:r>
              <a:rPr lang="en-US" sz="1600" dirty="0"/>
              <a:t> Starring in productions</a:t>
            </a:r>
          </a:p>
          <a:p>
            <a:r>
              <a:rPr lang="en-US" sz="1600" dirty="0"/>
              <a:t> Producing drama festivals</a:t>
            </a:r>
          </a:p>
          <a:p>
            <a:r>
              <a:rPr lang="en-US" sz="1600" dirty="0"/>
              <a:t> Modernizing famous plays</a:t>
            </a:r>
          </a:p>
          <a:p>
            <a:r>
              <a:rPr lang="en-US" sz="1600" dirty="0" smtClean="0"/>
              <a:t/>
            </a:r>
            <a:br>
              <a:rPr lang="en-US" sz="1600" dirty="0" smtClean="0"/>
            </a:br>
            <a:r>
              <a:rPr lang="en-US" sz="1600" dirty="0"/>
              <a:t>3). What does the speaker imply about Martin </a:t>
            </a:r>
            <a:r>
              <a:rPr lang="en-US" sz="1600" dirty="0" err="1"/>
              <a:t>Bourgette's</a:t>
            </a:r>
            <a:r>
              <a:rPr lang="en-US" sz="1600" dirty="0"/>
              <a:t> work?</a:t>
            </a:r>
          </a:p>
          <a:p>
            <a:r>
              <a:rPr lang="en-US" sz="1600" dirty="0"/>
              <a:t> It is unprofessional</a:t>
            </a:r>
          </a:p>
          <a:p>
            <a:r>
              <a:rPr lang="en-US" sz="1600" dirty="0"/>
              <a:t> It is controversial</a:t>
            </a:r>
          </a:p>
          <a:p>
            <a:r>
              <a:rPr lang="en-US" sz="1600" dirty="0"/>
              <a:t> It is masterful</a:t>
            </a:r>
          </a:p>
          <a:p>
            <a:r>
              <a:rPr lang="en-US" sz="1600" dirty="0"/>
              <a:t> It is traditional</a:t>
            </a:r>
          </a:p>
          <a:p>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600200"/>
            <a:ext cx="7162800" cy="4524315"/>
          </a:xfrm>
          <a:prstGeom prst="rect">
            <a:avLst/>
          </a:prstGeom>
          <a:noFill/>
        </p:spPr>
        <p:txBody>
          <a:bodyPr wrap="square" rtlCol="0">
            <a:spAutoFit/>
          </a:bodyPr>
          <a:lstStyle/>
          <a:p>
            <a:r>
              <a:rPr lang="en-US" sz="1600" dirty="0"/>
              <a:t>1). Who is being introduced?</a:t>
            </a:r>
          </a:p>
          <a:p>
            <a:r>
              <a:rPr lang="en-US" sz="1600" dirty="0"/>
              <a:t> </a:t>
            </a:r>
            <a:r>
              <a:rPr lang="en-US" sz="1600" b="1" dirty="0"/>
              <a:t>A playwright</a:t>
            </a:r>
          </a:p>
          <a:p>
            <a:r>
              <a:rPr lang="en-US" sz="1600" dirty="0"/>
              <a:t> An actor</a:t>
            </a:r>
          </a:p>
          <a:p>
            <a:r>
              <a:rPr lang="en-US" sz="1600" dirty="0"/>
              <a:t> A musician</a:t>
            </a:r>
          </a:p>
          <a:p>
            <a:r>
              <a:rPr lang="en-US" sz="1600" dirty="0"/>
              <a:t> A sculptor</a:t>
            </a:r>
          </a:p>
          <a:p>
            <a:r>
              <a:rPr lang="en-US" sz="1600" dirty="0" smtClean="0"/>
              <a:t/>
            </a:r>
            <a:br>
              <a:rPr lang="en-US" sz="1600" dirty="0" smtClean="0"/>
            </a:br>
            <a:r>
              <a:rPr lang="en-US" sz="1600" dirty="0"/>
              <a:t>2). What is Martin </a:t>
            </a:r>
            <a:r>
              <a:rPr lang="en-US" sz="1600" dirty="0" err="1"/>
              <a:t>Bourgette</a:t>
            </a:r>
            <a:r>
              <a:rPr lang="en-US" sz="1600" dirty="0"/>
              <a:t> known for?</a:t>
            </a:r>
          </a:p>
          <a:p>
            <a:r>
              <a:rPr lang="en-US" sz="1600" dirty="0"/>
              <a:t> Writing story books</a:t>
            </a:r>
          </a:p>
          <a:p>
            <a:r>
              <a:rPr lang="en-US" sz="1600" dirty="0"/>
              <a:t> Starring in productions</a:t>
            </a:r>
          </a:p>
          <a:p>
            <a:r>
              <a:rPr lang="en-US" sz="1600" dirty="0"/>
              <a:t> Producing drama festivals</a:t>
            </a:r>
          </a:p>
          <a:p>
            <a:r>
              <a:rPr lang="en-US" sz="1600" dirty="0"/>
              <a:t> </a:t>
            </a:r>
            <a:r>
              <a:rPr lang="en-US" sz="1600" b="1" dirty="0"/>
              <a:t>Modernizing famous plays</a:t>
            </a:r>
          </a:p>
          <a:p>
            <a:r>
              <a:rPr lang="en-US" sz="1600" dirty="0" smtClean="0"/>
              <a:t/>
            </a:r>
            <a:br>
              <a:rPr lang="en-US" sz="1600" dirty="0" smtClean="0"/>
            </a:br>
            <a:r>
              <a:rPr lang="en-US" sz="1600" dirty="0"/>
              <a:t>3). What does the speaker imply about Martin </a:t>
            </a:r>
            <a:r>
              <a:rPr lang="en-US" sz="1600" dirty="0" err="1"/>
              <a:t>Bourgette's</a:t>
            </a:r>
            <a:r>
              <a:rPr lang="en-US" sz="1600" dirty="0"/>
              <a:t> work?</a:t>
            </a:r>
          </a:p>
          <a:p>
            <a:r>
              <a:rPr lang="en-US" sz="1600" dirty="0"/>
              <a:t> It is unprofessional</a:t>
            </a:r>
          </a:p>
          <a:p>
            <a:r>
              <a:rPr lang="en-US" sz="1600" dirty="0"/>
              <a:t> </a:t>
            </a:r>
            <a:r>
              <a:rPr lang="en-US" sz="1600" b="1" dirty="0"/>
              <a:t>It is controversial</a:t>
            </a:r>
          </a:p>
          <a:p>
            <a:r>
              <a:rPr lang="en-US" sz="1600" dirty="0"/>
              <a:t> It is masterful</a:t>
            </a:r>
          </a:p>
          <a:p>
            <a:r>
              <a:rPr lang="en-US" sz="1600" dirty="0"/>
              <a:t> It is traditional</a:t>
            </a:r>
          </a:p>
          <a:p>
            <a:endParaRPr 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1600200"/>
            <a:ext cx="6705600" cy="4524315"/>
          </a:xfrm>
          <a:prstGeom prst="rect">
            <a:avLst/>
          </a:prstGeom>
          <a:noFill/>
        </p:spPr>
        <p:txBody>
          <a:bodyPr wrap="square" rtlCol="0">
            <a:spAutoFit/>
          </a:bodyPr>
          <a:lstStyle/>
          <a:p>
            <a:r>
              <a:rPr lang="en-US" sz="1600" dirty="0"/>
              <a:t>1). What is being advertised?</a:t>
            </a:r>
          </a:p>
          <a:p>
            <a:r>
              <a:rPr lang="en-US" sz="1600" dirty="0"/>
              <a:t> New vehicles</a:t>
            </a:r>
          </a:p>
          <a:p>
            <a:r>
              <a:rPr lang="en-US" sz="1600" dirty="0"/>
              <a:t> Light-rail trains</a:t>
            </a:r>
          </a:p>
          <a:p>
            <a:r>
              <a:rPr lang="en-US" sz="1600" dirty="0"/>
              <a:t> Transit service</a:t>
            </a:r>
          </a:p>
          <a:p>
            <a:r>
              <a:rPr lang="en-US" sz="1600" dirty="0"/>
              <a:t> Bus </a:t>
            </a:r>
            <a:r>
              <a:rPr lang="en-US" sz="1600" dirty="0" smtClean="0"/>
              <a:t>routes</a:t>
            </a:r>
          </a:p>
          <a:p>
            <a:r>
              <a:rPr lang="en-US" sz="1600" dirty="0" smtClean="0"/>
              <a:t/>
            </a:r>
            <a:br>
              <a:rPr lang="en-US" sz="1600" dirty="0" smtClean="0"/>
            </a:br>
            <a:r>
              <a:rPr lang="en-US" sz="1600" dirty="0"/>
              <a:t>2). What do studies show about trains and buses?</a:t>
            </a:r>
          </a:p>
          <a:p>
            <a:r>
              <a:rPr lang="en-US" sz="1600" dirty="0"/>
              <a:t> They cost users $10,000 a year</a:t>
            </a:r>
          </a:p>
          <a:p>
            <a:r>
              <a:rPr lang="en-US" sz="1600" dirty="0"/>
              <a:t> They have comfortable seats</a:t>
            </a:r>
          </a:p>
          <a:p>
            <a:r>
              <a:rPr lang="en-US" sz="1600" dirty="0"/>
              <a:t> They operate during rush hours</a:t>
            </a:r>
          </a:p>
          <a:p>
            <a:r>
              <a:rPr lang="en-US" sz="1600" dirty="0"/>
              <a:t> They are cheaper and faster than driving</a:t>
            </a:r>
          </a:p>
          <a:p>
            <a:r>
              <a:rPr lang="en-US" sz="1600" dirty="0" smtClean="0"/>
              <a:t/>
            </a:r>
            <a:br>
              <a:rPr lang="en-US" sz="1600" dirty="0" smtClean="0"/>
            </a:br>
            <a:r>
              <a:rPr lang="en-US" sz="1600" dirty="0"/>
              <a:t>3). What does the speaker suggest listeners do?</a:t>
            </a:r>
          </a:p>
          <a:p>
            <a:r>
              <a:rPr lang="en-US" sz="1600" dirty="0"/>
              <a:t> Sell their vehicles</a:t>
            </a:r>
          </a:p>
          <a:p>
            <a:r>
              <a:rPr lang="en-US" sz="1600" dirty="0"/>
              <a:t> Change commuting habits</a:t>
            </a:r>
          </a:p>
          <a:p>
            <a:r>
              <a:rPr lang="en-US" sz="1600" dirty="0"/>
              <a:t> Invest $10,000</a:t>
            </a:r>
          </a:p>
          <a:p>
            <a:r>
              <a:rPr lang="en-US" sz="1600" dirty="0"/>
              <a:t> Take a vacation</a:t>
            </a:r>
          </a:p>
          <a:p>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600200"/>
            <a:ext cx="6705600" cy="4524315"/>
          </a:xfrm>
          <a:prstGeom prst="rect">
            <a:avLst/>
          </a:prstGeom>
          <a:noFill/>
        </p:spPr>
        <p:txBody>
          <a:bodyPr wrap="square" rtlCol="0">
            <a:spAutoFit/>
          </a:bodyPr>
          <a:lstStyle/>
          <a:p>
            <a:r>
              <a:rPr lang="en-US" sz="1600" dirty="0"/>
              <a:t>1). What is being advertised?</a:t>
            </a:r>
          </a:p>
          <a:p>
            <a:r>
              <a:rPr lang="en-US" sz="1600" dirty="0"/>
              <a:t> New vehicles</a:t>
            </a:r>
          </a:p>
          <a:p>
            <a:r>
              <a:rPr lang="en-US" sz="1600" dirty="0"/>
              <a:t> Light-rail trains</a:t>
            </a:r>
          </a:p>
          <a:p>
            <a:r>
              <a:rPr lang="en-US" sz="1600" dirty="0"/>
              <a:t> </a:t>
            </a:r>
            <a:r>
              <a:rPr lang="en-US" sz="1600" b="1" dirty="0"/>
              <a:t>Transit service</a:t>
            </a:r>
          </a:p>
          <a:p>
            <a:r>
              <a:rPr lang="en-US" sz="1600" dirty="0"/>
              <a:t> Bus routes</a:t>
            </a:r>
          </a:p>
          <a:p>
            <a:r>
              <a:rPr lang="en-US" sz="1600" dirty="0" smtClean="0"/>
              <a:t/>
            </a:r>
            <a:br>
              <a:rPr lang="en-US" sz="1600" dirty="0" smtClean="0"/>
            </a:br>
            <a:r>
              <a:rPr lang="en-US" sz="1600" dirty="0"/>
              <a:t>2). What do studies show about trains and buses?</a:t>
            </a:r>
          </a:p>
          <a:p>
            <a:r>
              <a:rPr lang="en-US" sz="1600" dirty="0"/>
              <a:t> They cost users $10,000 a year</a:t>
            </a:r>
          </a:p>
          <a:p>
            <a:r>
              <a:rPr lang="en-US" sz="1600" dirty="0"/>
              <a:t> They have comfortable seats</a:t>
            </a:r>
          </a:p>
          <a:p>
            <a:r>
              <a:rPr lang="en-US" sz="1600" dirty="0"/>
              <a:t> They operate during rush hours</a:t>
            </a:r>
          </a:p>
          <a:p>
            <a:r>
              <a:rPr lang="en-US" sz="1600" b="1" dirty="0"/>
              <a:t> They are cheaper and faster than driving</a:t>
            </a:r>
          </a:p>
          <a:p>
            <a:r>
              <a:rPr lang="en-US" sz="1600" dirty="0" smtClean="0"/>
              <a:t/>
            </a:r>
            <a:br>
              <a:rPr lang="en-US" sz="1600" dirty="0" smtClean="0"/>
            </a:br>
            <a:r>
              <a:rPr lang="en-US" sz="1600" dirty="0"/>
              <a:t>3). What does the speaker suggest listeners do?</a:t>
            </a:r>
          </a:p>
          <a:p>
            <a:r>
              <a:rPr lang="en-US" sz="1600" dirty="0"/>
              <a:t> Sell their vehicles</a:t>
            </a:r>
          </a:p>
          <a:p>
            <a:r>
              <a:rPr lang="en-US" sz="1600" dirty="0"/>
              <a:t> </a:t>
            </a:r>
            <a:r>
              <a:rPr lang="en-US" sz="1600" b="1" dirty="0"/>
              <a:t>Change commuting habits</a:t>
            </a:r>
          </a:p>
          <a:p>
            <a:r>
              <a:rPr lang="en-US" sz="1600" dirty="0"/>
              <a:t> Invest $10,000</a:t>
            </a:r>
          </a:p>
          <a:p>
            <a:r>
              <a:rPr lang="en-US" sz="1600" dirty="0"/>
              <a:t> Take a vacation</a:t>
            </a:r>
          </a:p>
          <a:p>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524000"/>
            <a:ext cx="6629400" cy="4524315"/>
          </a:xfrm>
          <a:prstGeom prst="rect">
            <a:avLst/>
          </a:prstGeom>
          <a:noFill/>
        </p:spPr>
        <p:txBody>
          <a:bodyPr wrap="square" rtlCol="0">
            <a:spAutoFit/>
          </a:bodyPr>
          <a:lstStyle/>
          <a:p>
            <a:r>
              <a:rPr lang="en-US" sz="1600" dirty="0"/>
              <a:t>1). Who most likely is the speaker?</a:t>
            </a:r>
          </a:p>
          <a:p>
            <a:r>
              <a:rPr lang="en-US" sz="1600" dirty="0"/>
              <a:t> A financial adviser</a:t>
            </a:r>
          </a:p>
          <a:p>
            <a:r>
              <a:rPr lang="en-US" sz="1600" dirty="0"/>
              <a:t> A newspaper editor</a:t>
            </a:r>
          </a:p>
          <a:p>
            <a:r>
              <a:rPr lang="en-US" sz="1600" dirty="0"/>
              <a:t> A university professor</a:t>
            </a:r>
          </a:p>
          <a:p>
            <a:r>
              <a:rPr lang="en-US" sz="1600" dirty="0"/>
              <a:t> An </a:t>
            </a:r>
            <a:r>
              <a:rPr lang="en-US" sz="1600" dirty="0" smtClean="0"/>
              <a:t>architect</a:t>
            </a:r>
          </a:p>
          <a:p>
            <a:r>
              <a:rPr lang="en-US" sz="1600" dirty="0" smtClean="0"/>
              <a:t/>
            </a:r>
            <a:br>
              <a:rPr lang="en-US" sz="1600" dirty="0" smtClean="0"/>
            </a:br>
            <a:r>
              <a:rPr lang="en-US" sz="1600" dirty="0"/>
              <a:t>2). According to the speaker, what is true about the stock market?</a:t>
            </a:r>
          </a:p>
          <a:p>
            <a:r>
              <a:rPr lang="en-US" sz="1600" dirty="0"/>
              <a:t> It has averaged a 19-percent return.</a:t>
            </a:r>
          </a:p>
          <a:p>
            <a:r>
              <a:rPr lang="en-US" sz="1600" dirty="0"/>
              <a:t> It is too risky for the average investor.</a:t>
            </a:r>
          </a:p>
          <a:p>
            <a:r>
              <a:rPr lang="en-US" sz="1600" dirty="0"/>
              <a:t> Stock prices will soon start to rise.</a:t>
            </a:r>
          </a:p>
          <a:p>
            <a:r>
              <a:rPr lang="en-US" sz="1600" dirty="0"/>
              <a:t> Clients should put all their money there.</a:t>
            </a:r>
          </a:p>
          <a:p>
            <a:r>
              <a:rPr lang="en-US" sz="1600" dirty="0" smtClean="0"/>
              <a:t/>
            </a:r>
            <a:br>
              <a:rPr lang="en-US" sz="1600" dirty="0" smtClean="0"/>
            </a:br>
            <a:r>
              <a:rPr lang="en-US" sz="1600" dirty="0"/>
              <a:t>3). What does the speaker advise clients to do?</a:t>
            </a:r>
          </a:p>
          <a:p>
            <a:r>
              <a:rPr lang="en-US" sz="1600" dirty="0"/>
              <a:t> Pull out of the stock market</a:t>
            </a:r>
          </a:p>
          <a:p>
            <a:r>
              <a:rPr lang="en-US" sz="1600" dirty="0"/>
              <a:t> Diversify their investments</a:t>
            </a:r>
          </a:p>
          <a:p>
            <a:r>
              <a:rPr lang="en-US" sz="1600" dirty="0"/>
              <a:t> Take lots of risks</a:t>
            </a:r>
          </a:p>
          <a:p>
            <a:r>
              <a:rPr lang="en-US" sz="1600" dirty="0"/>
              <a:t> Buy precious metals</a:t>
            </a:r>
          </a:p>
          <a:p>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524000"/>
            <a:ext cx="6629400" cy="4524315"/>
          </a:xfrm>
          <a:prstGeom prst="rect">
            <a:avLst/>
          </a:prstGeom>
          <a:noFill/>
        </p:spPr>
        <p:txBody>
          <a:bodyPr wrap="square" rtlCol="0">
            <a:spAutoFit/>
          </a:bodyPr>
          <a:lstStyle/>
          <a:p>
            <a:r>
              <a:rPr lang="en-US" sz="1600" dirty="0"/>
              <a:t>1). Who most likely is the speaker?</a:t>
            </a:r>
          </a:p>
          <a:p>
            <a:r>
              <a:rPr lang="en-US" sz="1600" b="1" dirty="0"/>
              <a:t> A financial adviser</a:t>
            </a:r>
          </a:p>
          <a:p>
            <a:r>
              <a:rPr lang="en-US" sz="1600" dirty="0"/>
              <a:t> A newspaper editor</a:t>
            </a:r>
          </a:p>
          <a:p>
            <a:r>
              <a:rPr lang="en-US" sz="1600" dirty="0"/>
              <a:t> A university professor</a:t>
            </a:r>
          </a:p>
          <a:p>
            <a:r>
              <a:rPr lang="en-US" sz="1600" dirty="0"/>
              <a:t> An architect</a:t>
            </a:r>
          </a:p>
          <a:p>
            <a:r>
              <a:rPr lang="en-US" sz="1600" dirty="0" smtClean="0"/>
              <a:t/>
            </a:r>
            <a:br>
              <a:rPr lang="en-US" sz="1600" dirty="0" smtClean="0"/>
            </a:br>
            <a:r>
              <a:rPr lang="en-US" sz="1600" dirty="0"/>
              <a:t>2). According to the speaker, what is true about the stock market?</a:t>
            </a:r>
          </a:p>
          <a:p>
            <a:r>
              <a:rPr lang="en-US" sz="1600" dirty="0"/>
              <a:t> It has averaged a 19-percent return.</a:t>
            </a:r>
          </a:p>
          <a:p>
            <a:r>
              <a:rPr lang="en-US" sz="1600" dirty="0"/>
              <a:t> It is too risky for the average investor.</a:t>
            </a:r>
          </a:p>
          <a:p>
            <a:r>
              <a:rPr lang="en-US" sz="1600" dirty="0"/>
              <a:t> </a:t>
            </a:r>
            <a:r>
              <a:rPr lang="en-US" sz="1600" b="1" dirty="0"/>
              <a:t>Stock prices will soon start to rise</a:t>
            </a:r>
            <a:r>
              <a:rPr lang="en-US" sz="1600" dirty="0"/>
              <a:t>.</a:t>
            </a:r>
          </a:p>
          <a:p>
            <a:r>
              <a:rPr lang="en-US" sz="1600" dirty="0"/>
              <a:t> Clients should put all their money there.</a:t>
            </a:r>
          </a:p>
          <a:p>
            <a:r>
              <a:rPr lang="en-US" sz="1600" dirty="0" smtClean="0"/>
              <a:t/>
            </a:r>
            <a:br>
              <a:rPr lang="en-US" sz="1600" dirty="0" smtClean="0"/>
            </a:br>
            <a:r>
              <a:rPr lang="en-US" sz="1600" dirty="0"/>
              <a:t>3). What does the speaker advise clients to do?</a:t>
            </a:r>
          </a:p>
          <a:p>
            <a:r>
              <a:rPr lang="en-US" sz="1600" dirty="0"/>
              <a:t> Pull out of the stock market</a:t>
            </a:r>
          </a:p>
          <a:p>
            <a:r>
              <a:rPr lang="en-US" sz="1600" dirty="0"/>
              <a:t> </a:t>
            </a:r>
            <a:r>
              <a:rPr lang="en-US" sz="1600" b="1" dirty="0"/>
              <a:t>Diversify their investments</a:t>
            </a:r>
          </a:p>
          <a:p>
            <a:r>
              <a:rPr lang="en-US" sz="1600" dirty="0"/>
              <a:t> Take lots of risks</a:t>
            </a:r>
          </a:p>
          <a:p>
            <a:r>
              <a:rPr lang="en-US" sz="1600" dirty="0"/>
              <a:t> Buy precious metals</a:t>
            </a:r>
          </a:p>
          <a:p>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1447800"/>
            <a:ext cx="7543800" cy="4770537"/>
          </a:xfrm>
          <a:prstGeom prst="rect">
            <a:avLst/>
          </a:prstGeom>
          <a:noFill/>
        </p:spPr>
        <p:txBody>
          <a:bodyPr wrap="square" rtlCol="0">
            <a:spAutoFit/>
          </a:bodyPr>
          <a:lstStyle/>
          <a:p>
            <a:r>
              <a:rPr lang="en-US" sz="1600" dirty="0"/>
              <a:t>1). Who is the intended audience?</a:t>
            </a:r>
          </a:p>
          <a:p>
            <a:r>
              <a:rPr lang="en-US" sz="1600" dirty="0"/>
              <a:t> Business travelers</a:t>
            </a:r>
          </a:p>
          <a:p>
            <a:r>
              <a:rPr lang="en-US" sz="1600" dirty="0"/>
              <a:t> Students</a:t>
            </a:r>
          </a:p>
          <a:p>
            <a:r>
              <a:rPr lang="en-US" sz="1600" dirty="0"/>
              <a:t> Senior citizens</a:t>
            </a:r>
          </a:p>
          <a:p>
            <a:r>
              <a:rPr lang="en-US" sz="1600" dirty="0"/>
              <a:t> </a:t>
            </a:r>
            <a:r>
              <a:rPr lang="en-US" sz="1600" dirty="0" smtClean="0"/>
              <a:t>Vacationers</a:t>
            </a:r>
          </a:p>
          <a:p>
            <a:r>
              <a:rPr lang="en-US" sz="1600" dirty="0" smtClean="0"/>
              <a:t/>
            </a:r>
            <a:br>
              <a:rPr lang="en-US" sz="1600" dirty="0" smtClean="0"/>
            </a:br>
            <a:r>
              <a:rPr lang="en-US" sz="1600" dirty="0"/>
              <a:t>2). What can listeners find on the Big Bear Lodge website?</a:t>
            </a:r>
          </a:p>
          <a:p>
            <a:r>
              <a:rPr lang="en-US" sz="1600" dirty="0"/>
              <a:t> A list of Big Bear employees</a:t>
            </a:r>
          </a:p>
          <a:p>
            <a:r>
              <a:rPr lang="en-US" sz="1600" dirty="0"/>
              <a:t> Coupons for special discounts</a:t>
            </a:r>
          </a:p>
          <a:p>
            <a:r>
              <a:rPr lang="en-US" sz="1600" dirty="0"/>
              <a:t> Summer room rates and types</a:t>
            </a:r>
          </a:p>
          <a:p>
            <a:r>
              <a:rPr lang="en-US" sz="1600" dirty="0"/>
              <a:t> The location of Big Bear lodges</a:t>
            </a:r>
          </a:p>
          <a:p>
            <a:r>
              <a:rPr lang="en-US" sz="1600" dirty="0" smtClean="0"/>
              <a:t/>
            </a:r>
            <a:br>
              <a:rPr lang="en-US" sz="1600" dirty="0" smtClean="0"/>
            </a:br>
            <a:r>
              <a:rPr lang="en-US" sz="1600" dirty="0"/>
              <a:t>3). What should listeners do if they want to speak with a customer service representative?</a:t>
            </a:r>
          </a:p>
          <a:p>
            <a:r>
              <a:rPr lang="en-US" sz="1600" dirty="0"/>
              <a:t> Call back later</a:t>
            </a:r>
          </a:p>
          <a:p>
            <a:r>
              <a:rPr lang="en-US" sz="1600" dirty="0"/>
              <a:t> Make an appointment</a:t>
            </a:r>
          </a:p>
          <a:p>
            <a:r>
              <a:rPr lang="en-US" sz="1600" dirty="0"/>
              <a:t> Wait their turn</a:t>
            </a:r>
          </a:p>
          <a:p>
            <a:r>
              <a:rPr lang="en-US" sz="1600" dirty="0"/>
              <a:t> Listen for a beep</a:t>
            </a:r>
          </a:p>
          <a:p>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447800"/>
            <a:ext cx="7543800" cy="4770537"/>
          </a:xfrm>
          <a:prstGeom prst="rect">
            <a:avLst/>
          </a:prstGeom>
          <a:noFill/>
        </p:spPr>
        <p:txBody>
          <a:bodyPr wrap="square" rtlCol="0">
            <a:spAutoFit/>
          </a:bodyPr>
          <a:lstStyle/>
          <a:p>
            <a:r>
              <a:rPr lang="en-US" sz="1600" dirty="0"/>
              <a:t>1). Who is the intended audience?</a:t>
            </a:r>
          </a:p>
          <a:p>
            <a:r>
              <a:rPr lang="en-US" sz="1600" dirty="0"/>
              <a:t> Business travelers</a:t>
            </a:r>
          </a:p>
          <a:p>
            <a:r>
              <a:rPr lang="en-US" sz="1600" dirty="0"/>
              <a:t> Students</a:t>
            </a:r>
          </a:p>
          <a:p>
            <a:r>
              <a:rPr lang="en-US" sz="1600" dirty="0"/>
              <a:t> Senior citizens</a:t>
            </a:r>
          </a:p>
          <a:p>
            <a:r>
              <a:rPr lang="en-US" sz="1600" b="1" dirty="0"/>
              <a:t> Vacationers</a:t>
            </a:r>
          </a:p>
          <a:p>
            <a:r>
              <a:rPr lang="en-US" sz="1600" dirty="0" smtClean="0"/>
              <a:t/>
            </a:r>
            <a:br>
              <a:rPr lang="en-US" sz="1600" dirty="0" smtClean="0"/>
            </a:br>
            <a:r>
              <a:rPr lang="en-US" sz="1600" dirty="0"/>
              <a:t>2). What can listeners find on the Big Bear Lodge website?</a:t>
            </a:r>
          </a:p>
          <a:p>
            <a:r>
              <a:rPr lang="en-US" sz="1600" dirty="0"/>
              <a:t> A list of Big Bear employees</a:t>
            </a:r>
          </a:p>
          <a:p>
            <a:r>
              <a:rPr lang="en-US" sz="1600" dirty="0"/>
              <a:t> Coupons for special discounts</a:t>
            </a:r>
          </a:p>
          <a:p>
            <a:r>
              <a:rPr lang="en-US" sz="1600" dirty="0"/>
              <a:t> Summer room rates and types</a:t>
            </a:r>
          </a:p>
          <a:p>
            <a:r>
              <a:rPr lang="en-US" sz="1600" b="1" dirty="0"/>
              <a:t> The location of Big Bear lodges</a:t>
            </a:r>
          </a:p>
          <a:p>
            <a:r>
              <a:rPr lang="en-US" sz="1600" dirty="0" smtClean="0"/>
              <a:t/>
            </a:r>
            <a:br>
              <a:rPr lang="en-US" sz="1600" dirty="0" smtClean="0"/>
            </a:br>
            <a:r>
              <a:rPr lang="en-US" sz="1600" dirty="0"/>
              <a:t>3). What should listeners do if they want to speak with a customer service representative?</a:t>
            </a:r>
          </a:p>
          <a:p>
            <a:r>
              <a:rPr lang="en-US" sz="1600" dirty="0"/>
              <a:t> Call back later</a:t>
            </a:r>
          </a:p>
          <a:p>
            <a:r>
              <a:rPr lang="en-US" sz="1600" dirty="0"/>
              <a:t> Make an appointment</a:t>
            </a:r>
          </a:p>
          <a:p>
            <a:r>
              <a:rPr lang="en-US" sz="1600" b="1" dirty="0"/>
              <a:t> Wait their turn</a:t>
            </a:r>
          </a:p>
          <a:p>
            <a:r>
              <a:rPr lang="en-US" sz="1600" dirty="0"/>
              <a:t> Listen for a beep</a:t>
            </a:r>
          </a:p>
          <a:p>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524000"/>
            <a:ext cx="7162800" cy="4770537"/>
          </a:xfrm>
          <a:prstGeom prst="rect">
            <a:avLst/>
          </a:prstGeom>
          <a:noFill/>
        </p:spPr>
        <p:txBody>
          <a:bodyPr wrap="square" rtlCol="0">
            <a:spAutoFit/>
          </a:bodyPr>
          <a:lstStyle/>
          <a:p>
            <a:r>
              <a:rPr lang="en-US" sz="1600" dirty="0"/>
              <a:t>1). What is the speaker mainly discussing?</a:t>
            </a:r>
          </a:p>
          <a:p>
            <a:r>
              <a:rPr lang="en-US" sz="1600" dirty="0"/>
              <a:t> Road repair</a:t>
            </a:r>
          </a:p>
          <a:p>
            <a:r>
              <a:rPr lang="en-US" sz="1600" dirty="0"/>
              <a:t> Traffic conditions</a:t>
            </a:r>
          </a:p>
          <a:p>
            <a:r>
              <a:rPr lang="en-US" sz="1600" dirty="0"/>
              <a:t> A holiday weekend</a:t>
            </a:r>
          </a:p>
          <a:p>
            <a:r>
              <a:rPr lang="en-US" sz="1600" dirty="0"/>
              <a:t> Types of </a:t>
            </a:r>
            <a:r>
              <a:rPr lang="en-US" sz="1600" dirty="0" smtClean="0"/>
              <a:t>vehicles</a:t>
            </a:r>
          </a:p>
          <a:p>
            <a:endParaRPr lang="en-US" sz="1600" u="sng" dirty="0"/>
          </a:p>
          <a:p>
            <a:r>
              <a:rPr lang="en-US" sz="1600" dirty="0" smtClean="0"/>
              <a:t/>
            </a:r>
            <a:br>
              <a:rPr lang="en-US" sz="1600" dirty="0" smtClean="0"/>
            </a:br>
            <a:r>
              <a:rPr lang="en-US" sz="1600" dirty="0"/>
              <a:t>2). Why is there a 45-minute delay on Interstate 50?</a:t>
            </a:r>
          </a:p>
          <a:p>
            <a:r>
              <a:rPr lang="en-US" sz="1600" dirty="0"/>
              <a:t> Rush hour</a:t>
            </a:r>
          </a:p>
          <a:p>
            <a:r>
              <a:rPr lang="en-US" sz="1600" dirty="0"/>
              <a:t> An accident</a:t>
            </a:r>
          </a:p>
          <a:p>
            <a:r>
              <a:rPr lang="en-US" sz="1600" dirty="0"/>
              <a:t> A stalled vehicle</a:t>
            </a:r>
          </a:p>
          <a:p>
            <a:r>
              <a:rPr lang="en-US" sz="1600" dirty="0"/>
              <a:t> Construction</a:t>
            </a:r>
          </a:p>
          <a:p>
            <a:r>
              <a:rPr lang="en-US" sz="1600" dirty="0" smtClean="0"/>
              <a:t/>
            </a:r>
            <a:br>
              <a:rPr lang="en-US" sz="1600" dirty="0" smtClean="0"/>
            </a:br>
            <a:r>
              <a:rPr lang="en-US" sz="1600" dirty="0"/>
              <a:t>3). What does the speaker suggest to west-bound travelers?</a:t>
            </a:r>
          </a:p>
          <a:p>
            <a:r>
              <a:rPr lang="en-US" sz="1600" dirty="0"/>
              <a:t> Leave work early</a:t>
            </a:r>
          </a:p>
          <a:p>
            <a:r>
              <a:rPr lang="en-US" sz="1600" dirty="0"/>
              <a:t> Use an alternative route</a:t>
            </a:r>
          </a:p>
          <a:p>
            <a:r>
              <a:rPr lang="en-US" sz="1600" dirty="0"/>
              <a:t> Wait 45 minutes</a:t>
            </a:r>
          </a:p>
          <a:p>
            <a:r>
              <a:rPr lang="en-US" sz="1600" dirty="0"/>
              <a:t> Go over a mountain pass</a:t>
            </a:r>
          </a:p>
          <a:p>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524000"/>
            <a:ext cx="7162800" cy="4524315"/>
          </a:xfrm>
          <a:prstGeom prst="rect">
            <a:avLst/>
          </a:prstGeom>
          <a:noFill/>
        </p:spPr>
        <p:txBody>
          <a:bodyPr wrap="square" rtlCol="0">
            <a:spAutoFit/>
          </a:bodyPr>
          <a:lstStyle/>
          <a:p>
            <a:r>
              <a:rPr lang="en-US" sz="1600" dirty="0"/>
              <a:t>1). What is the speaker mainly discussing?</a:t>
            </a:r>
          </a:p>
          <a:p>
            <a:r>
              <a:rPr lang="en-US" sz="1600" dirty="0"/>
              <a:t> Road repair</a:t>
            </a:r>
          </a:p>
          <a:p>
            <a:r>
              <a:rPr lang="en-US" sz="1600" dirty="0"/>
              <a:t> </a:t>
            </a:r>
            <a:r>
              <a:rPr lang="en-US" sz="1600" b="1" dirty="0"/>
              <a:t>Traffic conditions</a:t>
            </a:r>
          </a:p>
          <a:p>
            <a:r>
              <a:rPr lang="en-US" sz="1600" dirty="0"/>
              <a:t> A holiday weekend</a:t>
            </a:r>
          </a:p>
          <a:p>
            <a:r>
              <a:rPr lang="en-US" sz="1600" dirty="0"/>
              <a:t> Types of vehicles</a:t>
            </a:r>
          </a:p>
          <a:p>
            <a:r>
              <a:rPr lang="en-US" sz="1600" dirty="0" smtClean="0"/>
              <a:t/>
            </a:r>
            <a:br>
              <a:rPr lang="en-US" sz="1600" dirty="0" smtClean="0"/>
            </a:br>
            <a:r>
              <a:rPr lang="en-US" sz="1600" dirty="0"/>
              <a:t>2). Why is there a 45-minute delay on Interstate 50?</a:t>
            </a:r>
          </a:p>
          <a:p>
            <a:r>
              <a:rPr lang="en-US" sz="1600" dirty="0"/>
              <a:t> Rush hour</a:t>
            </a:r>
          </a:p>
          <a:p>
            <a:r>
              <a:rPr lang="en-US" sz="1600" dirty="0"/>
              <a:t> An accident</a:t>
            </a:r>
          </a:p>
          <a:p>
            <a:r>
              <a:rPr lang="en-US" sz="1600" dirty="0"/>
              <a:t> A stalled vehicle</a:t>
            </a:r>
          </a:p>
          <a:p>
            <a:r>
              <a:rPr lang="en-US" sz="1600" b="1" dirty="0"/>
              <a:t> Construction</a:t>
            </a:r>
          </a:p>
          <a:p>
            <a:r>
              <a:rPr lang="en-US" sz="1600" dirty="0" smtClean="0"/>
              <a:t/>
            </a:r>
            <a:br>
              <a:rPr lang="en-US" sz="1600" dirty="0" smtClean="0"/>
            </a:br>
            <a:r>
              <a:rPr lang="en-US" sz="1600" dirty="0"/>
              <a:t>3). What does the speaker suggest to west-bound travelers?</a:t>
            </a:r>
          </a:p>
          <a:p>
            <a:r>
              <a:rPr lang="en-US" sz="1600" dirty="0"/>
              <a:t> Leave work early</a:t>
            </a:r>
          </a:p>
          <a:p>
            <a:r>
              <a:rPr lang="en-US" sz="1600" dirty="0"/>
              <a:t> </a:t>
            </a:r>
            <a:r>
              <a:rPr lang="en-US" sz="1600" b="1" dirty="0"/>
              <a:t>Use an alternative route</a:t>
            </a:r>
          </a:p>
          <a:p>
            <a:r>
              <a:rPr lang="en-US" sz="1600" dirty="0"/>
              <a:t> Wait 45 minutes</a:t>
            </a:r>
          </a:p>
          <a:p>
            <a:r>
              <a:rPr lang="en-US" sz="1600" dirty="0"/>
              <a:t> Go over a mountain pass</a:t>
            </a:r>
          </a:p>
          <a:p>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447800"/>
            <a:ext cx="7620000" cy="4770537"/>
          </a:xfrm>
          <a:prstGeom prst="rect">
            <a:avLst/>
          </a:prstGeom>
          <a:noFill/>
        </p:spPr>
        <p:txBody>
          <a:bodyPr wrap="square" rtlCol="0">
            <a:spAutoFit/>
          </a:bodyPr>
          <a:lstStyle/>
          <a:p>
            <a:r>
              <a:rPr lang="en-US" sz="1600" dirty="0"/>
              <a:t>1). What is the main purpose of the report?</a:t>
            </a:r>
          </a:p>
          <a:p>
            <a:r>
              <a:rPr lang="en-US" sz="1600" dirty="0"/>
              <a:t> To forecast the weather</a:t>
            </a:r>
          </a:p>
          <a:p>
            <a:r>
              <a:rPr lang="en-US" sz="1600" dirty="0"/>
              <a:t> To warn listeners of a storm</a:t>
            </a:r>
          </a:p>
          <a:p>
            <a:r>
              <a:rPr lang="en-US" sz="1600" dirty="0"/>
              <a:t> To broadcast the news</a:t>
            </a:r>
          </a:p>
          <a:p>
            <a:r>
              <a:rPr lang="en-US" sz="1600" dirty="0"/>
              <a:t> To update traffic</a:t>
            </a:r>
          </a:p>
          <a:p>
            <a:r>
              <a:rPr lang="en-US" sz="1600" dirty="0" smtClean="0"/>
              <a:t/>
            </a:r>
            <a:br>
              <a:rPr lang="en-US" sz="1600" dirty="0" smtClean="0"/>
            </a:br>
            <a:r>
              <a:rPr lang="en-US" sz="1600" dirty="0"/>
              <a:t>2). When is rain predicted on the north part of the coast?</a:t>
            </a:r>
          </a:p>
          <a:p>
            <a:r>
              <a:rPr lang="en-US" sz="1600" dirty="0"/>
              <a:t> The next two days</a:t>
            </a:r>
          </a:p>
          <a:p>
            <a:r>
              <a:rPr lang="en-US" sz="1600" dirty="0"/>
              <a:t> Friday</a:t>
            </a:r>
          </a:p>
          <a:p>
            <a:r>
              <a:rPr lang="en-US" sz="1600" dirty="0"/>
              <a:t> On the weekend</a:t>
            </a:r>
          </a:p>
          <a:p>
            <a:r>
              <a:rPr lang="en-US" sz="1600" dirty="0"/>
              <a:t> Next week</a:t>
            </a:r>
          </a:p>
          <a:p>
            <a:r>
              <a:rPr lang="en-US" sz="1600" dirty="0" smtClean="0"/>
              <a:t/>
            </a:r>
            <a:br>
              <a:rPr lang="en-US" sz="1600" dirty="0" smtClean="0"/>
            </a:br>
            <a:r>
              <a:rPr lang="en-US" sz="1600" dirty="0"/>
              <a:t>3). When is this report probably being broadcast?</a:t>
            </a:r>
          </a:p>
          <a:p>
            <a:r>
              <a:rPr lang="en-US" sz="1600" dirty="0"/>
              <a:t> Friday</a:t>
            </a:r>
          </a:p>
          <a:p>
            <a:r>
              <a:rPr lang="en-US" sz="1600" dirty="0"/>
              <a:t> Sunday</a:t>
            </a:r>
          </a:p>
          <a:p>
            <a:r>
              <a:rPr lang="en-US" sz="1600" dirty="0"/>
              <a:t> Monday</a:t>
            </a:r>
          </a:p>
          <a:p>
            <a:r>
              <a:rPr lang="en-US" sz="1600" dirty="0"/>
              <a:t> Wednesday</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00200"/>
            <a:ext cx="7467600" cy="4770537"/>
          </a:xfrm>
          <a:prstGeom prst="rect">
            <a:avLst/>
          </a:prstGeom>
          <a:noFill/>
        </p:spPr>
        <p:txBody>
          <a:bodyPr wrap="square" rtlCol="0">
            <a:spAutoFit/>
          </a:bodyPr>
          <a:lstStyle/>
          <a:p>
            <a:r>
              <a:rPr lang="en-US" sz="1600" dirty="0"/>
              <a:t>1). What is being announced?</a:t>
            </a:r>
          </a:p>
          <a:p>
            <a:r>
              <a:rPr lang="en-US" sz="1600" dirty="0"/>
              <a:t> A business closure</a:t>
            </a:r>
          </a:p>
          <a:p>
            <a:r>
              <a:rPr lang="en-US" sz="1600" dirty="0"/>
              <a:t> A retirement</a:t>
            </a:r>
          </a:p>
          <a:p>
            <a:r>
              <a:rPr lang="en-US" sz="1600" dirty="0"/>
              <a:t> An acquisition</a:t>
            </a:r>
          </a:p>
          <a:p>
            <a:r>
              <a:rPr lang="en-US" sz="1600" dirty="0"/>
              <a:t> A stock </a:t>
            </a:r>
            <a:r>
              <a:rPr lang="en-US" sz="1600" dirty="0" smtClean="0"/>
              <a:t>offering</a:t>
            </a:r>
          </a:p>
          <a:p>
            <a:r>
              <a:rPr lang="en-US" sz="1600" dirty="0" smtClean="0"/>
              <a:t/>
            </a:r>
            <a:br>
              <a:rPr lang="en-US" sz="1600" dirty="0" smtClean="0"/>
            </a:br>
            <a:r>
              <a:rPr lang="en-US" sz="1600" dirty="0"/>
              <a:t>2). Who is most likely listening to the announcement?</a:t>
            </a:r>
          </a:p>
          <a:p>
            <a:r>
              <a:rPr lang="en-US" sz="1600" dirty="0"/>
              <a:t> The news media</a:t>
            </a:r>
          </a:p>
          <a:p>
            <a:r>
              <a:rPr lang="en-US" sz="1600" dirty="0"/>
              <a:t> Certified accountants</a:t>
            </a:r>
          </a:p>
          <a:p>
            <a:r>
              <a:rPr lang="en-US" sz="1600" dirty="0"/>
              <a:t> Department managers</a:t>
            </a:r>
          </a:p>
          <a:p>
            <a:r>
              <a:rPr lang="en-US" sz="1600" dirty="0"/>
              <a:t> Company clients</a:t>
            </a:r>
          </a:p>
          <a:p>
            <a:r>
              <a:rPr lang="en-US" sz="1600" dirty="0" smtClean="0"/>
              <a:t/>
            </a:r>
            <a:br>
              <a:rPr lang="en-US" sz="1600" dirty="0" smtClean="0"/>
            </a:br>
            <a:r>
              <a:rPr lang="en-US" sz="1600" dirty="0"/>
              <a:t>3). What will happen tomorrow?</a:t>
            </a:r>
          </a:p>
          <a:p>
            <a:r>
              <a:rPr lang="en-US" sz="1600" dirty="0"/>
              <a:t> Smith Company will be sold.</a:t>
            </a:r>
          </a:p>
          <a:p>
            <a:r>
              <a:rPr lang="en-US" sz="1600" dirty="0"/>
              <a:t> Staff will be informed.</a:t>
            </a:r>
          </a:p>
          <a:p>
            <a:r>
              <a:rPr lang="en-US" sz="1600" dirty="0"/>
              <a:t> They will brainstorm ideas.</a:t>
            </a:r>
          </a:p>
          <a:p>
            <a:r>
              <a:rPr lang="en-US" sz="1600" dirty="0"/>
              <a:t> The media will be notified.</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00200"/>
            <a:ext cx="7467600" cy="4770537"/>
          </a:xfrm>
          <a:prstGeom prst="rect">
            <a:avLst/>
          </a:prstGeom>
          <a:noFill/>
        </p:spPr>
        <p:txBody>
          <a:bodyPr wrap="square" rtlCol="0">
            <a:spAutoFit/>
          </a:bodyPr>
          <a:lstStyle/>
          <a:p>
            <a:r>
              <a:rPr lang="en-US" sz="1600" dirty="0"/>
              <a:t>1). What is being announced?</a:t>
            </a:r>
          </a:p>
          <a:p>
            <a:r>
              <a:rPr lang="en-US" sz="1600" dirty="0"/>
              <a:t> A business closure</a:t>
            </a:r>
          </a:p>
          <a:p>
            <a:r>
              <a:rPr lang="en-US" sz="1600" dirty="0"/>
              <a:t> A retirement</a:t>
            </a:r>
          </a:p>
          <a:p>
            <a:r>
              <a:rPr lang="en-US" sz="1600" b="1" dirty="0"/>
              <a:t> An acquisition</a:t>
            </a:r>
          </a:p>
          <a:p>
            <a:r>
              <a:rPr lang="en-US" sz="1600" dirty="0"/>
              <a:t> A stock offering</a:t>
            </a:r>
          </a:p>
          <a:p>
            <a:r>
              <a:rPr lang="en-US" sz="1600" dirty="0" smtClean="0"/>
              <a:t/>
            </a:r>
            <a:br>
              <a:rPr lang="en-US" sz="1600" dirty="0" smtClean="0"/>
            </a:br>
            <a:r>
              <a:rPr lang="en-US" sz="1600" dirty="0"/>
              <a:t>2). Who is most likely listening to the announcement?</a:t>
            </a:r>
          </a:p>
          <a:p>
            <a:r>
              <a:rPr lang="en-US" sz="1600" dirty="0"/>
              <a:t> The news media</a:t>
            </a:r>
          </a:p>
          <a:p>
            <a:r>
              <a:rPr lang="en-US" sz="1600" dirty="0"/>
              <a:t> Certified accountants</a:t>
            </a:r>
          </a:p>
          <a:p>
            <a:r>
              <a:rPr lang="en-US" sz="1600" b="1" dirty="0"/>
              <a:t> Department managers</a:t>
            </a:r>
          </a:p>
          <a:p>
            <a:r>
              <a:rPr lang="en-US" sz="1600" dirty="0"/>
              <a:t> Company clients</a:t>
            </a:r>
          </a:p>
          <a:p>
            <a:r>
              <a:rPr lang="en-US" sz="1600" dirty="0" smtClean="0"/>
              <a:t/>
            </a:r>
            <a:br>
              <a:rPr lang="en-US" sz="1600" dirty="0" smtClean="0"/>
            </a:br>
            <a:r>
              <a:rPr lang="en-US" sz="1600" dirty="0"/>
              <a:t>3). What will happen tomorrow?</a:t>
            </a:r>
          </a:p>
          <a:p>
            <a:r>
              <a:rPr lang="en-US" sz="1600" dirty="0"/>
              <a:t> Smith Company will be sold.</a:t>
            </a:r>
          </a:p>
          <a:p>
            <a:r>
              <a:rPr lang="en-US" sz="1600" dirty="0"/>
              <a:t> Staff will be informed.</a:t>
            </a:r>
          </a:p>
          <a:p>
            <a:r>
              <a:rPr lang="en-US" sz="1600" dirty="0"/>
              <a:t> They will brainstorm ideas.</a:t>
            </a:r>
          </a:p>
          <a:p>
            <a:r>
              <a:rPr lang="en-US" sz="1600" dirty="0"/>
              <a:t> </a:t>
            </a:r>
            <a:r>
              <a:rPr lang="en-US" sz="1600" b="1" dirty="0"/>
              <a:t>The media will be notified.</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447800"/>
            <a:ext cx="7620000" cy="4770537"/>
          </a:xfrm>
          <a:prstGeom prst="rect">
            <a:avLst/>
          </a:prstGeom>
          <a:noFill/>
        </p:spPr>
        <p:txBody>
          <a:bodyPr wrap="square" rtlCol="0">
            <a:spAutoFit/>
          </a:bodyPr>
          <a:lstStyle/>
          <a:p>
            <a:r>
              <a:rPr lang="en-US" sz="1600" dirty="0"/>
              <a:t>1). What is the main purpose of the report?</a:t>
            </a:r>
          </a:p>
          <a:p>
            <a:r>
              <a:rPr lang="en-US" sz="1600" dirty="0"/>
              <a:t> </a:t>
            </a:r>
            <a:r>
              <a:rPr lang="en-US" sz="1600" b="1" dirty="0"/>
              <a:t>To forecast the weather</a:t>
            </a:r>
          </a:p>
          <a:p>
            <a:r>
              <a:rPr lang="en-US" sz="1600" dirty="0"/>
              <a:t> To warn listeners of a storm</a:t>
            </a:r>
          </a:p>
          <a:p>
            <a:r>
              <a:rPr lang="en-US" sz="1600" dirty="0"/>
              <a:t> To broadcast the news</a:t>
            </a:r>
          </a:p>
          <a:p>
            <a:r>
              <a:rPr lang="en-US" sz="1600" dirty="0"/>
              <a:t> To update traffic</a:t>
            </a:r>
          </a:p>
          <a:p>
            <a:r>
              <a:rPr lang="en-US" sz="1600" dirty="0" smtClean="0"/>
              <a:t/>
            </a:r>
            <a:br>
              <a:rPr lang="en-US" sz="1600" dirty="0" smtClean="0"/>
            </a:br>
            <a:r>
              <a:rPr lang="en-US" sz="1600" dirty="0"/>
              <a:t>2). When is rain predicted on the north part of the coast?</a:t>
            </a:r>
          </a:p>
          <a:p>
            <a:r>
              <a:rPr lang="en-US" sz="1600" dirty="0"/>
              <a:t> The next two days</a:t>
            </a:r>
          </a:p>
          <a:p>
            <a:r>
              <a:rPr lang="en-US" sz="1600" dirty="0"/>
              <a:t> Friday</a:t>
            </a:r>
          </a:p>
          <a:p>
            <a:r>
              <a:rPr lang="en-US" sz="1600" b="1" dirty="0"/>
              <a:t> On the weekend</a:t>
            </a:r>
          </a:p>
          <a:p>
            <a:r>
              <a:rPr lang="en-US" sz="1600" dirty="0"/>
              <a:t> Next week</a:t>
            </a:r>
          </a:p>
          <a:p>
            <a:r>
              <a:rPr lang="en-US" sz="1600" dirty="0" smtClean="0"/>
              <a:t/>
            </a:r>
            <a:br>
              <a:rPr lang="en-US" sz="1600" dirty="0" smtClean="0"/>
            </a:br>
            <a:r>
              <a:rPr lang="en-US" sz="1600" dirty="0"/>
              <a:t>3). When is this report probably being broadcast?</a:t>
            </a:r>
          </a:p>
          <a:p>
            <a:r>
              <a:rPr lang="en-US" sz="1600" dirty="0"/>
              <a:t> Friday</a:t>
            </a:r>
          </a:p>
          <a:p>
            <a:r>
              <a:rPr lang="en-US" sz="1600" dirty="0"/>
              <a:t> Sunday</a:t>
            </a:r>
          </a:p>
          <a:p>
            <a:r>
              <a:rPr lang="en-US" sz="1600" dirty="0"/>
              <a:t> Monday</a:t>
            </a:r>
          </a:p>
          <a:p>
            <a:r>
              <a:rPr lang="en-US" sz="1600" dirty="0"/>
              <a:t> </a:t>
            </a:r>
            <a:r>
              <a:rPr lang="en-US" sz="1600" b="1" dirty="0"/>
              <a:t>Wednesday</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00200"/>
            <a:ext cx="7239000" cy="4524315"/>
          </a:xfrm>
          <a:prstGeom prst="rect">
            <a:avLst/>
          </a:prstGeom>
          <a:noFill/>
        </p:spPr>
        <p:txBody>
          <a:bodyPr wrap="square" rtlCol="0">
            <a:spAutoFit/>
          </a:bodyPr>
          <a:lstStyle/>
          <a:p>
            <a:r>
              <a:rPr lang="en-US" sz="1600" dirty="0"/>
              <a:t>1). Why isn't the speaker returning morning phone calls?</a:t>
            </a:r>
          </a:p>
          <a:p>
            <a:r>
              <a:rPr lang="en-US" sz="1600" dirty="0"/>
              <a:t> He has an emergency.</a:t>
            </a:r>
          </a:p>
          <a:p>
            <a:r>
              <a:rPr lang="en-US" sz="1600" dirty="0"/>
              <a:t> He doesn't have openings.</a:t>
            </a:r>
          </a:p>
          <a:p>
            <a:r>
              <a:rPr lang="en-US" sz="1600" dirty="0"/>
              <a:t> His cell phone is malfunctioning.</a:t>
            </a:r>
          </a:p>
          <a:p>
            <a:r>
              <a:rPr lang="en-US" sz="1600" dirty="0"/>
              <a:t> He is working in a courtroom</a:t>
            </a:r>
            <a:r>
              <a:rPr lang="en-US" sz="1600" dirty="0" smtClean="0"/>
              <a:t>.</a:t>
            </a:r>
            <a:r>
              <a:rPr lang="en-US" sz="1600" u="sng" dirty="0" smtClean="0">
                <a:hlinkClick r:id="rId3"/>
              </a:rPr>
              <a:t> </a:t>
            </a:r>
            <a:endParaRPr lang="en-US" sz="1600" u="sng" dirty="0" smtClean="0"/>
          </a:p>
          <a:p>
            <a:r>
              <a:rPr lang="en-US" sz="1600" dirty="0" smtClean="0"/>
              <a:t/>
            </a:r>
            <a:br>
              <a:rPr lang="en-US" sz="1600" dirty="0" smtClean="0"/>
            </a:br>
            <a:r>
              <a:rPr lang="en-US" sz="1600" dirty="0"/>
              <a:t>2). What should listeners do if they have an emergency?</a:t>
            </a:r>
          </a:p>
          <a:p>
            <a:r>
              <a:rPr lang="en-US" sz="1600" dirty="0"/>
              <a:t> Leave a message</a:t>
            </a:r>
          </a:p>
          <a:p>
            <a:r>
              <a:rPr lang="en-US" sz="1600" dirty="0"/>
              <a:t> Call a secretary</a:t>
            </a:r>
          </a:p>
          <a:p>
            <a:r>
              <a:rPr lang="en-US" sz="1600" dirty="0"/>
              <a:t> Send an electronic page</a:t>
            </a:r>
          </a:p>
          <a:p>
            <a:r>
              <a:rPr lang="en-US" sz="1600" dirty="0"/>
              <a:t> Make an appointment</a:t>
            </a:r>
          </a:p>
          <a:p>
            <a:r>
              <a:rPr lang="en-US" sz="1600" dirty="0" smtClean="0"/>
              <a:t/>
            </a:r>
            <a:br>
              <a:rPr lang="en-US" sz="1600" dirty="0" smtClean="0"/>
            </a:br>
            <a:r>
              <a:rPr lang="en-US" sz="1600" dirty="0"/>
              <a:t>3). When will the speaker be available for appointments?</a:t>
            </a:r>
          </a:p>
          <a:p>
            <a:r>
              <a:rPr lang="en-US" sz="1600" dirty="0"/>
              <a:t> In the afternoon</a:t>
            </a:r>
          </a:p>
          <a:p>
            <a:r>
              <a:rPr lang="en-US" sz="1600" dirty="0"/>
              <a:t> Monday</a:t>
            </a:r>
          </a:p>
          <a:p>
            <a:r>
              <a:rPr lang="en-US" sz="1600" dirty="0"/>
              <a:t> Tuesday</a:t>
            </a:r>
          </a:p>
          <a:p>
            <a:r>
              <a:rPr lang="en-US" sz="1600" dirty="0"/>
              <a:t> Next week</a:t>
            </a:r>
          </a:p>
          <a:p>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00200"/>
            <a:ext cx="7239000" cy="4524315"/>
          </a:xfrm>
          <a:prstGeom prst="rect">
            <a:avLst/>
          </a:prstGeom>
          <a:noFill/>
        </p:spPr>
        <p:txBody>
          <a:bodyPr wrap="square" rtlCol="0">
            <a:spAutoFit/>
          </a:bodyPr>
          <a:lstStyle/>
          <a:p>
            <a:r>
              <a:rPr lang="en-US" sz="1600" dirty="0"/>
              <a:t>1). Why isn't the speaker returning morning phone calls?</a:t>
            </a:r>
          </a:p>
          <a:p>
            <a:r>
              <a:rPr lang="en-US" sz="1600" dirty="0"/>
              <a:t> He has an emergency.</a:t>
            </a:r>
          </a:p>
          <a:p>
            <a:r>
              <a:rPr lang="en-US" sz="1600" dirty="0"/>
              <a:t> He doesn't have openings.</a:t>
            </a:r>
          </a:p>
          <a:p>
            <a:r>
              <a:rPr lang="en-US" sz="1600" dirty="0"/>
              <a:t> His cell phone is malfunctioning.</a:t>
            </a:r>
          </a:p>
          <a:p>
            <a:r>
              <a:rPr lang="en-US" sz="1600" b="1" dirty="0"/>
              <a:t> He is working in a courtroom.</a:t>
            </a:r>
          </a:p>
          <a:p>
            <a:r>
              <a:rPr lang="en-US" sz="1600" dirty="0" smtClean="0"/>
              <a:t/>
            </a:r>
            <a:br>
              <a:rPr lang="en-US" sz="1600" dirty="0" smtClean="0"/>
            </a:br>
            <a:r>
              <a:rPr lang="en-US" sz="1600" dirty="0"/>
              <a:t>2). What should listeners do if they have an emergency?</a:t>
            </a:r>
          </a:p>
          <a:p>
            <a:r>
              <a:rPr lang="en-US" sz="1600" dirty="0"/>
              <a:t> Leave a message</a:t>
            </a:r>
          </a:p>
          <a:p>
            <a:r>
              <a:rPr lang="en-US" sz="1600" dirty="0"/>
              <a:t> Call a secretary</a:t>
            </a:r>
          </a:p>
          <a:p>
            <a:r>
              <a:rPr lang="en-US" sz="1600" dirty="0"/>
              <a:t> </a:t>
            </a:r>
            <a:r>
              <a:rPr lang="en-US" sz="1600" b="1" dirty="0"/>
              <a:t>Send an electronic page</a:t>
            </a:r>
          </a:p>
          <a:p>
            <a:r>
              <a:rPr lang="en-US" sz="1600" dirty="0"/>
              <a:t> Make an appointment</a:t>
            </a:r>
          </a:p>
          <a:p>
            <a:r>
              <a:rPr lang="en-US" sz="1600" dirty="0" smtClean="0"/>
              <a:t/>
            </a:r>
            <a:br>
              <a:rPr lang="en-US" sz="1600" dirty="0" smtClean="0"/>
            </a:br>
            <a:r>
              <a:rPr lang="en-US" sz="1600" dirty="0"/>
              <a:t>3). When will the speaker be available for appointments?</a:t>
            </a:r>
          </a:p>
          <a:p>
            <a:r>
              <a:rPr lang="en-US" sz="1600" dirty="0"/>
              <a:t> In the afternoon</a:t>
            </a:r>
          </a:p>
          <a:p>
            <a:r>
              <a:rPr lang="en-US" sz="1600" dirty="0"/>
              <a:t> Monday</a:t>
            </a:r>
          </a:p>
          <a:p>
            <a:r>
              <a:rPr lang="en-US" sz="1600" dirty="0"/>
              <a:t> Tuesday</a:t>
            </a:r>
          </a:p>
          <a:p>
            <a:r>
              <a:rPr lang="en-US" sz="1600" b="1" dirty="0"/>
              <a:t> Next week</a:t>
            </a:r>
          </a:p>
          <a:p>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00200"/>
            <a:ext cx="7543800" cy="4770537"/>
          </a:xfrm>
          <a:prstGeom prst="rect">
            <a:avLst/>
          </a:prstGeom>
          <a:noFill/>
        </p:spPr>
        <p:txBody>
          <a:bodyPr wrap="square" rtlCol="0">
            <a:spAutoFit/>
          </a:bodyPr>
          <a:lstStyle/>
          <a:p>
            <a:r>
              <a:rPr lang="en-US" sz="1600" dirty="0"/>
              <a:t>1). What is the speaker mainly discussing?</a:t>
            </a:r>
          </a:p>
          <a:p>
            <a:r>
              <a:rPr lang="en-US" sz="1600" dirty="0"/>
              <a:t> An office renovation</a:t>
            </a:r>
          </a:p>
          <a:p>
            <a:r>
              <a:rPr lang="en-US" sz="1600" dirty="0"/>
              <a:t> Building construction</a:t>
            </a:r>
          </a:p>
          <a:p>
            <a:r>
              <a:rPr lang="en-US" sz="1600" dirty="0"/>
              <a:t> A marketing campaign</a:t>
            </a:r>
          </a:p>
          <a:p>
            <a:r>
              <a:rPr lang="en-US" sz="1600" dirty="0"/>
              <a:t> New </a:t>
            </a:r>
            <a:r>
              <a:rPr lang="en-US" sz="1600" dirty="0" smtClean="0"/>
              <a:t>carpeting</a:t>
            </a:r>
          </a:p>
          <a:p>
            <a:endParaRPr lang="en-US" sz="1600" u="sng" dirty="0">
              <a:hlinkClick r:id="rId3"/>
            </a:endParaRPr>
          </a:p>
          <a:p>
            <a:r>
              <a:rPr lang="en-US" sz="1600" dirty="0" smtClean="0"/>
              <a:t/>
            </a:r>
            <a:br>
              <a:rPr lang="en-US" sz="1600" dirty="0" smtClean="0"/>
            </a:br>
            <a:r>
              <a:rPr lang="en-US" sz="1600" dirty="0"/>
              <a:t>2). What does the speaker say about the new layout?</a:t>
            </a:r>
          </a:p>
          <a:p>
            <a:r>
              <a:rPr lang="en-US" sz="1600" dirty="0"/>
              <a:t> The desks will be facing away from each other.</a:t>
            </a:r>
          </a:p>
          <a:p>
            <a:r>
              <a:rPr lang="en-US" sz="1600" dirty="0"/>
              <a:t> Department managers will sit in cubicles.</a:t>
            </a:r>
          </a:p>
          <a:p>
            <a:r>
              <a:rPr lang="en-US" sz="1600" dirty="0"/>
              <a:t> It will increase the number of sales to clients.</a:t>
            </a:r>
          </a:p>
          <a:p>
            <a:r>
              <a:rPr lang="en-US" sz="1600" dirty="0"/>
              <a:t> It will improve employee communication.</a:t>
            </a:r>
          </a:p>
          <a:p>
            <a:r>
              <a:rPr lang="en-US" sz="1600" dirty="0" smtClean="0"/>
              <a:t/>
            </a:r>
            <a:br>
              <a:rPr lang="en-US" sz="1600" dirty="0" smtClean="0"/>
            </a:br>
            <a:r>
              <a:rPr lang="en-US" sz="1600" dirty="0"/>
              <a:t>3). What is NOT true about plans for the office?</a:t>
            </a:r>
          </a:p>
          <a:p>
            <a:r>
              <a:rPr lang="en-US" sz="1600" dirty="0"/>
              <a:t> The walls will be painted.</a:t>
            </a:r>
          </a:p>
          <a:p>
            <a:r>
              <a:rPr lang="en-US" sz="1600" dirty="0"/>
              <a:t> New carpeting will be installed.</a:t>
            </a:r>
          </a:p>
          <a:p>
            <a:r>
              <a:rPr lang="en-US" sz="1600" dirty="0"/>
              <a:t> Work will begin next year.</a:t>
            </a:r>
          </a:p>
          <a:p>
            <a:r>
              <a:rPr lang="en-US" sz="1600" dirty="0"/>
              <a:t> The work will take three weeks.</a:t>
            </a:r>
          </a:p>
          <a:p>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00200"/>
            <a:ext cx="7543800" cy="4524315"/>
          </a:xfrm>
          <a:prstGeom prst="rect">
            <a:avLst/>
          </a:prstGeom>
          <a:noFill/>
        </p:spPr>
        <p:txBody>
          <a:bodyPr wrap="square" rtlCol="0">
            <a:spAutoFit/>
          </a:bodyPr>
          <a:lstStyle/>
          <a:p>
            <a:r>
              <a:rPr lang="en-US" sz="1600" dirty="0"/>
              <a:t>1). What is the speaker mainly discussing?</a:t>
            </a:r>
          </a:p>
          <a:p>
            <a:r>
              <a:rPr lang="en-US" sz="1600" b="1" dirty="0"/>
              <a:t> An office renovation</a:t>
            </a:r>
          </a:p>
          <a:p>
            <a:r>
              <a:rPr lang="en-US" sz="1600" dirty="0"/>
              <a:t> Building construction</a:t>
            </a:r>
          </a:p>
          <a:p>
            <a:r>
              <a:rPr lang="en-US" sz="1600" dirty="0"/>
              <a:t> A marketing campaign</a:t>
            </a:r>
          </a:p>
          <a:p>
            <a:r>
              <a:rPr lang="en-US" sz="1600" dirty="0"/>
              <a:t> New carpeting</a:t>
            </a:r>
          </a:p>
          <a:p>
            <a:r>
              <a:rPr lang="en-US" sz="1600" dirty="0" smtClean="0"/>
              <a:t/>
            </a:r>
            <a:br>
              <a:rPr lang="en-US" sz="1600" dirty="0" smtClean="0"/>
            </a:br>
            <a:r>
              <a:rPr lang="en-US" sz="1600" dirty="0"/>
              <a:t>2). What does the speaker say about the new layout?</a:t>
            </a:r>
          </a:p>
          <a:p>
            <a:r>
              <a:rPr lang="en-US" sz="1600" dirty="0"/>
              <a:t> The desks will be facing away from each other.</a:t>
            </a:r>
          </a:p>
          <a:p>
            <a:r>
              <a:rPr lang="en-US" sz="1600" dirty="0"/>
              <a:t> Department managers will sit in cubicles.</a:t>
            </a:r>
          </a:p>
          <a:p>
            <a:r>
              <a:rPr lang="en-US" sz="1600" dirty="0"/>
              <a:t> It will increase the number of sales to clients.</a:t>
            </a:r>
          </a:p>
          <a:p>
            <a:r>
              <a:rPr lang="en-US" sz="1600" b="1" dirty="0"/>
              <a:t> It will improve employee communication.</a:t>
            </a:r>
          </a:p>
          <a:p>
            <a:r>
              <a:rPr lang="en-US" sz="1600" dirty="0" smtClean="0"/>
              <a:t/>
            </a:r>
            <a:br>
              <a:rPr lang="en-US" sz="1600" dirty="0" smtClean="0"/>
            </a:br>
            <a:r>
              <a:rPr lang="en-US" sz="1600" dirty="0"/>
              <a:t>3). What is NOT true about plans for the office?</a:t>
            </a:r>
          </a:p>
          <a:p>
            <a:r>
              <a:rPr lang="en-US" sz="1600" dirty="0"/>
              <a:t> The walls will be painted.</a:t>
            </a:r>
          </a:p>
          <a:p>
            <a:r>
              <a:rPr lang="en-US" sz="1600" dirty="0"/>
              <a:t> New carpeting will be installed.</a:t>
            </a:r>
          </a:p>
          <a:p>
            <a:r>
              <a:rPr lang="en-US" sz="1600" b="1" dirty="0"/>
              <a:t> Work will begin next year.</a:t>
            </a:r>
          </a:p>
          <a:p>
            <a:r>
              <a:rPr lang="en-US" sz="1600" dirty="0"/>
              <a:t> The work will take three weeks.</a:t>
            </a:r>
          </a:p>
          <a:p>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524000"/>
            <a:ext cx="7848600" cy="4524315"/>
          </a:xfrm>
          <a:prstGeom prst="rect">
            <a:avLst/>
          </a:prstGeom>
          <a:noFill/>
        </p:spPr>
        <p:txBody>
          <a:bodyPr wrap="square" rtlCol="0">
            <a:spAutoFit/>
          </a:bodyPr>
          <a:lstStyle/>
          <a:p>
            <a:r>
              <a:rPr lang="en-US" sz="1600" dirty="0"/>
              <a:t>1). What is causing the changes that the speaker mentions?</a:t>
            </a:r>
          </a:p>
          <a:p>
            <a:r>
              <a:rPr lang="en-US" sz="1600" dirty="0"/>
              <a:t> Bad weather</a:t>
            </a:r>
          </a:p>
          <a:p>
            <a:r>
              <a:rPr lang="en-US" sz="1600" dirty="0"/>
              <a:t> Overcrowding</a:t>
            </a:r>
          </a:p>
          <a:p>
            <a:r>
              <a:rPr lang="en-US" sz="1600" dirty="0"/>
              <a:t> Construction</a:t>
            </a:r>
          </a:p>
          <a:p>
            <a:r>
              <a:rPr lang="en-US" sz="1600" dirty="0"/>
              <a:t> Flight </a:t>
            </a:r>
            <a:r>
              <a:rPr lang="en-US" sz="1600" dirty="0" smtClean="0"/>
              <a:t>delays</a:t>
            </a:r>
          </a:p>
          <a:p>
            <a:r>
              <a:rPr lang="en-US" sz="1600" dirty="0" smtClean="0"/>
              <a:t/>
            </a:r>
            <a:br>
              <a:rPr lang="en-US" sz="1600" dirty="0" smtClean="0"/>
            </a:br>
            <a:r>
              <a:rPr lang="en-US" sz="1600" dirty="0"/>
              <a:t>2). What should international passengers do?</a:t>
            </a:r>
          </a:p>
          <a:p>
            <a:r>
              <a:rPr lang="en-US" sz="1600" dirty="0"/>
              <a:t> Board in the main terminal</a:t>
            </a:r>
          </a:p>
          <a:p>
            <a:r>
              <a:rPr lang="en-US" sz="1600" dirty="0"/>
              <a:t> Take a bus after deplaning</a:t>
            </a:r>
          </a:p>
          <a:p>
            <a:r>
              <a:rPr lang="en-US" sz="1600" dirty="0"/>
              <a:t> Use gates W, X, Y and Z</a:t>
            </a:r>
          </a:p>
          <a:p>
            <a:r>
              <a:rPr lang="en-US" sz="1600" dirty="0"/>
              <a:t> Ride an underground train</a:t>
            </a:r>
          </a:p>
          <a:p>
            <a:r>
              <a:rPr lang="en-US" sz="1600" dirty="0" smtClean="0"/>
              <a:t/>
            </a:r>
            <a:br>
              <a:rPr lang="en-US" sz="1600" dirty="0" smtClean="0"/>
            </a:br>
            <a:r>
              <a:rPr lang="en-US" sz="1600" dirty="0"/>
              <a:t>3). What should listeners do to get more information?</a:t>
            </a:r>
          </a:p>
          <a:p>
            <a:r>
              <a:rPr lang="en-US" sz="1600" dirty="0"/>
              <a:t> Check a website</a:t>
            </a:r>
          </a:p>
          <a:p>
            <a:r>
              <a:rPr lang="en-US" sz="1600" dirty="0"/>
              <a:t> Go to a special booth</a:t>
            </a:r>
          </a:p>
          <a:p>
            <a:r>
              <a:rPr lang="en-US" sz="1600" dirty="0"/>
              <a:t> Ask a flight attendant</a:t>
            </a:r>
          </a:p>
          <a:p>
            <a:r>
              <a:rPr lang="en-US" sz="1600" dirty="0"/>
              <a:t> Watch the TV news</a:t>
            </a:r>
          </a:p>
          <a:p>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524000"/>
            <a:ext cx="7848600" cy="4524315"/>
          </a:xfrm>
          <a:prstGeom prst="rect">
            <a:avLst/>
          </a:prstGeom>
          <a:noFill/>
        </p:spPr>
        <p:txBody>
          <a:bodyPr wrap="square" rtlCol="0">
            <a:spAutoFit/>
          </a:bodyPr>
          <a:lstStyle/>
          <a:p>
            <a:r>
              <a:rPr lang="en-US" sz="1600" dirty="0"/>
              <a:t>1). What is causing the changes that the speaker mentions?</a:t>
            </a:r>
          </a:p>
          <a:p>
            <a:r>
              <a:rPr lang="en-US" sz="1600" dirty="0"/>
              <a:t> Bad weather</a:t>
            </a:r>
          </a:p>
          <a:p>
            <a:r>
              <a:rPr lang="en-US" sz="1600" dirty="0"/>
              <a:t> Overcrowding</a:t>
            </a:r>
          </a:p>
          <a:p>
            <a:r>
              <a:rPr lang="en-US" sz="1600" b="1" dirty="0"/>
              <a:t> Construction</a:t>
            </a:r>
          </a:p>
          <a:p>
            <a:r>
              <a:rPr lang="en-US" sz="1600" dirty="0"/>
              <a:t> Flight delays</a:t>
            </a:r>
          </a:p>
          <a:p>
            <a:r>
              <a:rPr lang="en-US" sz="1600" dirty="0" smtClean="0"/>
              <a:t/>
            </a:r>
            <a:br>
              <a:rPr lang="en-US" sz="1600" dirty="0" smtClean="0"/>
            </a:br>
            <a:r>
              <a:rPr lang="en-US" sz="1600" dirty="0"/>
              <a:t>2). What should international passengers do?</a:t>
            </a:r>
          </a:p>
          <a:p>
            <a:r>
              <a:rPr lang="en-US" sz="1600" dirty="0"/>
              <a:t> Board in the main terminal</a:t>
            </a:r>
          </a:p>
          <a:p>
            <a:r>
              <a:rPr lang="en-US" sz="1600" dirty="0"/>
              <a:t> Take a bus after deplaning</a:t>
            </a:r>
          </a:p>
          <a:p>
            <a:r>
              <a:rPr lang="en-US" sz="1600" dirty="0"/>
              <a:t> Use gates W, X, Y and Z</a:t>
            </a:r>
          </a:p>
          <a:p>
            <a:r>
              <a:rPr lang="en-US" sz="1600" dirty="0"/>
              <a:t> </a:t>
            </a:r>
            <a:r>
              <a:rPr lang="en-US" sz="1600" b="1" dirty="0"/>
              <a:t>Ride an underground train</a:t>
            </a:r>
          </a:p>
          <a:p>
            <a:r>
              <a:rPr lang="en-US" sz="1600" dirty="0" smtClean="0"/>
              <a:t/>
            </a:r>
            <a:br>
              <a:rPr lang="en-US" sz="1600" dirty="0" smtClean="0"/>
            </a:br>
            <a:r>
              <a:rPr lang="en-US" sz="1600" dirty="0"/>
              <a:t>3). What should listeners do to get more information?</a:t>
            </a:r>
          </a:p>
          <a:p>
            <a:r>
              <a:rPr lang="en-US" sz="1600" dirty="0"/>
              <a:t> Check a website</a:t>
            </a:r>
          </a:p>
          <a:p>
            <a:r>
              <a:rPr lang="en-US" sz="1600" b="1" dirty="0"/>
              <a:t> Go to a special booth</a:t>
            </a:r>
          </a:p>
          <a:p>
            <a:r>
              <a:rPr lang="en-US" sz="1600" dirty="0"/>
              <a:t> Ask a flight attendant</a:t>
            </a:r>
          </a:p>
          <a:p>
            <a:r>
              <a:rPr lang="en-US" sz="1600" dirty="0"/>
              <a:t> Watch the TV news</a:t>
            </a:r>
          </a:p>
          <a:p>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TotalTime>
  <Words>2123</Words>
  <Application>Microsoft Office PowerPoint</Application>
  <PresentationFormat>On-screen Show (4:3)</PresentationFormat>
  <Paragraphs>328</Paragraphs>
  <Slides>21</Slides>
  <Notes>10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New</cp:lastModifiedBy>
  <cp:revision>22</cp:revision>
  <dcterms:created xsi:type="dcterms:W3CDTF">2014-02-03T16:41:29Z</dcterms:created>
  <dcterms:modified xsi:type="dcterms:W3CDTF">2016-01-20T07:08:45Z</dcterms:modified>
</cp:coreProperties>
</file>