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95F7F1-9EE0-496A-88E0-31996317E9A1}"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67266E-A7EF-47B2-A668-FA20201B432F}" type="slidenum">
              <a:rPr lang="en-US" smtClean="0"/>
              <a:pPr/>
              <a:t>‹#›</a:t>
            </a:fld>
            <a:endParaRPr lang="en-US"/>
          </a:p>
        </p:txBody>
      </p:sp>
    </p:spTree>
    <p:extLst>
      <p:ext uri="{BB962C8B-B14F-4D97-AF65-F5344CB8AC3E}">
        <p14:creationId xmlns:p14="http://schemas.microsoft.com/office/powerpoint/2010/main" val="3606297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First, I'd like to tell you a little bit about myself and then I'll move on to the demonstration. My name is Deidra Parsons, and I've been a professional chef with the Household Gourmet for five years now. In this role, I've been able to work doing two things I love -- cooking and meeting new people. The Household Gourmet was founded thirty years ago to provide people with kitchen products that reduce both cooking and clean-up time. Tonight I'll be preparing two easy, delicious treats for you. The first is an appetizer that can be made very quickly using several prepared items from the supermarket. The second treat is a dessert that takes a little bit longer to make, but is well worth the trouble. As I prepare these dishes, I'll be demonstrating some of our efficient, effective, inexpensive kitchen products for you. And at the end of the demonstration, we'll all be able to sample the results; then I'll help you place your orders for Household Gourmet products.</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Nearly every day we are reminded to get more exercise, but this can be hard to do with the hectic lifestyles we have today. Multi-tasking, or doing two or more things at the same time, is now a common theme in the workplace. So, why not try and combine your daily commute with a good aerobic workout? Cycling is a great way of doing just that, and you can get to work just as quickly as you can by car for most journeys under five miles. And you don't have to pay for parking. As part of National Bike Week, our cycle forum is holding a bike riders' breakfast on Thursday, July sixteenth in front of the Collins Building. If you can show that you arrived at work by bike, there will be free coffee, orange juice, fruit, and yogurt awaiting you!</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sz="1200" b="0" i="0" kern="1200" dirty="0" smtClean="0">
                <a:solidFill>
                  <a:schemeClr val="tx1"/>
                </a:solidFill>
                <a:latin typeface="+mn-lt"/>
                <a:ea typeface="+mn-ea"/>
                <a:cs typeface="+mn-cs"/>
              </a:rPr>
              <a:t>n today's business news, it has been reported that June Archer, president of the Diamond Company, will retire next year. Ms. Archer's skill and corporate connections helped to build the Diamond Company into a large business employing hundreds of people in our region. Although Ms. Archer is leaving her job as president, she will continue as a consultant for the company. Diamond Company executives say the search for the next president is underway.</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Welcome to this year's national tennis championship tournament. We're pleased that you will be here throughout the week to cover the championship matches. Remember that you are required to wear and display your press identification cards at all times. This promises to be an exciting and historic week. Following the play each day, selected players will be brought to the media center, where all of you will have an opportunity to ask questions in the interview area. In consideration of both players and fellow members of the media, we ask that you kindly turn off all mobile phones and pagers in the interview area. When you are called upon, please wait for a microphone to be handed to you before asking your question. Now I am pleased to welcome </a:t>
            </a:r>
            <a:r>
              <a:rPr lang="en-US" sz="1200" b="0" i="0" kern="1200" dirty="0" err="1" smtClean="0">
                <a:solidFill>
                  <a:schemeClr val="tx1"/>
                </a:solidFill>
                <a:latin typeface="+mn-lt"/>
                <a:ea typeface="+mn-ea"/>
                <a:cs typeface="+mn-cs"/>
              </a:rPr>
              <a:t>Brolio</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Segui</a:t>
            </a:r>
            <a:r>
              <a:rPr lang="en-US" sz="1200" b="0" i="0" kern="1200" dirty="0" smtClean="0">
                <a:solidFill>
                  <a:schemeClr val="tx1"/>
                </a:solidFill>
                <a:latin typeface="+mn-lt"/>
                <a:ea typeface="+mn-ea"/>
                <a:cs typeface="+mn-cs"/>
              </a:rPr>
              <a:t>,, last year's champion. He'll talk about this year's tournament and answer questions.</a:t>
            </a: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 are pleased to announce that the company will be opening its very own cafeteria for employees next month. Now, if you forget to bring your lunch to work, you won't have to leave the building to get a delicious and nutritious lunch. The cafeteria will feature sandwiches, soups, and hot entrees at reasonable prices. Salads, snacks, coffee, tea, and soda will also be available. Each week on Monday morning, the chef will post the menu on the bulletin board near the entrance. Our growth in the industry this year has allowed us to make this much-needed improvement to our work environment.</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This is Jim Johnson with Travel Talk. It's summer and it's vacation time. For some people this means long hours in the car and on the highway. Here are some tips to help you stay safe while on the road. First, the Do's. If you're traveling with more than one driver, try to switch drivers occasionally so that you don't spend too much time behind the wheel. Remember to stop frequently and take a break. Make sure you know the signs of drowsiness: missing road signs, difficulty focusing, and yawning. Now the Don'ts. Don't count on distractions such as the radio or an open window to keep you awake. And even though a cup of coffee might give you a lift, remember that the effects of caffeine wear off after a short time. Finally, don't drive between midnight and morning. Tune in again tomorrow and we'll talk about vacation destinations that both adults and children will enjoy.</a:t>
            </a: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Hello, Mr. </a:t>
            </a:r>
            <a:r>
              <a:rPr lang="en-US" sz="1200" b="0" i="0" kern="1200" dirty="0" err="1" smtClean="0">
                <a:solidFill>
                  <a:schemeClr val="tx1"/>
                </a:solidFill>
                <a:latin typeface="+mn-lt"/>
                <a:ea typeface="+mn-ea"/>
                <a:cs typeface="+mn-cs"/>
              </a:rPr>
              <a:t>Ostrem</a:t>
            </a:r>
            <a:r>
              <a:rPr lang="en-US" sz="1200" b="0" i="0" kern="1200" dirty="0" smtClean="0">
                <a:solidFill>
                  <a:schemeClr val="tx1"/>
                </a:solidFill>
                <a:latin typeface="+mn-lt"/>
                <a:ea typeface="+mn-ea"/>
                <a:cs typeface="+mn-cs"/>
              </a:rPr>
              <a:t>. This is Marianne </a:t>
            </a:r>
            <a:r>
              <a:rPr lang="en-US" sz="1200" b="0" i="0" kern="1200" dirty="0" err="1" smtClean="0">
                <a:solidFill>
                  <a:schemeClr val="tx1"/>
                </a:solidFill>
                <a:latin typeface="+mn-lt"/>
                <a:ea typeface="+mn-ea"/>
                <a:cs typeface="+mn-cs"/>
              </a:rPr>
              <a:t>McCrossen</a:t>
            </a:r>
            <a:r>
              <a:rPr lang="en-US" sz="1200" b="0" i="0" kern="1200" dirty="0" smtClean="0">
                <a:solidFill>
                  <a:schemeClr val="tx1"/>
                </a:solidFill>
                <a:latin typeface="+mn-lt"/>
                <a:ea typeface="+mn-ea"/>
                <a:cs typeface="+mn-cs"/>
              </a:rPr>
              <a:t> from D.E.B. Corporation. I wanted to let you know that we were all impressed by your presentation earlier this week. We'd like you to give us a quote on the project. So I've gone ahead and e-mailed a formal request for a bid to you. We'll need to receive the information by November 14 at the latest. Please note that we will not be able to accept anything submitted after that date. It would be great if you could get it to us sooner. If you have any questions about the specifications, call me at 555-4767. We look forward to receiving your bid.</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Welcome to </a:t>
            </a:r>
            <a:r>
              <a:rPr lang="en-US" sz="1200" b="0" i="0" kern="1200" dirty="0" err="1" smtClean="0">
                <a:solidFill>
                  <a:schemeClr val="tx1"/>
                </a:solidFill>
                <a:latin typeface="+mn-lt"/>
                <a:ea typeface="+mn-ea"/>
                <a:cs typeface="+mn-cs"/>
              </a:rPr>
              <a:t>Jasson</a:t>
            </a:r>
            <a:r>
              <a:rPr lang="en-US" sz="1200" b="0" i="0" kern="1200" dirty="0" smtClean="0">
                <a:solidFill>
                  <a:schemeClr val="tx1"/>
                </a:solidFill>
                <a:latin typeface="+mn-lt"/>
                <a:ea typeface="+mn-ea"/>
                <a:cs typeface="+mn-cs"/>
              </a:rPr>
              <a:t> Industries' new employee orientation. My name is Wendy Cho, and I will be spending about 30 minutes introducing you to the schedule for this week's training. At 10:30 we will take a brief break, and then Karen Maitland from the personnel and benefits office will go over the forms in your packet and answer any questions you may have about company policies. Karen has been with the company since it was started and has lots of information to share with you. Lunch will be provided from 12:00 noon to one o'clock. In the afternoon, we'll start with an excellent video about the history of </a:t>
            </a:r>
            <a:r>
              <a:rPr lang="en-US" sz="1200" b="0" i="0" kern="1200" dirty="0" err="1" smtClean="0">
                <a:solidFill>
                  <a:schemeClr val="tx1"/>
                </a:solidFill>
                <a:latin typeface="+mn-lt"/>
                <a:ea typeface="+mn-ea"/>
                <a:cs typeface="+mn-cs"/>
              </a:rPr>
              <a:t>Jasson</a:t>
            </a:r>
            <a:r>
              <a:rPr lang="en-US" sz="1200" b="0" i="0" kern="1200" dirty="0" smtClean="0">
                <a:solidFill>
                  <a:schemeClr val="tx1"/>
                </a:solidFill>
                <a:latin typeface="+mn-lt"/>
                <a:ea typeface="+mn-ea"/>
                <a:cs typeface="+mn-cs"/>
              </a:rPr>
              <a:t> Industries. Following the video, at 3:30, we will break up into groups by the department you' II be working in, and you will meet your group trainers. Your technical training will begin tomorrow. Your trainers will explain where and when to meet and give you any materials you will need to get started.</a:t>
            </a:r>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At the request of the museum president, our firm of architects, Brown &amp; Sons, has been asked to prepare an assessment of the museum facility. I have been named the lead architect. We understand that serious problems have led to the current situation at the museum. The museum building is 100 years old. It has not been properly taken care of, and it needs a lot of work. Everything from the foundation to the heating system will have to be restored and repaired. It will be expensive, but the work must be done if the museum is to last another hundred years. Now I am going to describe all of the problems in detail. Then I'll explain the work that needs to be done and how we will do it.</a:t>
            </a: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Toronto is one of the largest cities in Canada. It is located in the province of Ontario. A special feature of Toronto is the downtown area covering about twelve square kilometers where many shops and buildings are located underground. There are five major shopping centers and a convention center with hotels. A subway and underground passageways connect these buildings with each other and the streets above. The architectural design is appropriate and popular because of the weather conditions in Toronto. The temperature fluctuates widely from summer to winter by as much as 40 degrees Celsius within a year. This underground area has also helped to keep business in the city center instead of moving out to the suburbs, which is happening in many other cities. We think that makes Toronto a special place.</a:t>
            </a:r>
            <a:endParaRPr lang="en-US" dirty="0"/>
          </a:p>
        </p:txBody>
      </p:sp>
      <p:sp>
        <p:nvSpPr>
          <p:cNvPr id="4" name="Slide Number Placeholder 3"/>
          <p:cNvSpPr>
            <a:spLocks noGrp="1"/>
          </p:cNvSpPr>
          <p:nvPr>
            <p:ph type="sldNum" sz="quarter" idx="10"/>
          </p:nvPr>
        </p:nvSpPr>
        <p:spPr/>
        <p:txBody>
          <a:bodyPr/>
          <a:lstStyle/>
          <a:p>
            <a:fld id="{C067266E-A7EF-47B2-A668-FA20201B432F}"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90600" y="39469"/>
            <a:ext cx="251017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chemeClr val="bg1"/>
                </a:solidFill>
              </a:rPr>
              <a:t>TOEIC Short Talks 18</a:t>
            </a:r>
            <a:endParaRPr lang="en-GB" b="1" dirty="0" smtClean="0">
              <a:solidFill>
                <a:schemeClr val="bg1"/>
              </a:solidFill>
            </a:endParaRPr>
          </a:p>
          <a:p>
            <a:endParaRPr lang="en-GB" dirty="0"/>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872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85800" y="2130425"/>
            <a:ext cx="7772400" cy="1470025"/>
          </a:xfrm>
          <a:prstGeom prst="rect">
            <a:avLst/>
          </a:prstGeom>
        </p:spPr>
        <p:txBody>
          <a:bodyPr/>
          <a:lstStyle/>
          <a:p>
            <a:pPr marL="2057400" marR="0" lvl="0" indent="-228600" algn="just" defTabSz="457200" rtl="0" eaLnBrk="0" fontAlgn="base" latinLnBrk="0" hangingPunct="0">
              <a:lnSpc>
                <a:spcPct val="90000"/>
              </a:lnSpc>
              <a:spcBef>
                <a:spcPct val="0"/>
              </a:spcBef>
              <a:spcAft>
                <a:spcPct val="0"/>
              </a:spcAft>
              <a:buClr>
                <a:srgbClr val="000000"/>
              </a:buClr>
              <a:buSzPct val="100000"/>
              <a:buFont typeface="Times New Roman" pitchFamily="16" charset="0"/>
              <a:buNone/>
              <a:tabLst/>
              <a:defRPr/>
            </a:pPr>
            <a:r>
              <a:rPr kumimoji="0" lang="en-IN" sz="6000" b="1" i="0" u="none" strike="noStrike" kern="0" cap="none" spc="0" normalizeH="0" baseline="0" noProof="0" dirty="0" smtClean="0">
                <a:ln>
                  <a:noFill/>
                </a:ln>
                <a:solidFill>
                  <a:srgbClr val="7889FB"/>
                </a:solidFill>
                <a:effectLst/>
                <a:uLnTx/>
                <a:uFillTx/>
                <a:latin typeface="+mj-lt"/>
                <a:ea typeface="+mj-ea"/>
                <a:cs typeface="+mj-cs"/>
              </a:rPr>
              <a:t>   TOEIC</a:t>
            </a:r>
            <a:endParaRPr kumimoji="0" lang="en-IN" sz="6000" b="1" i="0" u="none" strike="noStrike" kern="0" cap="none" spc="0" normalizeH="0" baseline="0" noProof="0" dirty="0">
              <a:ln>
                <a:noFill/>
              </a:ln>
              <a:solidFill>
                <a:srgbClr val="7889FB"/>
              </a:solidFill>
              <a:effectLst/>
              <a:uLnTx/>
              <a:uFillTx/>
              <a:latin typeface="+mj-lt"/>
              <a:ea typeface="+mj-ea"/>
              <a:cs typeface="+mj-cs"/>
            </a:endParaRPr>
          </a:p>
        </p:txBody>
      </p:sp>
      <p:sp>
        <p:nvSpPr>
          <p:cNvPr id="3" name="Subtitle 2"/>
          <p:cNvSpPr txBox="1">
            <a:spLocks/>
          </p:cNvSpPr>
          <p:nvPr/>
        </p:nvSpPr>
        <p:spPr>
          <a:xfrm>
            <a:off x="1371600" y="3886200"/>
            <a:ext cx="6400800" cy="1752600"/>
          </a:xfrm>
          <a:prstGeom prst="rect">
            <a:avLst/>
          </a:prstGeom>
        </p:spPr>
        <p:txBody>
          <a:bodyPr/>
          <a:lstStyle/>
          <a:p>
            <a:pPr marL="161925" marR="0" lvl="0" indent="-161925" algn="l" defTabSz="457200" rtl="0" eaLnBrk="0" fontAlgn="base" latinLnBrk="0" hangingPunct="0">
              <a:lnSpc>
                <a:spcPct val="100000"/>
              </a:lnSpc>
              <a:spcBef>
                <a:spcPts val="400"/>
              </a:spcBef>
              <a:spcAft>
                <a:spcPct val="0"/>
              </a:spcAft>
              <a:buClr>
                <a:srgbClr val="7889FB"/>
              </a:buClr>
              <a:buSzPct val="110000"/>
              <a:tabLst/>
              <a:defRPr/>
            </a:pPr>
            <a:r>
              <a:rPr kumimoji="0" lang="en-IN" sz="6000" b="0" i="0" u="none" strike="noStrike" kern="0" cap="none" spc="0" normalizeH="0" baseline="0" noProof="0" dirty="0" smtClean="0">
                <a:ln>
                  <a:noFill/>
                </a:ln>
                <a:solidFill>
                  <a:srgbClr val="000000"/>
                </a:solidFill>
                <a:effectLst/>
                <a:uLnTx/>
                <a:uFillTx/>
                <a:latin typeface="+mn-lt"/>
                <a:ea typeface="+mn-ea"/>
                <a:cs typeface="+mn-cs"/>
              </a:rPr>
              <a:t>      Short talks</a:t>
            </a:r>
            <a:endParaRPr kumimoji="0" lang="en-IN" sz="6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00200"/>
            <a:ext cx="7086600" cy="4524315"/>
          </a:xfrm>
          <a:prstGeom prst="rect">
            <a:avLst/>
          </a:prstGeom>
          <a:noFill/>
        </p:spPr>
        <p:txBody>
          <a:bodyPr wrap="square" rtlCol="0">
            <a:spAutoFit/>
          </a:bodyPr>
          <a:lstStyle/>
          <a:p>
            <a:r>
              <a:rPr lang="en-US" sz="1600" dirty="0"/>
              <a:t>1). What is the main topic of the talk?</a:t>
            </a:r>
          </a:p>
          <a:p>
            <a:r>
              <a:rPr lang="en-US" sz="1600" dirty="0"/>
              <a:t> Driving in heavy traffic</a:t>
            </a:r>
          </a:p>
          <a:p>
            <a:r>
              <a:rPr lang="en-US" sz="1600" dirty="0"/>
              <a:t> Purchasing a car</a:t>
            </a:r>
          </a:p>
          <a:p>
            <a:r>
              <a:rPr lang="en-US" sz="1600" dirty="0"/>
              <a:t> Driving safety</a:t>
            </a:r>
          </a:p>
          <a:p>
            <a:r>
              <a:rPr lang="en-US" sz="1600" dirty="0"/>
              <a:t> Traffic conditions</a:t>
            </a:r>
          </a:p>
          <a:p>
            <a:r>
              <a:rPr lang="en-US" sz="1600" dirty="0" smtClean="0"/>
              <a:t/>
            </a:r>
            <a:br>
              <a:rPr lang="en-US" sz="1600" dirty="0" smtClean="0"/>
            </a:br>
            <a:r>
              <a:rPr lang="en-US" sz="1600" dirty="0"/>
              <a:t>2). What does the speaker suggest that drivers do?</a:t>
            </a:r>
          </a:p>
          <a:p>
            <a:r>
              <a:rPr lang="en-US" sz="1600" dirty="0"/>
              <a:t> Take frequent breaks</a:t>
            </a:r>
          </a:p>
          <a:p>
            <a:r>
              <a:rPr lang="en-US" sz="1600" dirty="0"/>
              <a:t> Avoid drinks with caffeine</a:t>
            </a:r>
          </a:p>
          <a:p>
            <a:r>
              <a:rPr lang="en-US" sz="1600" dirty="0"/>
              <a:t> Open a window</a:t>
            </a:r>
          </a:p>
          <a:p>
            <a:r>
              <a:rPr lang="en-US" sz="1600" dirty="0"/>
              <a:t> Change cars</a:t>
            </a:r>
          </a:p>
          <a:p>
            <a:r>
              <a:rPr lang="en-US" sz="1600" dirty="0" smtClean="0"/>
              <a:t/>
            </a:r>
            <a:br>
              <a:rPr lang="en-US" sz="1600" dirty="0" smtClean="0"/>
            </a:br>
            <a:r>
              <a:rPr lang="en-US" sz="1600" dirty="0"/>
              <a:t>3). What will tomorrow's talk be about?</a:t>
            </a:r>
          </a:p>
          <a:p>
            <a:r>
              <a:rPr lang="en-US" sz="1600" dirty="0"/>
              <a:t> Saving money</a:t>
            </a:r>
          </a:p>
          <a:p>
            <a:r>
              <a:rPr lang="en-US" sz="1600" dirty="0"/>
              <a:t> Reducing stress</a:t>
            </a:r>
          </a:p>
          <a:p>
            <a:r>
              <a:rPr lang="en-US" sz="1600" dirty="0"/>
              <a:t> Getting a good night's sleep</a:t>
            </a:r>
          </a:p>
          <a:p>
            <a:r>
              <a:rPr lang="en-US" sz="1600" dirty="0"/>
              <a:t> Family vacations</a:t>
            </a:r>
          </a:p>
          <a:p>
            <a:endParaRPr lang="en-US"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9200" y="1600200"/>
            <a:ext cx="7086600" cy="4524315"/>
          </a:xfrm>
          <a:prstGeom prst="rect">
            <a:avLst/>
          </a:prstGeom>
          <a:noFill/>
        </p:spPr>
        <p:txBody>
          <a:bodyPr wrap="square" rtlCol="0">
            <a:spAutoFit/>
          </a:bodyPr>
          <a:lstStyle/>
          <a:p>
            <a:r>
              <a:rPr lang="en-US" sz="1600" dirty="0"/>
              <a:t>1). What is the main topic of the talk?</a:t>
            </a:r>
          </a:p>
          <a:p>
            <a:r>
              <a:rPr lang="en-US" sz="1600" dirty="0"/>
              <a:t> Driving in heavy traffic</a:t>
            </a:r>
          </a:p>
          <a:p>
            <a:r>
              <a:rPr lang="en-US" sz="1600" dirty="0"/>
              <a:t> Purchasing a car</a:t>
            </a:r>
          </a:p>
          <a:p>
            <a:r>
              <a:rPr lang="en-US" sz="1600" dirty="0"/>
              <a:t> </a:t>
            </a:r>
            <a:r>
              <a:rPr lang="en-US" sz="1600" b="1" dirty="0"/>
              <a:t>Driving safety</a:t>
            </a:r>
          </a:p>
          <a:p>
            <a:r>
              <a:rPr lang="en-US" sz="1600" dirty="0"/>
              <a:t> Traffic conditions</a:t>
            </a:r>
          </a:p>
          <a:p>
            <a:r>
              <a:rPr lang="en-US" sz="1600" dirty="0" smtClean="0"/>
              <a:t/>
            </a:r>
            <a:br>
              <a:rPr lang="en-US" sz="1600" dirty="0" smtClean="0"/>
            </a:br>
            <a:r>
              <a:rPr lang="en-US" sz="1600" dirty="0"/>
              <a:t>2). What does the speaker suggest that drivers do?</a:t>
            </a:r>
          </a:p>
          <a:p>
            <a:r>
              <a:rPr lang="en-US" sz="1600" dirty="0"/>
              <a:t> </a:t>
            </a:r>
            <a:r>
              <a:rPr lang="en-US" sz="1600" b="1" dirty="0"/>
              <a:t>Take frequent breaks</a:t>
            </a:r>
          </a:p>
          <a:p>
            <a:r>
              <a:rPr lang="en-US" sz="1600" dirty="0"/>
              <a:t> Avoid drinks with caffeine</a:t>
            </a:r>
          </a:p>
          <a:p>
            <a:r>
              <a:rPr lang="en-US" sz="1600" dirty="0"/>
              <a:t> Open a window</a:t>
            </a:r>
          </a:p>
          <a:p>
            <a:r>
              <a:rPr lang="en-US" sz="1600" dirty="0"/>
              <a:t> Change cars</a:t>
            </a:r>
          </a:p>
          <a:p>
            <a:r>
              <a:rPr lang="en-US" sz="1600" dirty="0" smtClean="0"/>
              <a:t/>
            </a:r>
            <a:br>
              <a:rPr lang="en-US" sz="1600" dirty="0" smtClean="0"/>
            </a:br>
            <a:r>
              <a:rPr lang="en-US" sz="1600" dirty="0"/>
              <a:t>3). What will tomorrow's talk be about?</a:t>
            </a:r>
          </a:p>
          <a:p>
            <a:r>
              <a:rPr lang="en-US" sz="1600" dirty="0"/>
              <a:t> Saving money</a:t>
            </a:r>
          </a:p>
          <a:p>
            <a:r>
              <a:rPr lang="en-US" sz="1600" dirty="0"/>
              <a:t> Reducing stress</a:t>
            </a:r>
          </a:p>
          <a:p>
            <a:r>
              <a:rPr lang="en-US" sz="1600" dirty="0"/>
              <a:t> Getting a good night's sleep</a:t>
            </a:r>
          </a:p>
          <a:p>
            <a:r>
              <a:rPr lang="en-US" sz="1600" b="1" dirty="0"/>
              <a:t> Family vacations</a:t>
            </a:r>
          </a:p>
          <a:p>
            <a:endParaRPr lang="en-US"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447800"/>
            <a:ext cx="7239000" cy="4524315"/>
          </a:xfrm>
          <a:prstGeom prst="rect">
            <a:avLst/>
          </a:prstGeom>
          <a:noFill/>
        </p:spPr>
        <p:txBody>
          <a:bodyPr wrap="square" rtlCol="0">
            <a:spAutoFit/>
          </a:bodyPr>
          <a:lstStyle/>
          <a:p>
            <a:r>
              <a:rPr lang="en-US" sz="1600" dirty="0"/>
              <a:t>1). What is the message mainly about?</a:t>
            </a:r>
          </a:p>
          <a:p>
            <a:r>
              <a:rPr lang="en-US" sz="1600" dirty="0"/>
              <a:t> An upcoming presentation</a:t>
            </a:r>
          </a:p>
          <a:p>
            <a:r>
              <a:rPr lang="en-US" sz="1600" dirty="0"/>
              <a:t> A request for a product</a:t>
            </a:r>
          </a:p>
          <a:p>
            <a:r>
              <a:rPr lang="en-US" sz="1600" dirty="0"/>
              <a:t> A date for a reservation</a:t>
            </a:r>
          </a:p>
          <a:p>
            <a:r>
              <a:rPr lang="en-US" sz="1600" dirty="0"/>
              <a:t> A bid on a project</a:t>
            </a:r>
          </a:p>
          <a:p>
            <a:r>
              <a:rPr lang="en-US" sz="1600" dirty="0" smtClean="0"/>
              <a:t/>
            </a:r>
            <a:br>
              <a:rPr lang="en-US" sz="1600" dirty="0" smtClean="0"/>
            </a:br>
            <a:r>
              <a:rPr lang="en-US" sz="1600" dirty="0"/>
              <a:t>2). What does the speaker say about Mr. </a:t>
            </a:r>
            <a:r>
              <a:rPr lang="en-US" sz="1600" dirty="0" err="1"/>
              <a:t>Ostrem's</a:t>
            </a:r>
            <a:r>
              <a:rPr lang="en-US" sz="1600" dirty="0"/>
              <a:t> presentation?</a:t>
            </a:r>
          </a:p>
          <a:p>
            <a:r>
              <a:rPr lang="en-US" sz="1600" dirty="0"/>
              <a:t> She thought it was impressive.</a:t>
            </a:r>
          </a:p>
          <a:p>
            <a:r>
              <a:rPr lang="en-US" sz="1600" dirty="0"/>
              <a:t> She has some questions about it.</a:t>
            </a:r>
          </a:p>
          <a:p>
            <a:r>
              <a:rPr lang="en-US" sz="1600" dirty="0"/>
              <a:t> She was surprised by his conclusions.</a:t>
            </a:r>
          </a:p>
          <a:p>
            <a:r>
              <a:rPr lang="en-US" sz="1600" dirty="0"/>
              <a:t> She would like a copy of the information he presented.</a:t>
            </a:r>
          </a:p>
          <a:p>
            <a:r>
              <a:rPr lang="en-US" sz="1600" dirty="0" smtClean="0"/>
              <a:t/>
            </a:r>
            <a:br>
              <a:rPr lang="en-US" sz="1600" dirty="0" smtClean="0"/>
            </a:br>
            <a:r>
              <a:rPr lang="en-US" sz="1600" dirty="0"/>
              <a:t>3). Why does the speaker mention November 14?</a:t>
            </a:r>
          </a:p>
          <a:p>
            <a:r>
              <a:rPr lang="en-US" sz="1600" dirty="0"/>
              <a:t> It is the starting date for a new project.</a:t>
            </a:r>
          </a:p>
          <a:p>
            <a:r>
              <a:rPr lang="en-US" sz="1600" dirty="0"/>
              <a:t> It is the date of a departmental meeting.</a:t>
            </a:r>
          </a:p>
          <a:p>
            <a:r>
              <a:rPr lang="en-US" sz="1600" dirty="0"/>
              <a:t> It is the last day to submit some information.</a:t>
            </a:r>
          </a:p>
          <a:p>
            <a:r>
              <a:rPr lang="en-US" sz="1600" dirty="0"/>
              <a:t> It is the date of the next presentation.</a:t>
            </a:r>
          </a:p>
          <a:p>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447800"/>
            <a:ext cx="7239000" cy="4524315"/>
          </a:xfrm>
          <a:prstGeom prst="rect">
            <a:avLst/>
          </a:prstGeom>
          <a:noFill/>
        </p:spPr>
        <p:txBody>
          <a:bodyPr wrap="square" rtlCol="0">
            <a:spAutoFit/>
          </a:bodyPr>
          <a:lstStyle/>
          <a:p>
            <a:r>
              <a:rPr lang="en-US" sz="1600" dirty="0"/>
              <a:t>1). What is the message mainly about?</a:t>
            </a:r>
          </a:p>
          <a:p>
            <a:r>
              <a:rPr lang="en-US" sz="1600" dirty="0"/>
              <a:t> An upcoming presentation</a:t>
            </a:r>
          </a:p>
          <a:p>
            <a:r>
              <a:rPr lang="en-US" sz="1600" dirty="0"/>
              <a:t> A request for a product</a:t>
            </a:r>
          </a:p>
          <a:p>
            <a:r>
              <a:rPr lang="en-US" sz="1600" dirty="0"/>
              <a:t> A date for a reservation</a:t>
            </a:r>
          </a:p>
          <a:p>
            <a:r>
              <a:rPr lang="en-US" sz="1600" b="1" dirty="0"/>
              <a:t> A bid on a project</a:t>
            </a:r>
          </a:p>
          <a:p>
            <a:r>
              <a:rPr lang="en-US" sz="1600" dirty="0" smtClean="0"/>
              <a:t/>
            </a:r>
            <a:br>
              <a:rPr lang="en-US" sz="1600" dirty="0" smtClean="0"/>
            </a:br>
            <a:r>
              <a:rPr lang="en-US" sz="1600" dirty="0"/>
              <a:t>2). What does the speaker say about Mr. </a:t>
            </a:r>
            <a:r>
              <a:rPr lang="en-US" sz="1600" dirty="0" err="1"/>
              <a:t>Ostrem's</a:t>
            </a:r>
            <a:r>
              <a:rPr lang="en-US" sz="1600" dirty="0"/>
              <a:t> presentation?</a:t>
            </a:r>
          </a:p>
          <a:p>
            <a:r>
              <a:rPr lang="en-US" sz="1600" b="1" dirty="0"/>
              <a:t> She thought it was impressive.</a:t>
            </a:r>
          </a:p>
          <a:p>
            <a:r>
              <a:rPr lang="en-US" sz="1600" dirty="0"/>
              <a:t> She has some questions about it.</a:t>
            </a:r>
          </a:p>
          <a:p>
            <a:r>
              <a:rPr lang="en-US" sz="1600" dirty="0"/>
              <a:t> She was surprised by his conclusions.</a:t>
            </a:r>
          </a:p>
          <a:p>
            <a:r>
              <a:rPr lang="en-US" sz="1600" dirty="0"/>
              <a:t> She would like a copy of the information he presented.</a:t>
            </a:r>
          </a:p>
          <a:p>
            <a:r>
              <a:rPr lang="en-US" sz="1600" dirty="0" smtClean="0"/>
              <a:t/>
            </a:r>
            <a:br>
              <a:rPr lang="en-US" sz="1600" dirty="0" smtClean="0"/>
            </a:br>
            <a:r>
              <a:rPr lang="en-US" sz="1600" dirty="0"/>
              <a:t>3). Why does the speaker mention November 14?</a:t>
            </a:r>
          </a:p>
          <a:p>
            <a:r>
              <a:rPr lang="en-US" sz="1600" dirty="0"/>
              <a:t> It is the starting date for a new project.</a:t>
            </a:r>
          </a:p>
          <a:p>
            <a:r>
              <a:rPr lang="en-US" sz="1600" dirty="0"/>
              <a:t> It is the date of a departmental meeting.</a:t>
            </a:r>
          </a:p>
          <a:p>
            <a:r>
              <a:rPr lang="en-US" sz="1600" dirty="0"/>
              <a:t> </a:t>
            </a:r>
            <a:r>
              <a:rPr lang="en-US" sz="1600" b="1" dirty="0"/>
              <a:t>It is the last day to submit some information.</a:t>
            </a:r>
          </a:p>
          <a:p>
            <a:r>
              <a:rPr lang="en-US" sz="1600" dirty="0"/>
              <a:t> It is the date of the next presentation.</a:t>
            </a:r>
          </a:p>
          <a:p>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752600"/>
            <a:ext cx="7696200" cy="4524315"/>
          </a:xfrm>
          <a:prstGeom prst="rect">
            <a:avLst/>
          </a:prstGeom>
          <a:noFill/>
        </p:spPr>
        <p:txBody>
          <a:bodyPr wrap="square" rtlCol="0">
            <a:spAutoFit/>
          </a:bodyPr>
          <a:lstStyle/>
          <a:p>
            <a:r>
              <a:rPr lang="en-US" sz="1600" dirty="0"/>
              <a:t>1). Who is the speaker probably addressing?</a:t>
            </a:r>
          </a:p>
          <a:p>
            <a:r>
              <a:rPr lang="en-US" sz="1600" dirty="0"/>
              <a:t> A group of technical trainers</a:t>
            </a:r>
          </a:p>
          <a:p>
            <a:r>
              <a:rPr lang="en-US" sz="1600" dirty="0"/>
              <a:t> A group of new employees</a:t>
            </a:r>
          </a:p>
          <a:p>
            <a:r>
              <a:rPr lang="en-US" sz="1600" dirty="0"/>
              <a:t> Guests at a special dinner</a:t>
            </a:r>
          </a:p>
          <a:p>
            <a:r>
              <a:rPr lang="en-US" sz="1600" dirty="0"/>
              <a:t> Historians at a convention</a:t>
            </a:r>
          </a:p>
          <a:p>
            <a:r>
              <a:rPr lang="en-US" sz="1600" dirty="0" smtClean="0"/>
              <a:t/>
            </a:r>
            <a:br>
              <a:rPr lang="en-US" sz="1600" dirty="0" smtClean="0"/>
            </a:br>
            <a:r>
              <a:rPr lang="en-US" sz="1600" dirty="0"/>
              <a:t>2). What will Karen Maitland do?</a:t>
            </a:r>
          </a:p>
          <a:p>
            <a:r>
              <a:rPr lang="en-US" sz="1600" dirty="0"/>
              <a:t> Answer questions about policies</a:t>
            </a:r>
          </a:p>
          <a:p>
            <a:r>
              <a:rPr lang="en-US" sz="1600" dirty="0"/>
              <a:t> Talk about company products</a:t>
            </a:r>
          </a:p>
          <a:p>
            <a:r>
              <a:rPr lang="en-US" sz="1600" dirty="0"/>
              <a:t> Lead a tour of the company</a:t>
            </a:r>
          </a:p>
          <a:p>
            <a:r>
              <a:rPr lang="en-US" sz="1600" dirty="0"/>
              <a:t> Meet with the trainers</a:t>
            </a:r>
          </a:p>
          <a:p>
            <a:r>
              <a:rPr lang="en-US" sz="1600" dirty="0" smtClean="0"/>
              <a:t/>
            </a:r>
            <a:br>
              <a:rPr lang="en-US" sz="1600" dirty="0" smtClean="0"/>
            </a:br>
            <a:r>
              <a:rPr lang="en-US" sz="1600" dirty="0"/>
              <a:t>3). When will a video be shown?</a:t>
            </a:r>
          </a:p>
          <a:p>
            <a:r>
              <a:rPr lang="en-US" sz="1600" dirty="0"/>
              <a:t> This morning</a:t>
            </a:r>
          </a:p>
          <a:p>
            <a:r>
              <a:rPr lang="en-US" sz="1600" dirty="0"/>
              <a:t> This afternoon</a:t>
            </a:r>
          </a:p>
          <a:p>
            <a:r>
              <a:rPr lang="en-US" sz="1600" dirty="0"/>
              <a:t> Tomorrow morning</a:t>
            </a:r>
          </a:p>
          <a:p>
            <a:r>
              <a:rPr lang="en-US" sz="1600" dirty="0"/>
              <a:t> Tomorrow afternoon</a:t>
            </a:r>
          </a:p>
          <a:p>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752600"/>
            <a:ext cx="7696200" cy="4524315"/>
          </a:xfrm>
          <a:prstGeom prst="rect">
            <a:avLst/>
          </a:prstGeom>
          <a:noFill/>
        </p:spPr>
        <p:txBody>
          <a:bodyPr wrap="square" rtlCol="0">
            <a:spAutoFit/>
          </a:bodyPr>
          <a:lstStyle/>
          <a:p>
            <a:r>
              <a:rPr lang="en-US" sz="1600" dirty="0"/>
              <a:t>1). Who is the speaker probably addressing?</a:t>
            </a:r>
          </a:p>
          <a:p>
            <a:r>
              <a:rPr lang="en-US" sz="1600" dirty="0"/>
              <a:t> A group of technical trainers</a:t>
            </a:r>
          </a:p>
          <a:p>
            <a:r>
              <a:rPr lang="en-US" sz="1600" b="1" dirty="0"/>
              <a:t> A group of new employees</a:t>
            </a:r>
          </a:p>
          <a:p>
            <a:r>
              <a:rPr lang="en-US" sz="1600" dirty="0"/>
              <a:t> Guests at a special dinner</a:t>
            </a:r>
          </a:p>
          <a:p>
            <a:r>
              <a:rPr lang="en-US" sz="1600" dirty="0"/>
              <a:t> Historians at a convention</a:t>
            </a:r>
          </a:p>
          <a:p>
            <a:r>
              <a:rPr lang="en-US" sz="1600" dirty="0" smtClean="0"/>
              <a:t/>
            </a:r>
            <a:br>
              <a:rPr lang="en-US" sz="1600" dirty="0" smtClean="0"/>
            </a:br>
            <a:r>
              <a:rPr lang="en-US" sz="1600" dirty="0"/>
              <a:t>2). What will Karen Maitland do?</a:t>
            </a:r>
          </a:p>
          <a:p>
            <a:r>
              <a:rPr lang="en-US" sz="1600" dirty="0"/>
              <a:t> </a:t>
            </a:r>
            <a:r>
              <a:rPr lang="en-US" sz="1600" b="1" dirty="0"/>
              <a:t>Answer questions about policies</a:t>
            </a:r>
          </a:p>
          <a:p>
            <a:r>
              <a:rPr lang="en-US" sz="1600" dirty="0"/>
              <a:t> Talk about company products</a:t>
            </a:r>
          </a:p>
          <a:p>
            <a:r>
              <a:rPr lang="en-US" sz="1600" dirty="0"/>
              <a:t> Lead a tour of the company</a:t>
            </a:r>
          </a:p>
          <a:p>
            <a:r>
              <a:rPr lang="en-US" sz="1600" dirty="0"/>
              <a:t> Meet with the trainers</a:t>
            </a:r>
          </a:p>
          <a:p>
            <a:r>
              <a:rPr lang="en-US" sz="1600" dirty="0" smtClean="0"/>
              <a:t/>
            </a:r>
            <a:br>
              <a:rPr lang="en-US" sz="1600" dirty="0" smtClean="0"/>
            </a:br>
            <a:r>
              <a:rPr lang="en-US" sz="1600" dirty="0"/>
              <a:t>3). When will a video be shown?</a:t>
            </a:r>
          </a:p>
          <a:p>
            <a:r>
              <a:rPr lang="en-US" sz="1600" dirty="0"/>
              <a:t> This morning</a:t>
            </a:r>
          </a:p>
          <a:p>
            <a:r>
              <a:rPr lang="en-US" sz="1600" dirty="0"/>
              <a:t> </a:t>
            </a:r>
            <a:r>
              <a:rPr lang="en-US" sz="1600" b="1" dirty="0"/>
              <a:t>This afternoon</a:t>
            </a:r>
          </a:p>
          <a:p>
            <a:r>
              <a:rPr lang="en-US" sz="1600" dirty="0"/>
              <a:t> Tomorrow morning</a:t>
            </a:r>
          </a:p>
          <a:p>
            <a:r>
              <a:rPr lang="en-US" sz="1600" dirty="0"/>
              <a:t> Tomorrow afternoon</a:t>
            </a:r>
          </a:p>
          <a:p>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43000" y="1600200"/>
            <a:ext cx="7620000" cy="4524315"/>
          </a:xfrm>
          <a:prstGeom prst="rect">
            <a:avLst/>
          </a:prstGeom>
          <a:noFill/>
        </p:spPr>
        <p:txBody>
          <a:bodyPr wrap="square" rtlCol="0">
            <a:spAutoFit/>
          </a:bodyPr>
          <a:lstStyle/>
          <a:p>
            <a:r>
              <a:rPr lang="en-US" sz="1600" dirty="0"/>
              <a:t>1). Why is this talk taking place?</a:t>
            </a:r>
          </a:p>
          <a:p>
            <a:r>
              <a:rPr lang="en-US" sz="1600" dirty="0"/>
              <a:t> It happens once every 100 years.</a:t>
            </a:r>
          </a:p>
          <a:p>
            <a:r>
              <a:rPr lang="en-US" sz="1600" dirty="0"/>
              <a:t> The museum's president made a request.</a:t>
            </a:r>
          </a:p>
          <a:p>
            <a:r>
              <a:rPr lang="en-US" sz="1600" dirty="0"/>
              <a:t> The architect quit working.</a:t>
            </a:r>
          </a:p>
          <a:p>
            <a:r>
              <a:rPr lang="en-US" sz="1600" dirty="0"/>
              <a:t> Brown &amp; Sons needs repairing.</a:t>
            </a:r>
          </a:p>
          <a:p>
            <a:r>
              <a:rPr lang="en-US" sz="1600" dirty="0" smtClean="0"/>
              <a:t/>
            </a:r>
            <a:br>
              <a:rPr lang="en-US" sz="1600" dirty="0" smtClean="0"/>
            </a:br>
            <a:r>
              <a:rPr lang="en-US" sz="1600" dirty="0"/>
              <a:t>2). What is NOT required?</a:t>
            </a:r>
          </a:p>
          <a:p>
            <a:r>
              <a:rPr lang="en-US" sz="1600" dirty="0"/>
              <a:t> A new heating system.</a:t>
            </a:r>
          </a:p>
          <a:p>
            <a:r>
              <a:rPr lang="en-US" sz="1600" dirty="0"/>
              <a:t> A better location</a:t>
            </a:r>
          </a:p>
          <a:p>
            <a:r>
              <a:rPr lang="en-US" sz="1600" dirty="0"/>
              <a:t> A new foundation</a:t>
            </a:r>
          </a:p>
          <a:p>
            <a:r>
              <a:rPr lang="en-US" sz="1600" dirty="0"/>
              <a:t> A building assessment</a:t>
            </a:r>
          </a:p>
          <a:p>
            <a:r>
              <a:rPr lang="en-US" sz="1600" dirty="0" smtClean="0"/>
              <a:t/>
            </a:r>
            <a:br>
              <a:rPr lang="en-US" sz="1600" dirty="0" smtClean="0"/>
            </a:br>
            <a:r>
              <a:rPr lang="en-US" sz="1600" dirty="0"/>
              <a:t>3). What will the speaker do next?</a:t>
            </a:r>
          </a:p>
          <a:p>
            <a:r>
              <a:rPr lang="en-US" sz="1600" dirty="0"/>
              <a:t> Describe the landscaping around the museum</a:t>
            </a:r>
          </a:p>
          <a:p>
            <a:r>
              <a:rPr lang="en-US" sz="1600" dirty="0"/>
              <a:t> Lead a tour of the museum's collections</a:t>
            </a:r>
          </a:p>
          <a:p>
            <a:r>
              <a:rPr lang="en-US" sz="1600" dirty="0"/>
              <a:t> Show photographs of historic buildings</a:t>
            </a:r>
          </a:p>
          <a:p>
            <a:r>
              <a:rPr lang="en-US" sz="1600" dirty="0"/>
              <a:t> Explain how the museum can be restored</a:t>
            </a:r>
          </a:p>
          <a:p>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600200"/>
            <a:ext cx="7620000" cy="4524315"/>
          </a:xfrm>
          <a:prstGeom prst="rect">
            <a:avLst/>
          </a:prstGeom>
          <a:noFill/>
        </p:spPr>
        <p:txBody>
          <a:bodyPr wrap="square" rtlCol="0">
            <a:spAutoFit/>
          </a:bodyPr>
          <a:lstStyle/>
          <a:p>
            <a:r>
              <a:rPr lang="en-US" sz="1600" dirty="0"/>
              <a:t>1). Why is this talk taking place?</a:t>
            </a:r>
          </a:p>
          <a:p>
            <a:r>
              <a:rPr lang="en-US" sz="1600" dirty="0"/>
              <a:t> It happens once every 100 years.</a:t>
            </a:r>
          </a:p>
          <a:p>
            <a:r>
              <a:rPr lang="en-US" sz="1600" dirty="0"/>
              <a:t> </a:t>
            </a:r>
            <a:r>
              <a:rPr lang="en-US" sz="1600" b="1" dirty="0"/>
              <a:t>The museum's president made a request.</a:t>
            </a:r>
          </a:p>
          <a:p>
            <a:r>
              <a:rPr lang="en-US" sz="1600" dirty="0"/>
              <a:t> The architect quit working.</a:t>
            </a:r>
          </a:p>
          <a:p>
            <a:r>
              <a:rPr lang="en-US" sz="1600" dirty="0"/>
              <a:t> Brown &amp; Sons needs repairing.</a:t>
            </a:r>
          </a:p>
          <a:p>
            <a:r>
              <a:rPr lang="en-US" sz="1600" dirty="0" smtClean="0"/>
              <a:t/>
            </a:r>
            <a:br>
              <a:rPr lang="en-US" sz="1600" dirty="0" smtClean="0"/>
            </a:br>
            <a:r>
              <a:rPr lang="en-US" sz="1600" dirty="0"/>
              <a:t>2). What is NOT required?</a:t>
            </a:r>
          </a:p>
          <a:p>
            <a:r>
              <a:rPr lang="en-US" sz="1600" dirty="0"/>
              <a:t> A new heating system.</a:t>
            </a:r>
          </a:p>
          <a:p>
            <a:r>
              <a:rPr lang="en-US" sz="1600" b="1" dirty="0"/>
              <a:t> A better location</a:t>
            </a:r>
          </a:p>
          <a:p>
            <a:r>
              <a:rPr lang="en-US" sz="1600" dirty="0"/>
              <a:t> A new foundation</a:t>
            </a:r>
          </a:p>
          <a:p>
            <a:r>
              <a:rPr lang="en-US" sz="1600" dirty="0"/>
              <a:t> A building assessment</a:t>
            </a:r>
          </a:p>
          <a:p>
            <a:r>
              <a:rPr lang="en-US" sz="1600" dirty="0" smtClean="0"/>
              <a:t/>
            </a:r>
            <a:br>
              <a:rPr lang="en-US" sz="1600" dirty="0" smtClean="0"/>
            </a:br>
            <a:r>
              <a:rPr lang="en-US" sz="1600" dirty="0"/>
              <a:t>3). What will the speaker do next?</a:t>
            </a:r>
          </a:p>
          <a:p>
            <a:r>
              <a:rPr lang="en-US" sz="1600" dirty="0"/>
              <a:t> Describe the landscaping around the museum</a:t>
            </a:r>
          </a:p>
          <a:p>
            <a:r>
              <a:rPr lang="en-US" sz="1600" dirty="0"/>
              <a:t> Lead a tour of the museum's collections</a:t>
            </a:r>
          </a:p>
          <a:p>
            <a:r>
              <a:rPr lang="en-US" sz="1600" dirty="0"/>
              <a:t> Show photographs of historic buildings</a:t>
            </a:r>
          </a:p>
          <a:p>
            <a:r>
              <a:rPr lang="en-US" sz="1600" dirty="0"/>
              <a:t> </a:t>
            </a:r>
            <a:r>
              <a:rPr lang="en-US" sz="1600" b="1" dirty="0"/>
              <a:t>Explain how the museum can be restored</a:t>
            </a:r>
          </a:p>
          <a:p>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66800" y="1524000"/>
            <a:ext cx="7696200" cy="4524315"/>
          </a:xfrm>
          <a:prstGeom prst="rect">
            <a:avLst/>
          </a:prstGeom>
          <a:noFill/>
        </p:spPr>
        <p:txBody>
          <a:bodyPr wrap="square" rtlCol="0">
            <a:spAutoFit/>
          </a:bodyPr>
          <a:lstStyle/>
          <a:p>
            <a:r>
              <a:rPr lang="en-US" sz="1600" dirty="0"/>
              <a:t>1). What is the talk mainly about?</a:t>
            </a:r>
          </a:p>
          <a:p>
            <a:r>
              <a:rPr lang="en-US" sz="1600" dirty="0"/>
              <a:t> The population of Canada</a:t>
            </a:r>
          </a:p>
          <a:p>
            <a:r>
              <a:rPr lang="en-US" sz="1600" dirty="0"/>
              <a:t> The design of the city of Toronto</a:t>
            </a:r>
          </a:p>
          <a:p>
            <a:r>
              <a:rPr lang="en-US" sz="1600" dirty="0"/>
              <a:t> The size of the shopping centers</a:t>
            </a:r>
          </a:p>
          <a:p>
            <a:r>
              <a:rPr lang="en-US" sz="1600" dirty="0"/>
              <a:t> The province of Ontario</a:t>
            </a:r>
          </a:p>
          <a:p>
            <a:r>
              <a:rPr lang="en-US" sz="1600" dirty="0" smtClean="0"/>
              <a:t/>
            </a:r>
            <a:br>
              <a:rPr lang="en-US" sz="1600" dirty="0" smtClean="0"/>
            </a:br>
            <a:r>
              <a:rPr lang="en-US" sz="1600" dirty="0"/>
              <a:t>2). What does the speaker say about the weather in Toronto?</a:t>
            </a:r>
          </a:p>
          <a:p>
            <a:r>
              <a:rPr lang="en-US" sz="1600" dirty="0"/>
              <a:t> It is milder than in the rest of Ontario.</a:t>
            </a:r>
          </a:p>
          <a:p>
            <a:r>
              <a:rPr lang="en-US" sz="1600" dirty="0"/>
              <a:t> It attracts many visitors.</a:t>
            </a:r>
          </a:p>
          <a:p>
            <a:r>
              <a:rPr lang="en-US" sz="1600" dirty="0"/>
              <a:t> Its temperatures vary greatly.</a:t>
            </a:r>
          </a:p>
          <a:p>
            <a:r>
              <a:rPr lang="en-US" sz="1600" dirty="0"/>
              <a:t> It is difficult to forecast accurately.</a:t>
            </a:r>
          </a:p>
          <a:p>
            <a:r>
              <a:rPr lang="en-US" sz="1600" dirty="0" smtClean="0"/>
              <a:t/>
            </a:r>
            <a:br>
              <a:rPr lang="en-US" sz="1600" dirty="0" smtClean="0"/>
            </a:br>
            <a:r>
              <a:rPr lang="en-US" sz="1600" dirty="0"/>
              <a:t>3). How is Toronto different from other cities?</a:t>
            </a:r>
          </a:p>
          <a:p>
            <a:r>
              <a:rPr lang="en-US" sz="1600" dirty="0"/>
              <a:t> Construction costs are lower in the city center area.</a:t>
            </a:r>
          </a:p>
          <a:p>
            <a:r>
              <a:rPr lang="en-US" sz="1600" dirty="0"/>
              <a:t> More tourists have come to visit recently.</a:t>
            </a:r>
          </a:p>
          <a:p>
            <a:r>
              <a:rPr lang="en-US" sz="1600" dirty="0"/>
              <a:t> Businesses have remained in the city center.</a:t>
            </a:r>
          </a:p>
          <a:p>
            <a:r>
              <a:rPr lang="en-US" sz="1600" dirty="0"/>
              <a:t> More people live within the city limits than in the suburbs.</a:t>
            </a:r>
          </a:p>
          <a:p>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524000"/>
            <a:ext cx="7696200" cy="4524315"/>
          </a:xfrm>
          <a:prstGeom prst="rect">
            <a:avLst/>
          </a:prstGeom>
          <a:noFill/>
        </p:spPr>
        <p:txBody>
          <a:bodyPr wrap="square" rtlCol="0">
            <a:spAutoFit/>
          </a:bodyPr>
          <a:lstStyle/>
          <a:p>
            <a:r>
              <a:rPr lang="en-US" sz="1600" dirty="0"/>
              <a:t>1). What is the talk mainly about?</a:t>
            </a:r>
          </a:p>
          <a:p>
            <a:r>
              <a:rPr lang="en-US" sz="1600" dirty="0"/>
              <a:t> The population of Canada</a:t>
            </a:r>
          </a:p>
          <a:p>
            <a:r>
              <a:rPr lang="en-US" sz="1600" b="1" dirty="0"/>
              <a:t> The design of the city of Toronto</a:t>
            </a:r>
          </a:p>
          <a:p>
            <a:r>
              <a:rPr lang="en-US" sz="1600" dirty="0"/>
              <a:t> The size of the shopping centers</a:t>
            </a:r>
          </a:p>
          <a:p>
            <a:r>
              <a:rPr lang="en-US" sz="1600" dirty="0"/>
              <a:t> The province of Ontario</a:t>
            </a:r>
          </a:p>
          <a:p>
            <a:r>
              <a:rPr lang="en-US" sz="1600" dirty="0" smtClean="0"/>
              <a:t/>
            </a:r>
            <a:br>
              <a:rPr lang="en-US" sz="1600" dirty="0" smtClean="0"/>
            </a:br>
            <a:r>
              <a:rPr lang="en-US" sz="1600" dirty="0"/>
              <a:t>2). What does the speaker say about the weather in Toronto?</a:t>
            </a:r>
          </a:p>
          <a:p>
            <a:r>
              <a:rPr lang="en-US" sz="1600" dirty="0"/>
              <a:t> It is milder than in the rest of Ontario.</a:t>
            </a:r>
          </a:p>
          <a:p>
            <a:r>
              <a:rPr lang="en-US" sz="1600" dirty="0"/>
              <a:t> It attracts many visitors.</a:t>
            </a:r>
          </a:p>
          <a:p>
            <a:r>
              <a:rPr lang="en-US" sz="1600" b="1" dirty="0"/>
              <a:t> Its temperatures vary greatly.</a:t>
            </a:r>
          </a:p>
          <a:p>
            <a:r>
              <a:rPr lang="en-US" sz="1600" dirty="0"/>
              <a:t> It is difficult to forecast accurately.</a:t>
            </a:r>
          </a:p>
          <a:p>
            <a:r>
              <a:rPr lang="en-US" sz="1600" dirty="0" smtClean="0"/>
              <a:t/>
            </a:r>
            <a:br>
              <a:rPr lang="en-US" sz="1600" dirty="0" smtClean="0"/>
            </a:br>
            <a:r>
              <a:rPr lang="en-US" sz="1600" dirty="0"/>
              <a:t>3). How is Toronto different from other cities?</a:t>
            </a:r>
          </a:p>
          <a:p>
            <a:r>
              <a:rPr lang="en-US" sz="1600" dirty="0"/>
              <a:t> Construction costs are lower in the city center area.</a:t>
            </a:r>
          </a:p>
          <a:p>
            <a:r>
              <a:rPr lang="en-US" sz="1600" dirty="0"/>
              <a:t> More tourists have come to visit recently.</a:t>
            </a:r>
          </a:p>
          <a:p>
            <a:r>
              <a:rPr lang="en-US" sz="1600" dirty="0"/>
              <a:t> </a:t>
            </a:r>
            <a:r>
              <a:rPr lang="en-US" sz="1600" b="1" dirty="0"/>
              <a:t>Businesses have remained in the city center.</a:t>
            </a:r>
          </a:p>
          <a:p>
            <a:r>
              <a:rPr lang="en-US" sz="1600" dirty="0"/>
              <a:t> More people live within the city limits than in the suburbs.</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620000" cy="4770537"/>
          </a:xfrm>
          <a:prstGeom prst="rect">
            <a:avLst/>
          </a:prstGeom>
          <a:noFill/>
        </p:spPr>
        <p:txBody>
          <a:bodyPr wrap="square" rtlCol="0">
            <a:spAutoFit/>
          </a:bodyPr>
          <a:lstStyle/>
          <a:p>
            <a:r>
              <a:rPr lang="en-US" sz="1600" dirty="0"/>
              <a:t>1). Who is the speaker?</a:t>
            </a:r>
          </a:p>
          <a:p>
            <a:r>
              <a:rPr lang="en-US" sz="1600" dirty="0"/>
              <a:t> A supermarket clerk</a:t>
            </a:r>
          </a:p>
          <a:p>
            <a:r>
              <a:rPr lang="en-US" sz="1600" dirty="0"/>
              <a:t> A waiter</a:t>
            </a:r>
          </a:p>
          <a:p>
            <a:r>
              <a:rPr lang="en-US" sz="1600" dirty="0"/>
              <a:t> A professional chef</a:t>
            </a:r>
          </a:p>
          <a:p>
            <a:r>
              <a:rPr lang="en-US" sz="1600" dirty="0"/>
              <a:t> A restaurant manager</a:t>
            </a:r>
          </a:p>
          <a:p>
            <a:r>
              <a:rPr lang="en-US" sz="1600" dirty="0" smtClean="0"/>
              <a:t/>
            </a:r>
            <a:br>
              <a:rPr lang="en-US" sz="1600" dirty="0" smtClean="0"/>
            </a:br>
            <a:r>
              <a:rPr lang="en-US" sz="1600" dirty="0"/>
              <a:t>2). What does the speaker say about the dessert?</a:t>
            </a:r>
          </a:p>
          <a:p>
            <a:r>
              <a:rPr lang="en-US" sz="1600" dirty="0"/>
              <a:t> It can be made very quickly.</a:t>
            </a:r>
          </a:p>
          <a:p>
            <a:r>
              <a:rPr lang="en-US" sz="1600" dirty="0"/>
              <a:t> The ingredients are simple.</a:t>
            </a:r>
          </a:p>
          <a:p>
            <a:r>
              <a:rPr lang="en-US" sz="1600" dirty="0"/>
              <a:t> The preparation involves very few utensils.</a:t>
            </a:r>
          </a:p>
          <a:p>
            <a:r>
              <a:rPr lang="en-US" sz="1600" dirty="0"/>
              <a:t> It takes longer to prepare than the appetizer.</a:t>
            </a:r>
          </a:p>
          <a:p>
            <a:r>
              <a:rPr lang="en-US" sz="1600" dirty="0" smtClean="0"/>
              <a:t/>
            </a:r>
            <a:br>
              <a:rPr lang="en-US" sz="1600" dirty="0" smtClean="0"/>
            </a:br>
            <a:r>
              <a:rPr lang="en-US" sz="1600" dirty="0"/>
              <a:t>3). What will happen last?</a:t>
            </a:r>
          </a:p>
          <a:p>
            <a:r>
              <a:rPr lang="en-US" sz="1600" dirty="0"/>
              <a:t> The speaker will introduce her assistant.</a:t>
            </a:r>
          </a:p>
          <a:p>
            <a:r>
              <a:rPr lang="en-US" sz="1600" dirty="0"/>
              <a:t> Audience members will order cooking products.</a:t>
            </a:r>
          </a:p>
          <a:p>
            <a:r>
              <a:rPr lang="en-US" sz="1600" dirty="0"/>
              <a:t> The speaker will distribute her new cookbook.</a:t>
            </a:r>
          </a:p>
          <a:p>
            <a:r>
              <a:rPr lang="en-US" sz="1600" dirty="0"/>
              <a:t> Audience members will prepare something.</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76400"/>
            <a:ext cx="7391400" cy="4278094"/>
          </a:xfrm>
          <a:prstGeom prst="rect">
            <a:avLst/>
          </a:prstGeom>
          <a:noFill/>
        </p:spPr>
        <p:txBody>
          <a:bodyPr wrap="square" rtlCol="0">
            <a:spAutoFit/>
          </a:bodyPr>
          <a:lstStyle/>
          <a:p>
            <a:r>
              <a:rPr lang="en-US" sz="1600" dirty="0"/>
              <a:t>1). What example of multi-tasking does the speaker give?</a:t>
            </a:r>
          </a:p>
          <a:p>
            <a:r>
              <a:rPr lang="en-US" sz="1600" dirty="0"/>
              <a:t> Eating breakfast while driving to work</a:t>
            </a:r>
          </a:p>
          <a:p>
            <a:r>
              <a:rPr lang="en-US" sz="1600" dirty="0"/>
              <a:t> Commuting while getting exercise</a:t>
            </a:r>
          </a:p>
          <a:p>
            <a:r>
              <a:rPr lang="en-US" sz="1600" dirty="0"/>
              <a:t> Thinking while cycling</a:t>
            </a:r>
          </a:p>
          <a:p>
            <a:r>
              <a:rPr lang="en-US" sz="1600" dirty="0"/>
              <a:t> Drinking coffee while working</a:t>
            </a:r>
          </a:p>
          <a:p>
            <a:r>
              <a:rPr lang="en-US" sz="1600" dirty="0" smtClean="0"/>
              <a:t/>
            </a:r>
            <a:br>
              <a:rPr lang="en-US" sz="1600" dirty="0" smtClean="0"/>
            </a:br>
            <a:r>
              <a:rPr lang="en-US" sz="1600" dirty="0"/>
              <a:t>2). What is the purpose of the event that the speaker announces?</a:t>
            </a:r>
          </a:p>
          <a:p>
            <a:r>
              <a:rPr lang="en-US" sz="1600" dirty="0"/>
              <a:t> To encourage employees to cycle to work</a:t>
            </a:r>
          </a:p>
          <a:p>
            <a:r>
              <a:rPr lang="en-US" sz="1600" dirty="0"/>
              <a:t> To teach employees time-management techniques</a:t>
            </a:r>
          </a:p>
          <a:p>
            <a:r>
              <a:rPr lang="en-US" sz="1600" dirty="0"/>
              <a:t> To help employees cope with stress</a:t>
            </a:r>
          </a:p>
          <a:p>
            <a:r>
              <a:rPr lang="en-US" sz="1600" dirty="0"/>
              <a:t> To invite employees to join an aerobics class</a:t>
            </a:r>
          </a:p>
          <a:p>
            <a:r>
              <a:rPr lang="en-US" sz="1600" dirty="0" smtClean="0"/>
              <a:t/>
            </a:r>
            <a:br>
              <a:rPr lang="en-US" sz="1600" dirty="0" smtClean="0"/>
            </a:br>
            <a:r>
              <a:rPr lang="en-US" sz="1600" dirty="0"/>
              <a:t>3). Which employees will get a free breakfast on July 16?</a:t>
            </a:r>
          </a:p>
          <a:p>
            <a:r>
              <a:rPr lang="en-US" sz="1600" dirty="0"/>
              <a:t> Those who get to work before 8:00 A. M.</a:t>
            </a:r>
          </a:p>
          <a:p>
            <a:r>
              <a:rPr lang="en-US" sz="1600" dirty="0"/>
              <a:t> Those who have paid for parking</a:t>
            </a:r>
          </a:p>
          <a:p>
            <a:r>
              <a:rPr lang="en-US" sz="1600" dirty="0"/>
              <a:t> Those who work in the Collins Building</a:t>
            </a:r>
          </a:p>
          <a:p>
            <a:r>
              <a:rPr lang="en-US" sz="1600" dirty="0"/>
              <a:t> Those who ride a bicycle to </a:t>
            </a:r>
            <a:r>
              <a:rPr lang="en-US" sz="1600" dirty="0" smtClean="0"/>
              <a:t>work</a:t>
            </a: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676400"/>
            <a:ext cx="7391400" cy="4278094"/>
          </a:xfrm>
          <a:prstGeom prst="rect">
            <a:avLst/>
          </a:prstGeom>
          <a:noFill/>
        </p:spPr>
        <p:txBody>
          <a:bodyPr wrap="square" rtlCol="0">
            <a:spAutoFit/>
          </a:bodyPr>
          <a:lstStyle/>
          <a:p>
            <a:r>
              <a:rPr lang="en-US" sz="1600" dirty="0"/>
              <a:t>1). What example of multi-tasking does the speaker give?</a:t>
            </a:r>
          </a:p>
          <a:p>
            <a:r>
              <a:rPr lang="en-US" sz="1600" dirty="0"/>
              <a:t> Eating breakfast while driving to work</a:t>
            </a:r>
          </a:p>
          <a:p>
            <a:r>
              <a:rPr lang="en-US" sz="1600" b="1" dirty="0"/>
              <a:t> Commuting while getting exercise</a:t>
            </a:r>
          </a:p>
          <a:p>
            <a:r>
              <a:rPr lang="en-US" sz="1600" dirty="0"/>
              <a:t> Thinking while cycling</a:t>
            </a:r>
          </a:p>
          <a:p>
            <a:r>
              <a:rPr lang="en-US" sz="1600" dirty="0"/>
              <a:t> Drinking coffee while working</a:t>
            </a:r>
          </a:p>
          <a:p>
            <a:r>
              <a:rPr lang="en-US" sz="1600" dirty="0" smtClean="0"/>
              <a:t/>
            </a:r>
            <a:br>
              <a:rPr lang="en-US" sz="1600" dirty="0" smtClean="0"/>
            </a:br>
            <a:r>
              <a:rPr lang="en-US" sz="1600" dirty="0"/>
              <a:t>2). What is the purpose of the event that the speaker announces?</a:t>
            </a:r>
          </a:p>
          <a:p>
            <a:r>
              <a:rPr lang="en-US" sz="1600" dirty="0"/>
              <a:t> </a:t>
            </a:r>
            <a:r>
              <a:rPr lang="en-US" sz="1600" b="1" dirty="0"/>
              <a:t>To encourage employees to cycle to work</a:t>
            </a:r>
          </a:p>
          <a:p>
            <a:r>
              <a:rPr lang="en-US" sz="1600" dirty="0"/>
              <a:t> To teach employees time-management techniques</a:t>
            </a:r>
          </a:p>
          <a:p>
            <a:r>
              <a:rPr lang="en-US" sz="1600" dirty="0"/>
              <a:t> To help employees cope with stress</a:t>
            </a:r>
          </a:p>
          <a:p>
            <a:r>
              <a:rPr lang="en-US" sz="1600" dirty="0"/>
              <a:t> To invite employees to join an aerobics class</a:t>
            </a:r>
          </a:p>
          <a:p>
            <a:r>
              <a:rPr lang="en-US" sz="1600" dirty="0" smtClean="0"/>
              <a:t/>
            </a:r>
            <a:br>
              <a:rPr lang="en-US" sz="1600" dirty="0" smtClean="0"/>
            </a:br>
            <a:r>
              <a:rPr lang="en-US" sz="1600" dirty="0"/>
              <a:t>3). Which employees will get a free breakfast on July 16?</a:t>
            </a:r>
          </a:p>
          <a:p>
            <a:r>
              <a:rPr lang="en-US" sz="1600" dirty="0"/>
              <a:t> Those who get to work before 8:00 A. M.</a:t>
            </a:r>
          </a:p>
          <a:p>
            <a:r>
              <a:rPr lang="en-US" sz="1600" dirty="0"/>
              <a:t> Those who have paid for parking</a:t>
            </a:r>
          </a:p>
          <a:p>
            <a:r>
              <a:rPr lang="en-US" sz="1600" dirty="0"/>
              <a:t> Those who work in the Collins Building</a:t>
            </a:r>
          </a:p>
          <a:p>
            <a:r>
              <a:rPr lang="en-US" sz="1600" dirty="0"/>
              <a:t> </a:t>
            </a:r>
            <a:r>
              <a:rPr lang="en-US" sz="1600" b="1" dirty="0"/>
              <a:t>Those who ride a bicycle to </a:t>
            </a:r>
            <a:r>
              <a:rPr lang="en-US" sz="1600" b="1" dirty="0" smtClean="0"/>
              <a:t>work</a:t>
            </a:r>
            <a:endParaRPr lang="en-US" sz="1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620000" cy="4770537"/>
          </a:xfrm>
          <a:prstGeom prst="rect">
            <a:avLst/>
          </a:prstGeom>
          <a:noFill/>
        </p:spPr>
        <p:txBody>
          <a:bodyPr wrap="square" rtlCol="0">
            <a:spAutoFit/>
          </a:bodyPr>
          <a:lstStyle/>
          <a:p>
            <a:r>
              <a:rPr lang="en-US" sz="1600" dirty="0"/>
              <a:t>1). Who is the speaker?</a:t>
            </a:r>
          </a:p>
          <a:p>
            <a:r>
              <a:rPr lang="en-US" sz="1600" dirty="0"/>
              <a:t> A supermarket clerk</a:t>
            </a:r>
          </a:p>
          <a:p>
            <a:r>
              <a:rPr lang="en-US" sz="1600" dirty="0"/>
              <a:t> A waiter</a:t>
            </a:r>
          </a:p>
          <a:p>
            <a:r>
              <a:rPr lang="en-US" sz="1600" b="1" dirty="0"/>
              <a:t> A professional chef</a:t>
            </a:r>
          </a:p>
          <a:p>
            <a:r>
              <a:rPr lang="en-US" sz="1600" dirty="0"/>
              <a:t> A restaurant manager</a:t>
            </a:r>
          </a:p>
          <a:p>
            <a:r>
              <a:rPr lang="en-US" sz="1600" dirty="0" smtClean="0"/>
              <a:t/>
            </a:r>
            <a:br>
              <a:rPr lang="en-US" sz="1600" dirty="0" smtClean="0"/>
            </a:br>
            <a:r>
              <a:rPr lang="en-US" sz="1600" dirty="0"/>
              <a:t>2). What does the speaker say about the dessert?</a:t>
            </a:r>
          </a:p>
          <a:p>
            <a:r>
              <a:rPr lang="en-US" sz="1600" dirty="0"/>
              <a:t> It can be made very quickly.</a:t>
            </a:r>
          </a:p>
          <a:p>
            <a:r>
              <a:rPr lang="en-US" sz="1600" dirty="0"/>
              <a:t> The ingredients are simple.</a:t>
            </a:r>
          </a:p>
          <a:p>
            <a:r>
              <a:rPr lang="en-US" sz="1600" dirty="0"/>
              <a:t> The preparation involves very few utensils.</a:t>
            </a:r>
          </a:p>
          <a:p>
            <a:r>
              <a:rPr lang="en-US" sz="1600" b="1" dirty="0"/>
              <a:t> It takes longer to prepare than the appetizer.</a:t>
            </a:r>
          </a:p>
          <a:p>
            <a:r>
              <a:rPr lang="en-US" sz="1600" dirty="0" smtClean="0"/>
              <a:t/>
            </a:r>
            <a:br>
              <a:rPr lang="en-US" sz="1600" dirty="0" smtClean="0"/>
            </a:br>
            <a:r>
              <a:rPr lang="en-US" sz="1600" dirty="0"/>
              <a:t>3). What will happen last?</a:t>
            </a:r>
          </a:p>
          <a:p>
            <a:r>
              <a:rPr lang="en-US" sz="1600" dirty="0"/>
              <a:t> The speaker will introduce her assistant.</a:t>
            </a:r>
          </a:p>
          <a:p>
            <a:r>
              <a:rPr lang="en-US" sz="1600" dirty="0"/>
              <a:t> </a:t>
            </a:r>
            <a:r>
              <a:rPr lang="en-US" sz="1600" b="1" dirty="0"/>
              <a:t>Audience members will order cooking products.</a:t>
            </a:r>
          </a:p>
          <a:p>
            <a:r>
              <a:rPr lang="en-US" sz="1600" dirty="0"/>
              <a:t> The speaker will distribute her new cookbook.</a:t>
            </a:r>
          </a:p>
          <a:p>
            <a:r>
              <a:rPr lang="en-US" sz="1600" dirty="0"/>
              <a:t> Audience members will prepare something.</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752600"/>
            <a:ext cx="7239000" cy="4524315"/>
          </a:xfrm>
          <a:prstGeom prst="rect">
            <a:avLst/>
          </a:prstGeom>
          <a:noFill/>
        </p:spPr>
        <p:txBody>
          <a:bodyPr wrap="square" rtlCol="0">
            <a:spAutoFit/>
          </a:bodyPr>
          <a:lstStyle/>
          <a:p>
            <a:r>
              <a:rPr lang="en-US" sz="1600" dirty="0"/>
              <a:t>1). What is Ms. Archer's current position?</a:t>
            </a:r>
          </a:p>
          <a:p>
            <a:r>
              <a:rPr lang="en-US" sz="1600" dirty="0"/>
              <a:t> Company president</a:t>
            </a:r>
          </a:p>
          <a:p>
            <a:r>
              <a:rPr lang="en-US" sz="1600" dirty="0"/>
              <a:t> Consultant</a:t>
            </a:r>
          </a:p>
          <a:p>
            <a:r>
              <a:rPr lang="en-US" sz="1600" dirty="0"/>
              <a:t> News announcer</a:t>
            </a:r>
          </a:p>
          <a:p>
            <a:r>
              <a:rPr lang="en-US" sz="1600" dirty="0"/>
              <a:t> Employment counselor</a:t>
            </a:r>
          </a:p>
          <a:p>
            <a:r>
              <a:rPr lang="en-US" sz="1600" dirty="0" smtClean="0"/>
              <a:t/>
            </a:r>
            <a:br>
              <a:rPr lang="en-US" sz="1600" dirty="0" smtClean="0"/>
            </a:br>
            <a:r>
              <a:rPr lang="en-US" sz="1600" dirty="0"/>
              <a:t>2). When will Ms. Archer leave her current job?</a:t>
            </a:r>
          </a:p>
          <a:p>
            <a:r>
              <a:rPr lang="en-US" sz="1600" dirty="0"/>
              <a:t> Today</a:t>
            </a:r>
          </a:p>
          <a:p>
            <a:r>
              <a:rPr lang="en-US" sz="1600" dirty="0"/>
              <a:t> Tomorrow</a:t>
            </a:r>
          </a:p>
          <a:p>
            <a:r>
              <a:rPr lang="en-US" sz="1600" dirty="0"/>
              <a:t> Next Tuesday</a:t>
            </a:r>
          </a:p>
          <a:p>
            <a:r>
              <a:rPr lang="en-US" sz="1600" dirty="0"/>
              <a:t> Next year</a:t>
            </a:r>
          </a:p>
          <a:p>
            <a:r>
              <a:rPr lang="en-US" sz="1600" dirty="0" smtClean="0"/>
              <a:t/>
            </a:r>
            <a:br>
              <a:rPr lang="en-US" sz="1600" dirty="0" smtClean="0"/>
            </a:br>
            <a:r>
              <a:rPr lang="en-US" sz="1600" dirty="0"/>
              <a:t>3). What activity has already started?</a:t>
            </a:r>
          </a:p>
          <a:p>
            <a:r>
              <a:rPr lang="en-US" sz="1600" dirty="0"/>
              <a:t> The search for experienced consultants</a:t>
            </a:r>
          </a:p>
          <a:p>
            <a:r>
              <a:rPr lang="en-US" sz="1600" dirty="0"/>
              <a:t> The merging of two companies</a:t>
            </a:r>
          </a:p>
          <a:p>
            <a:r>
              <a:rPr lang="en-US" sz="1600" dirty="0"/>
              <a:t> The search for a new company head</a:t>
            </a:r>
          </a:p>
          <a:p>
            <a:r>
              <a:rPr lang="en-US" sz="1600" dirty="0"/>
              <a:t> The remodeling of the Diamond Company building</a:t>
            </a: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752600"/>
            <a:ext cx="7239000" cy="4524315"/>
          </a:xfrm>
          <a:prstGeom prst="rect">
            <a:avLst/>
          </a:prstGeom>
          <a:noFill/>
        </p:spPr>
        <p:txBody>
          <a:bodyPr wrap="square" rtlCol="0">
            <a:spAutoFit/>
          </a:bodyPr>
          <a:lstStyle/>
          <a:p>
            <a:r>
              <a:rPr lang="en-US" sz="1600" dirty="0"/>
              <a:t>1). What is Ms. Archer's current position?</a:t>
            </a:r>
          </a:p>
          <a:p>
            <a:r>
              <a:rPr lang="en-US" sz="1600" dirty="0"/>
              <a:t> </a:t>
            </a:r>
            <a:r>
              <a:rPr lang="en-US" sz="1600" b="1" dirty="0"/>
              <a:t>Company president</a:t>
            </a:r>
          </a:p>
          <a:p>
            <a:r>
              <a:rPr lang="en-US" sz="1600" dirty="0"/>
              <a:t> Consultant</a:t>
            </a:r>
          </a:p>
          <a:p>
            <a:r>
              <a:rPr lang="en-US" sz="1600" dirty="0"/>
              <a:t> News announcer</a:t>
            </a:r>
          </a:p>
          <a:p>
            <a:r>
              <a:rPr lang="en-US" sz="1600" dirty="0"/>
              <a:t> Employment counselor</a:t>
            </a:r>
          </a:p>
          <a:p>
            <a:r>
              <a:rPr lang="en-US" sz="1600" dirty="0" smtClean="0"/>
              <a:t/>
            </a:r>
            <a:br>
              <a:rPr lang="en-US" sz="1600" dirty="0" smtClean="0"/>
            </a:br>
            <a:r>
              <a:rPr lang="en-US" sz="1600" dirty="0"/>
              <a:t>2). When will Ms. Archer leave her current job?</a:t>
            </a:r>
          </a:p>
          <a:p>
            <a:r>
              <a:rPr lang="en-US" sz="1600" dirty="0"/>
              <a:t> Today</a:t>
            </a:r>
          </a:p>
          <a:p>
            <a:r>
              <a:rPr lang="en-US" sz="1600" dirty="0"/>
              <a:t> Tomorrow</a:t>
            </a:r>
          </a:p>
          <a:p>
            <a:r>
              <a:rPr lang="en-US" sz="1600" dirty="0"/>
              <a:t> Next Tuesday</a:t>
            </a:r>
          </a:p>
          <a:p>
            <a:r>
              <a:rPr lang="en-US" sz="1600" dirty="0"/>
              <a:t> </a:t>
            </a:r>
            <a:r>
              <a:rPr lang="en-US" sz="1600" b="1" dirty="0"/>
              <a:t>Next year</a:t>
            </a:r>
          </a:p>
          <a:p>
            <a:r>
              <a:rPr lang="en-US" sz="1600" dirty="0" smtClean="0"/>
              <a:t/>
            </a:r>
            <a:br>
              <a:rPr lang="en-US" sz="1600" dirty="0" smtClean="0"/>
            </a:br>
            <a:r>
              <a:rPr lang="en-US" sz="1600" dirty="0"/>
              <a:t>3). What activity has already started?</a:t>
            </a:r>
          </a:p>
          <a:p>
            <a:r>
              <a:rPr lang="en-US" sz="1600" dirty="0"/>
              <a:t> The search for experienced consultants</a:t>
            </a:r>
          </a:p>
          <a:p>
            <a:r>
              <a:rPr lang="en-US" sz="1600" dirty="0"/>
              <a:t> The merging of two companies</a:t>
            </a:r>
          </a:p>
          <a:p>
            <a:r>
              <a:rPr lang="en-US" sz="1600" dirty="0"/>
              <a:t> </a:t>
            </a:r>
            <a:r>
              <a:rPr lang="en-US" sz="1600" b="1" dirty="0"/>
              <a:t>The search for a new company head</a:t>
            </a:r>
          </a:p>
          <a:p>
            <a:r>
              <a:rPr lang="en-US" sz="1600" dirty="0"/>
              <a:t> The remodeling of the Diamond Company building</a:t>
            </a: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0600" y="1600200"/>
            <a:ext cx="7620000" cy="4770537"/>
          </a:xfrm>
          <a:prstGeom prst="rect">
            <a:avLst/>
          </a:prstGeom>
          <a:noFill/>
        </p:spPr>
        <p:txBody>
          <a:bodyPr wrap="square" rtlCol="0">
            <a:spAutoFit/>
          </a:bodyPr>
          <a:lstStyle/>
          <a:p>
            <a:r>
              <a:rPr lang="en-US" sz="1600" dirty="0"/>
              <a:t>1). Who is the intended audience for this talk?</a:t>
            </a:r>
          </a:p>
          <a:p>
            <a:r>
              <a:rPr lang="en-US" sz="1600" dirty="0"/>
              <a:t> Athletes</a:t>
            </a:r>
          </a:p>
          <a:p>
            <a:r>
              <a:rPr lang="en-US" sz="1600" dirty="0"/>
              <a:t> Film stars</a:t>
            </a:r>
          </a:p>
          <a:p>
            <a:r>
              <a:rPr lang="en-US" sz="1600" dirty="0"/>
              <a:t> Journalists</a:t>
            </a:r>
          </a:p>
          <a:p>
            <a:r>
              <a:rPr lang="en-US" sz="1600" dirty="0"/>
              <a:t> Politicians</a:t>
            </a:r>
          </a:p>
          <a:p>
            <a:r>
              <a:rPr lang="en-US" sz="1600" dirty="0" smtClean="0"/>
              <a:t/>
            </a:r>
            <a:br>
              <a:rPr lang="en-US" sz="1600" dirty="0" smtClean="0"/>
            </a:br>
            <a:r>
              <a:rPr lang="en-US" sz="1600" dirty="0"/>
              <a:t>2). What are the audience members asked to do?</a:t>
            </a:r>
          </a:p>
          <a:p>
            <a:r>
              <a:rPr lang="en-US" sz="1600" dirty="0"/>
              <a:t> Speak quietly in the interview area</a:t>
            </a:r>
          </a:p>
          <a:p>
            <a:r>
              <a:rPr lang="en-US" sz="1600" dirty="0"/>
              <a:t> Dress nicely for interviews</a:t>
            </a:r>
          </a:p>
          <a:p>
            <a:r>
              <a:rPr lang="en-US" sz="1600" dirty="0"/>
              <a:t> Use microphones when asking questions</a:t>
            </a:r>
          </a:p>
          <a:p>
            <a:r>
              <a:rPr lang="en-US" sz="1600" dirty="0"/>
              <a:t> Leave telephones outside the media center</a:t>
            </a:r>
          </a:p>
          <a:p>
            <a:r>
              <a:rPr lang="en-US" sz="1600" dirty="0" smtClean="0"/>
              <a:t/>
            </a:r>
            <a:br>
              <a:rPr lang="en-US" sz="1600" dirty="0" smtClean="0"/>
            </a:br>
            <a:r>
              <a:rPr lang="en-US" sz="1600" dirty="0"/>
              <a:t>3). What will happen next?</a:t>
            </a:r>
          </a:p>
          <a:p>
            <a:r>
              <a:rPr lang="en-US" sz="1600" dirty="0"/>
              <a:t> The audience will watch a film clip.</a:t>
            </a:r>
          </a:p>
          <a:p>
            <a:r>
              <a:rPr lang="en-US" sz="1600" dirty="0"/>
              <a:t> A tennis player will answer questions.</a:t>
            </a:r>
          </a:p>
          <a:p>
            <a:r>
              <a:rPr lang="en-US" sz="1600" dirty="0"/>
              <a:t> The audience will leave the meeting.</a:t>
            </a:r>
          </a:p>
          <a:p>
            <a:r>
              <a:rPr lang="en-US" sz="1600" dirty="0"/>
              <a:t> A player will sign autographs.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0600" y="1600200"/>
            <a:ext cx="7620000" cy="4770537"/>
          </a:xfrm>
          <a:prstGeom prst="rect">
            <a:avLst/>
          </a:prstGeom>
          <a:noFill/>
        </p:spPr>
        <p:txBody>
          <a:bodyPr wrap="square" rtlCol="0">
            <a:spAutoFit/>
          </a:bodyPr>
          <a:lstStyle/>
          <a:p>
            <a:r>
              <a:rPr lang="en-US" sz="1600" dirty="0"/>
              <a:t>1). Who is the intended audience for this talk?</a:t>
            </a:r>
          </a:p>
          <a:p>
            <a:r>
              <a:rPr lang="en-US" sz="1600" dirty="0"/>
              <a:t> Athletes</a:t>
            </a:r>
          </a:p>
          <a:p>
            <a:r>
              <a:rPr lang="en-US" sz="1600" dirty="0"/>
              <a:t> Film stars</a:t>
            </a:r>
          </a:p>
          <a:p>
            <a:r>
              <a:rPr lang="en-US" sz="1600" dirty="0"/>
              <a:t> </a:t>
            </a:r>
            <a:r>
              <a:rPr lang="en-US" sz="1600" b="1" dirty="0"/>
              <a:t>Journalists</a:t>
            </a:r>
          </a:p>
          <a:p>
            <a:r>
              <a:rPr lang="en-US" sz="1600" dirty="0"/>
              <a:t> Politicians</a:t>
            </a:r>
          </a:p>
          <a:p>
            <a:r>
              <a:rPr lang="en-US" sz="1600" dirty="0" smtClean="0"/>
              <a:t/>
            </a:r>
            <a:br>
              <a:rPr lang="en-US" sz="1600" dirty="0" smtClean="0"/>
            </a:br>
            <a:r>
              <a:rPr lang="en-US" sz="1600" dirty="0"/>
              <a:t>2). What are the audience members asked to do?</a:t>
            </a:r>
          </a:p>
          <a:p>
            <a:r>
              <a:rPr lang="en-US" sz="1600" dirty="0"/>
              <a:t> Speak quietly in the interview area</a:t>
            </a:r>
          </a:p>
          <a:p>
            <a:r>
              <a:rPr lang="en-US" sz="1600" dirty="0"/>
              <a:t> Dress nicely for interviews</a:t>
            </a:r>
          </a:p>
          <a:p>
            <a:r>
              <a:rPr lang="en-US" sz="1600" dirty="0"/>
              <a:t> </a:t>
            </a:r>
            <a:r>
              <a:rPr lang="en-US" sz="1600" b="1" dirty="0"/>
              <a:t>Use microphones when asking questions</a:t>
            </a:r>
          </a:p>
          <a:p>
            <a:r>
              <a:rPr lang="en-US" sz="1600" dirty="0"/>
              <a:t> Leave telephones outside the media center</a:t>
            </a:r>
          </a:p>
          <a:p>
            <a:r>
              <a:rPr lang="en-US" sz="1600" dirty="0" smtClean="0"/>
              <a:t/>
            </a:r>
            <a:br>
              <a:rPr lang="en-US" sz="1600" dirty="0" smtClean="0"/>
            </a:br>
            <a:r>
              <a:rPr lang="en-US" sz="1600" dirty="0"/>
              <a:t>3). What will happen next?</a:t>
            </a:r>
          </a:p>
          <a:p>
            <a:r>
              <a:rPr lang="en-US" sz="1600" dirty="0"/>
              <a:t> The audience will watch a film clip.</a:t>
            </a:r>
          </a:p>
          <a:p>
            <a:r>
              <a:rPr lang="en-US" sz="1600" dirty="0"/>
              <a:t> </a:t>
            </a:r>
            <a:r>
              <a:rPr lang="en-US" sz="1600" b="1" dirty="0"/>
              <a:t>A tennis player will answer questions.</a:t>
            </a:r>
          </a:p>
          <a:p>
            <a:r>
              <a:rPr lang="en-US" sz="1600" dirty="0"/>
              <a:t> The audience will leave the meeting.</a:t>
            </a:r>
          </a:p>
          <a:p>
            <a:r>
              <a:rPr lang="en-US" sz="1600" dirty="0"/>
              <a:t> A player will sign autographs.</a:t>
            </a:r>
          </a:p>
          <a:p>
            <a:r>
              <a:rPr lang="en-US" sz="1600" dirty="0" smtClean="0"/>
              <a:t/>
            </a:r>
            <a:br>
              <a:rPr lang="en-US" sz="1600" dirty="0" smtClean="0"/>
            </a:b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3286"/>
            <a:ext cx="6553200" cy="4278094"/>
          </a:xfrm>
          <a:prstGeom prst="rect">
            <a:avLst/>
          </a:prstGeom>
          <a:noFill/>
        </p:spPr>
        <p:txBody>
          <a:bodyPr wrap="square" rtlCol="0">
            <a:spAutoFit/>
          </a:bodyPr>
          <a:lstStyle/>
          <a:p>
            <a:r>
              <a:rPr lang="en-US" sz="1600" dirty="0"/>
              <a:t>1). Who is the intended audience for this announcement?</a:t>
            </a:r>
          </a:p>
          <a:p>
            <a:r>
              <a:rPr lang="en-US" sz="1600" dirty="0"/>
              <a:t> Supermarket customers</a:t>
            </a:r>
          </a:p>
          <a:p>
            <a:r>
              <a:rPr lang="en-US" sz="1600" dirty="0"/>
              <a:t> Office employees</a:t>
            </a:r>
          </a:p>
          <a:p>
            <a:r>
              <a:rPr lang="en-US" sz="1600" dirty="0"/>
              <a:t> International tourists</a:t>
            </a:r>
          </a:p>
          <a:p>
            <a:r>
              <a:rPr lang="en-US" sz="1600" dirty="0"/>
              <a:t> University students</a:t>
            </a:r>
          </a:p>
          <a:p>
            <a:r>
              <a:rPr lang="en-US" sz="1600" dirty="0" smtClean="0"/>
              <a:t/>
            </a:r>
            <a:br>
              <a:rPr lang="en-US" sz="1600" dirty="0" smtClean="0"/>
            </a:br>
            <a:r>
              <a:rPr lang="en-US" sz="1600" dirty="0"/>
              <a:t>2). When will the change take place?</a:t>
            </a:r>
          </a:p>
          <a:p>
            <a:r>
              <a:rPr lang="en-US" sz="1600" dirty="0"/>
              <a:t> Today</a:t>
            </a:r>
          </a:p>
          <a:p>
            <a:r>
              <a:rPr lang="en-US" sz="1600" dirty="0"/>
              <a:t> Next week</a:t>
            </a:r>
          </a:p>
          <a:p>
            <a:r>
              <a:rPr lang="en-US" sz="1600" dirty="0"/>
              <a:t> Next month</a:t>
            </a:r>
          </a:p>
          <a:p>
            <a:r>
              <a:rPr lang="en-US" sz="1600" dirty="0"/>
              <a:t> Next year</a:t>
            </a:r>
          </a:p>
          <a:p>
            <a:r>
              <a:rPr lang="en-US" sz="1600" dirty="0" smtClean="0"/>
              <a:t/>
            </a:r>
            <a:br>
              <a:rPr lang="en-US" sz="1600" dirty="0" smtClean="0"/>
            </a:br>
            <a:r>
              <a:rPr lang="en-US" sz="1600" dirty="0"/>
              <a:t>3). Where will information be posted?</a:t>
            </a:r>
          </a:p>
          <a:p>
            <a:r>
              <a:rPr lang="en-US" sz="1600" dirty="0"/>
              <a:t> On the company Web site</a:t>
            </a:r>
          </a:p>
          <a:p>
            <a:r>
              <a:rPr lang="en-US" sz="1600" dirty="0"/>
              <a:t> Next to the vending machines</a:t>
            </a:r>
          </a:p>
          <a:p>
            <a:r>
              <a:rPr lang="en-US" sz="1600" dirty="0"/>
              <a:t> On the front door of the building</a:t>
            </a:r>
          </a:p>
          <a:p>
            <a:r>
              <a:rPr lang="en-US" sz="1600" dirty="0"/>
              <a:t> Near the entrance to the </a:t>
            </a:r>
            <a:r>
              <a:rPr lang="en-US" sz="1600" dirty="0" smtClean="0"/>
              <a:t>cafeteria</a:t>
            </a:r>
            <a:endParaRPr lang="en-US"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523286"/>
            <a:ext cx="6553200" cy="4278094"/>
          </a:xfrm>
          <a:prstGeom prst="rect">
            <a:avLst/>
          </a:prstGeom>
          <a:noFill/>
        </p:spPr>
        <p:txBody>
          <a:bodyPr wrap="square" rtlCol="0">
            <a:spAutoFit/>
          </a:bodyPr>
          <a:lstStyle/>
          <a:p>
            <a:r>
              <a:rPr lang="en-US" sz="1600" dirty="0"/>
              <a:t>1). Who is the intended audience for this announcement?</a:t>
            </a:r>
          </a:p>
          <a:p>
            <a:r>
              <a:rPr lang="en-US" sz="1600" dirty="0"/>
              <a:t> Supermarket customers</a:t>
            </a:r>
          </a:p>
          <a:p>
            <a:r>
              <a:rPr lang="en-US" sz="1600" b="1" dirty="0"/>
              <a:t> Office employees</a:t>
            </a:r>
          </a:p>
          <a:p>
            <a:r>
              <a:rPr lang="en-US" sz="1600" dirty="0"/>
              <a:t> International tourists</a:t>
            </a:r>
          </a:p>
          <a:p>
            <a:r>
              <a:rPr lang="en-US" sz="1600" dirty="0"/>
              <a:t> University students</a:t>
            </a:r>
          </a:p>
          <a:p>
            <a:r>
              <a:rPr lang="en-US" sz="1600" dirty="0" smtClean="0"/>
              <a:t/>
            </a:r>
            <a:br>
              <a:rPr lang="en-US" sz="1600" dirty="0" smtClean="0"/>
            </a:br>
            <a:r>
              <a:rPr lang="en-US" sz="1600" dirty="0"/>
              <a:t>2). When will the change take place?</a:t>
            </a:r>
          </a:p>
          <a:p>
            <a:r>
              <a:rPr lang="en-US" sz="1600" dirty="0"/>
              <a:t> Today</a:t>
            </a:r>
          </a:p>
          <a:p>
            <a:r>
              <a:rPr lang="en-US" sz="1600" dirty="0"/>
              <a:t> Next week</a:t>
            </a:r>
          </a:p>
          <a:p>
            <a:r>
              <a:rPr lang="en-US" sz="1600" dirty="0"/>
              <a:t> </a:t>
            </a:r>
            <a:r>
              <a:rPr lang="en-US" sz="1600" b="1" dirty="0"/>
              <a:t>Next month</a:t>
            </a:r>
          </a:p>
          <a:p>
            <a:r>
              <a:rPr lang="en-US" sz="1600" dirty="0"/>
              <a:t> Next year</a:t>
            </a:r>
          </a:p>
          <a:p>
            <a:r>
              <a:rPr lang="en-US" sz="1600" dirty="0" smtClean="0"/>
              <a:t/>
            </a:r>
            <a:br>
              <a:rPr lang="en-US" sz="1600" dirty="0" smtClean="0"/>
            </a:br>
            <a:r>
              <a:rPr lang="en-US" sz="1600" dirty="0"/>
              <a:t>3). Where will information be posted?</a:t>
            </a:r>
          </a:p>
          <a:p>
            <a:r>
              <a:rPr lang="en-US" sz="1600" dirty="0"/>
              <a:t> On the company Web site</a:t>
            </a:r>
          </a:p>
          <a:p>
            <a:r>
              <a:rPr lang="en-US" sz="1600" dirty="0"/>
              <a:t> Next to the vending machines</a:t>
            </a:r>
          </a:p>
          <a:p>
            <a:r>
              <a:rPr lang="en-US" sz="1600" dirty="0"/>
              <a:t> On the front door of the building</a:t>
            </a:r>
          </a:p>
          <a:p>
            <a:r>
              <a:rPr lang="en-US" sz="1600" dirty="0"/>
              <a:t> </a:t>
            </a:r>
            <a:r>
              <a:rPr lang="en-US" sz="1600" b="1" dirty="0"/>
              <a:t>Near the entrance to the </a:t>
            </a:r>
            <a:r>
              <a:rPr lang="en-US" sz="1600" b="1" dirty="0" smtClean="0"/>
              <a:t>cafeteria</a:t>
            </a:r>
            <a:endParaRPr lang="en-US" sz="16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4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TotalTime>
  <Words>1684</Words>
  <Application>Microsoft Office PowerPoint</Application>
  <PresentationFormat>On-screen Show (4:3)</PresentationFormat>
  <Paragraphs>326</Paragraphs>
  <Slides>21</Slides>
  <Notes>10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4_Default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New</cp:lastModifiedBy>
  <cp:revision>27</cp:revision>
  <dcterms:created xsi:type="dcterms:W3CDTF">2014-02-13T12:31:20Z</dcterms:created>
  <dcterms:modified xsi:type="dcterms:W3CDTF">2016-01-20T07:09:40Z</dcterms:modified>
</cp:coreProperties>
</file>