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5" r:id="rId18"/>
    <p:sldId id="276" r:id="rId19"/>
    <p:sldId id="277" r:id="rId20"/>
    <p:sldId id="274"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700" autoAdjust="0"/>
  </p:normalViewPr>
  <p:slideViewPr>
    <p:cSldViewPr>
      <p:cViewPr varScale="1">
        <p:scale>
          <a:sx n="45" d="100"/>
          <a:sy n="45" d="100"/>
        </p:scale>
        <p:origin x="-210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CAF04-1210-4B0F-8F14-AD27A51281BC}" type="datetimeFigureOut">
              <a:rPr lang="en-US" smtClean="0"/>
              <a:pPr/>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4447B3-D793-40D5-8984-66C0E19F076D}" type="slidenum">
              <a:rPr lang="en-US" smtClean="0"/>
              <a:pPr/>
              <a:t>‹#›</a:t>
            </a:fld>
            <a:endParaRPr lang="en-US"/>
          </a:p>
        </p:txBody>
      </p:sp>
    </p:spTree>
    <p:extLst>
      <p:ext uri="{BB962C8B-B14F-4D97-AF65-F5344CB8AC3E}">
        <p14:creationId xmlns:p14="http://schemas.microsoft.com/office/powerpoint/2010/main" val="1396158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Thank you for calling the Ticket Center. Tickets are now on sale for the May 20th classical music concert. Prices are $50 for seats on the main floor. Seats in the balcony cost $35, and seats on the third level cost $25. There is a $7 discount on all tickets for children age 12 and under. Senior citizens, age 60 and older, receive a $10 discount. A representative will be with you shortly. Please have your credit card ready. Once you've ordered, you may pick up your tickets at the concert hall box office. Thank you.</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Thank you for coming to the grand opening of the </a:t>
            </a:r>
            <a:r>
              <a:rPr lang="en-US" sz="1200" b="0" i="0" kern="1200" dirty="0" err="1" smtClean="0">
                <a:solidFill>
                  <a:schemeClr val="tx1"/>
                </a:solidFill>
                <a:latin typeface="+mn-lt"/>
                <a:ea typeface="+mn-ea"/>
                <a:cs typeface="+mn-cs"/>
              </a:rPr>
              <a:t>Holmstead</a:t>
            </a:r>
            <a:r>
              <a:rPr lang="en-US" sz="1200" b="0" i="0" kern="1200" dirty="0" smtClean="0">
                <a:solidFill>
                  <a:schemeClr val="tx1"/>
                </a:solidFill>
                <a:latin typeface="+mn-lt"/>
                <a:ea typeface="+mn-ea"/>
                <a:cs typeface="+mn-cs"/>
              </a:rPr>
              <a:t> Library. It's taken 18 months to complete this building, but I think the wait has been worth it. This magnificent ceiling-glass structure has been called the perfect marriage of function and form, and I think all of us here today would agree with that statement. Now I'm going to hand the microphone to a special guest, the man who designed this beautiful edifice, Klaus </a:t>
            </a:r>
            <a:r>
              <a:rPr lang="en-US" sz="1200" b="0" i="0" kern="1200" dirty="0" err="1" smtClean="0">
                <a:solidFill>
                  <a:schemeClr val="tx1"/>
                </a:solidFill>
                <a:latin typeface="+mn-lt"/>
                <a:ea typeface="+mn-ea"/>
                <a:cs typeface="+mn-cs"/>
              </a:rPr>
              <a:t>Kirshner</a:t>
            </a:r>
            <a:r>
              <a:rPr lang="en-US" sz="1200" b="0" i="0" kern="1200" dirty="0" smtClean="0">
                <a:solidFill>
                  <a:schemeClr val="tx1"/>
                </a:solidFill>
                <a:latin typeface="+mn-lt"/>
                <a:ea typeface="+mn-ea"/>
                <a:cs typeface="+mn-cs"/>
              </a:rPr>
              <a:t>. Mr. </a:t>
            </a:r>
            <a:r>
              <a:rPr lang="en-US" sz="1200" b="0" i="0" kern="1200" dirty="0" err="1" smtClean="0">
                <a:solidFill>
                  <a:schemeClr val="tx1"/>
                </a:solidFill>
                <a:latin typeface="+mn-lt"/>
                <a:ea typeface="+mn-ea"/>
                <a:cs typeface="+mn-cs"/>
              </a:rPr>
              <a:t>Kirshner</a:t>
            </a:r>
            <a:r>
              <a:rPr lang="en-US" sz="1200" b="0" i="0" kern="1200" dirty="0" smtClean="0">
                <a:solidFill>
                  <a:schemeClr val="tx1"/>
                </a:solidFill>
                <a:latin typeface="+mn-lt"/>
                <a:ea typeface="+mn-ea"/>
                <a:cs typeface="+mn-cs"/>
              </a:rPr>
              <a:t> has flown all the way from Austria for this occasion, and we are honored to have him with us. He is renowned throughout the world for his innovative architecture and distinctive style. Would you please join me in giving a warm </a:t>
            </a:r>
            <a:r>
              <a:rPr lang="en-US" sz="1200" b="0" i="0" kern="1200" dirty="0" err="1" smtClean="0">
                <a:solidFill>
                  <a:schemeClr val="tx1"/>
                </a:solidFill>
                <a:latin typeface="+mn-lt"/>
                <a:ea typeface="+mn-ea"/>
                <a:cs typeface="+mn-cs"/>
              </a:rPr>
              <a:t>Holmstead</a:t>
            </a:r>
            <a:r>
              <a:rPr lang="en-US" sz="1200" b="0" i="0" kern="1200" dirty="0" smtClean="0">
                <a:solidFill>
                  <a:schemeClr val="tx1"/>
                </a:solidFill>
                <a:latin typeface="+mn-lt"/>
                <a:ea typeface="+mn-ea"/>
                <a:cs typeface="+mn-cs"/>
              </a:rPr>
              <a:t> welcome to Klaus </a:t>
            </a:r>
            <a:r>
              <a:rPr lang="en-US" sz="1200" b="0" i="0" kern="1200" dirty="0" err="1" smtClean="0">
                <a:solidFill>
                  <a:schemeClr val="tx1"/>
                </a:solidFill>
                <a:latin typeface="+mn-lt"/>
                <a:ea typeface="+mn-ea"/>
                <a:cs typeface="+mn-cs"/>
              </a:rPr>
              <a:t>Kirshner</a:t>
            </a:r>
            <a:r>
              <a:rPr lang="en-US" sz="1200" b="0" i="0" kern="1200" dirty="0" smtClean="0">
                <a:solidFill>
                  <a:schemeClr val="tx1"/>
                </a:solidFill>
                <a:latin typeface="+mn-lt"/>
                <a:ea typeface="+mn-ea"/>
                <a:cs typeface="+mn-cs"/>
              </a:rPr>
              <a:t>!</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Hi. My name is Mindy, and I'll be your guide today. We're going to start by visiting a sheep farm, so you can see the wool that this area is famous for. We'll watch a sheep dog perform a round up, then see a farmer shear off the sheep's wool. Next we'll visit a plant that makes apple juice, another famous local product. You'll get a chance to help pick apples, and also a carton of fresh juice to enjoy. We'll end our day by visiting our most well-known attraction, the oyster-shell opera house. While there, we'll watch a rehearsal for an upcoming performance.</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Clinton City has announced delays and closures for schools due to the big snowstorm this morning. All public elementary, middle and high schools will begin two hours late. Because of ice on the roads, buses will pick up children at their special snow-stop locations, instead of the regular bus stops. If you do not know where your child's snow bus stop is, call the district transportation office at 555-3343. Schools will end at the regular time, but all after-school activities today have been cancelled. Buses will deliver students to their snow-stop locations. All private elementary, middle and high schools have cancelled school today. Community colleges, as well as City University, will begin one hour late this morning. For updated information on the snowstorm, visit the city website at www.clintoncity.com.</a:t>
            </a: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All right, now let's discuss our advertising revenue. As you know, this is a huge part of our business. Ads account for about 60 percent of all our annual revenue. Last year, our advertising revenue grew by 3 percent. This year, our goal is to double that figure, to 6 percent. How can we do that? We've discussed running an auction for on-line advertisements. The highest bidder will get to put their ad at the top of our web page. The winner of the auction will be the company that is willing to pay the most money per click. That means that each time someone clicks on their ad, they pay us. But they have to tell us, in advance, how much they are willing to pay. I think this is a good idea, but we have identified some software problems that have to be worked out so that we can set up an auction system. Let's put Jamie and Chris to work on those problems. We'll talk about this again in two weeks.</a:t>
            </a: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That's a good question. It's hard for me to predict how long I'll keep playing, but I'd like to keep going as long as I'm healthy and can help my team win. I'm 35 now, and I feel great. The knee injury I suffered last year is completely healed. It feels like I could play for four or five more years. Of course, once the season starts, that could change. Maybe my knee will get hurt again, or else another part of my body. I don't want to be out there playing if I'm not able to compete at a high level. They're paying me five million dollars a year, and I want to prove that I'm worth it. If I ever reach the point where I feel like I'm not giving the fans their money's worth, then I'll be glad to retire and let a younger player take over. I've been playing this game since I was seven years old, and professionally since I was 21, I'm thankful that I've lasted this long and done as well as I have. It's already been a great career.</a:t>
            </a: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Good morning and welcome to Wildlife Park. For your safety and the safety of those around you, we ask that you observe the following regulations. First, you must remain in the vehicles at all times. Second, do not feed any of the animals as you drive past them. Third, take pictures only when instructed to do so by your guide. Finally, turn off all noise-making devices such as cell phones and MP3 players while touring the park. Anyone violating these rules will have their park admission revoked, without refund. In addition, they could be subject to arrest and a fine up to $5,000. Please enjoy your tour today through Wildlife Park. Thank you.</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In financial news, Hillman Corporation stock jumped $1 a share today after it released a better-than-expected quarterly report. Hillman revealed that its earnings for the quarter were 35 cents a share, 10 cents better than analysts had predicted. Hillman made a quarterly profit of $2.5 million, bringing its yearly profit to nearly $10 million so far. The report bumped Hillman's stock price from $20 a share this morning to $21 per share by the close of the stock market this afternoon. Earlier this year, the stock had hit a 52-week low of $12.25.</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It seems like flat tires come at the worst possible times. Like the middle of a crowded freeway. Or a deserted road late at night. But now a flat tire doesn't have to ruin your trip. Due to revolutionary new technology, Ruble Tires let you drive up to 100 miles after a flat, so you can change the tire in a safe, comfortable environment. Ruble's new Rugged Wear tires are side reinforced, so the rubber on the side of the tire supports a car's weight even when the bottom of the tire loses air. Rugged Wear tires are the latest in a long line of Ruble innovations. At Ruble, we make driving safer. For more information on all Ruble Tires, visit our website at www.ruble.com.</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Hi. This message is for Christian Collier. I'm not sure if this is the right number. My name is Wendy Moss, and I found your wallet yesterday in Center Park. Don't worry, it doesn't seem like anything is missing. It has some cash, your driver's license, and credit cards. I found your phone number on a medical identification card. I hope the number is still current. Anyway, if you could call me, we can arrange to meet and you can pick up your wallet. I live only a couple of miles from you, if the address on your driver's license is correct. So, again, my name is Wendy, and my phone number is 555-8629. I'm going to a movie tonight, but I'll check my voice mail when it's over and if you leave a message I'll call you back. Bye.</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04447B3-D793-40D5-8984-66C0E19F076D}"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0"/>
            <a:ext cx="251017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13</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1600200"/>
            <a:ext cx="7467600" cy="4770537"/>
          </a:xfrm>
          <a:prstGeom prst="rect">
            <a:avLst/>
          </a:prstGeom>
          <a:noFill/>
        </p:spPr>
        <p:txBody>
          <a:bodyPr wrap="square" rtlCol="0">
            <a:spAutoFit/>
          </a:bodyPr>
          <a:lstStyle/>
          <a:p>
            <a:r>
              <a:rPr lang="en-US" sz="1600" dirty="0" smtClean="0"/>
              <a:t>1). Who most likely is the speaker?</a:t>
            </a:r>
          </a:p>
          <a:p>
            <a:r>
              <a:rPr lang="en-US" sz="1600" dirty="0" smtClean="0"/>
              <a:t> A politician</a:t>
            </a:r>
          </a:p>
          <a:p>
            <a:r>
              <a:rPr lang="en-US" sz="1600" dirty="0" smtClean="0"/>
              <a:t> An athlete</a:t>
            </a:r>
          </a:p>
          <a:p>
            <a:r>
              <a:rPr lang="en-US" sz="1600" dirty="0" smtClean="0"/>
              <a:t> An author</a:t>
            </a:r>
          </a:p>
          <a:p>
            <a:r>
              <a:rPr lang="en-US" sz="1600" dirty="0" smtClean="0"/>
              <a:t> A movie star</a:t>
            </a:r>
          </a:p>
          <a:p>
            <a:endParaRPr lang="en-US" sz="1600" u="sng" dirty="0"/>
          </a:p>
          <a:p>
            <a:r>
              <a:rPr lang="en-US" sz="1600" dirty="0" smtClean="0"/>
              <a:t/>
            </a:r>
            <a:br>
              <a:rPr lang="en-US" sz="1600" dirty="0" smtClean="0"/>
            </a:br>
            <a:r>
              <a:rPr lang="en-US" sz="1600" dirty="0" smtClean="0"/>
              <a:t>2). What did the speaker do last year?</a:t>
            </a:r>
          </a:p>
          <a:p>
            <a:r>
              <a:rPr lang="en-US" sz="1600" dirty="0" smtClean="0"/>
              <a:t> He retired.</a:t>
            </a:r>
          </a:p>
          <a:p>
            <a:r>
              <a:rPr lang="en-US" sz="1600" dirty="0" smtClean="0"/>
              <a:t> He injured his ankle.</a:t>
            </a:r>
          </a:p>
          <a:p>
            <a:r>
              <a:rPr lang="en-US" sz="1600" dirty="0" smtClean="0"/>
              <a:t> He hurt his knee.</a:t>
            </a:r>
          </a:p>
          <a:p>
            <a:r>
              <a:rPr lang="en-US" sz="1600" dirty="0" smtClean="0"/>
              <a:t> He changed teams.</a:t>
            </a:r>
          </a:p>
          <a:p>
            <a:r>
              <a:rPr lang="en-US" sz="1600" dirty="0" smtClean="0"/>
              <a:t/>
            </a:r>
            <a:br>
              <a:rPr lang="en-US" sz="1600" dirty="0" smtClean="0"/>
            </a:br>
            <a:r>
              <a:rPr lang="en-US" sz="1600" dirty="0" smtClean="0"/>
              <a:t>3). At what age did the speaker start playing?</a:t>
            </a:r>
          </a:p>
          <a:p>
            <a:r>
              <a:rPr lang="en-US" sz="1600" dirty="0" smtClean="0"/>
              <a:t> 7</a:t>
            </a:r>
          </a:p>
          <a:p>
            <a:r>
              <a:rPr lang="en-US" sz="1600" dirty="0" smtClean="0"/>
              <a:t> 14</a:t>
            </a:r>
          </a:p>
          <a:p>
            <a:r>
              <a:rPr lang="en-US" sz="1600" dirty="0" smtClean="0"/>
              <a:t> 21</a:t>
            </a:r>
          </a:p>
          <a:p>
            <a:r>
              <a:rPr lang="en-US" sz="1600" dirty="0" smtClean="0"/>
              <a:t> 35</a:t>
            </a:r>
          </a:p>
          <a:p>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600200"/>
            <a:ext cx="7467600" cy="4524315"/>
          </a:xfrm>
          <a:prstGeom prst="rect">
            <a:avLst/>
          </a:prstGeom>
          <a:noFill/>
        </p:spPr>
        <p:txBody>
          <a:bodyPr wrap="square" rtlCol="0">
            <a:spAutoFit/>
          </a:bodyPr>
          <a:lstStyle/>
          <a:p>
            <a:r>
              <a:rPr lang="en-US" sz="1600" dirty="0" smtClean="0"/>
              <a:t>1). Who most likely is the speaker?</a:t>
            </a:r>
          </a:p>
          <a:p>
            <a:r>
              <a:rPr lang="en-US" sz="1600" dirty="0" smtClean="0"/>
              <a:t> A politician</a:t>
            </a:r>
          </a:p>
          <a:p>
            <a:r>
              <a:rPr lang="en-US" sz="1600" b="1" dirty="0" smtClean="0"/>
              <a:t> An athlete</a:t>
            </a:r>
          </a:p>
          <a:p>
            <a:r>
              <a:rPr lang="en-US" sz="1600" dirty="0" smtClean="0"/>
              <a:t> An author</a:t>
            </a:r>
          </a:p>
          <a:p>
            <a:r>
              <a:rPr lang="en-US" sz="1600" dirty="0" smtClean="0"/>
              <a:t> A movie star</a:t>
            </a:r>
          </a:p>
          <a:p>
            <a:r>
              <a:rPr lang="en-US" sz="1600" dirty="0" smtClean="0"/>
              <a:t/>
            </a:r>
            <a:br>
              <a:rPr lang="en-US" sz="1600" dirty="0" smtClean="0"/>
            </a:br>
            <a:r>
              <a:rPr lang="en-US" sz="1600" dirty="0" smtClean="0"/>
              <a:t>2). What did the speaker do last year?</a:t>
            </a:r>
          </a:p>
          <a:p>
            <a:r>
              <a:rPr lang="en-US" sz="1600" dirty="0" smtClean="0"/>
              <a:t> He retired.</a:t>
            </a:r>
          </a:p>
          <a:p>
            <a:r>
              <a:rPr lang="en-US" sz="1600" dirty="0" smtClean="0"/>
              <a:t> He injured his ankle.</a:t>
            </a:r>
          </a:p>
          <a:p>
            <a:r>
              <a:rPr lang="en-US" sz="1600" dirty="0" smtClean="0"/>
              <a:t> </a:t>
            </a:r>
            <a:r>
              <a:rPr lang="en-US" sz="1600" b="1" dirty="0" smtClean="0"/>
              <a:t>He hurt his knee.</a:t>
            </a:r>
          </a:p>
          <a:p>
            <a:r>
              <a:rPr lang="en-US" sz="1600" dirty="0" smtClean="0"/>
              <a:t> He changed teams.</a:t>
            </a:r>
          </a:p>
          <a:p>
            <a:r>
              <a:rPr lang="en-US" sz="1600" dirty="0" smtClean="0"/>
              <a:t/>
            </a:r>
            <a:br>
              <a:rPr lang="en-US" sz="1600" dirty="0" smtClean="0"/>
            </a:br>
            <a:r>
              <a:rPr lang="en-US" sz="1600" dirty="0" smtClean="0"/>
              <a:t>3). At what age did the speaker start playing?</a:t>
            </a:r>
          </a:p>
          <a:p>
            <a:r>
              <a:rPr lang="en-US" sz="1600" dirty="0" smtClean="0"/>
              <a:t> </a:t>
            </a:r>
            <a:r>
              <a:rPr lang="en-US" sz="1600" b="1" dirty="0" smtClean="0"/>
              <a:t>7</a:t>
            </a:r>
          </a:p>
          <a:p>
            <a:r>
              <a:rPr lang="en-US" sz="1600" dirty="0" smtClean="0"/>
              <a:t> 14</a:t>
            </a:r>
          </a:p>
          <a:p>
            <a:r>
              <a:rPr lang="en-US" sz="1600" dirty="0" smtClean="0"/>
              <a:t> 21</a:t>
            </a:r>
          </a:p>
          <a:p>
            <a:r>
              <a:rPr lang="en-US" sz="1600" dirty="0" smtClean="0"/>
              <a:t> 35</a:t>
            </a:r>
          </a:p>
          <a:p>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752600"/>
            <a:ext cx="6934200" cy="4524315"/>
          </a:xfrm>
          <a:prstGeom prst="rect">
            <a:avLst/>
          </a:prstGeom>
          <a:noFill/>
        </p:spPr>
        <p:txBody>
          <a:bodyPr wrap="square" rtlCol="0">
            <a:spAutoFit/>
          </a:bodyPr>
          <a:lstStyle/>
          <a:p>
            <a:r>
              <a:rPr lang="en-US" sz="1600" dirty="0" smtClean="0"/>
              <a:t>1). What is the main purpose of the regulations?</a:t>
            </a:r>
          </a:p>
          <a:p>
            <a:r>
              <a:rPr lang="en-US" sz="1600" dirty="0" smtClean="0"/>
              <a:t> To punish offenders</a:t>
            </a:r>
          </a:p>
          <a:p>
            <a:r>
              <a:rPr lang="en-US" sz="1600" dirty="0" smtClean="0"/>
              <a:t> To ensure safety</a:t>
            </a:r>
          </a:p>
          <a:p>
            <a:r>
              <a:rPr lang="en-US" sz="1600" dirty="0" smtClean="0"/>
              <a:t> To protect the animals</a:t>
            </a:r>
          </a:p>
          <a:p>
            <a:r>
              <a:rPr lang="en-US" sz="1600" dirty="0" smtClean="0"/>
              <a:t> To generate money</a:t>
            </a:r>
          </a:p>
          <a:p>
            <a:r>
              <a:rPr lang="en-US" sz="1600" dirty="0" smtClean="0"/>
              <a:t/>
            </a:r>
            <a:br>
              <a:rPr lang="en-US" sz="1600" dirty="0" smtClean="0"/>
            </a:br>
            <a:r>
              <a:rPr lang="en-US" sz="1600" dirty="0" smtClean="0"/>
              <a:t>2). When should listeners take pictures?</a:t>
            </a:r>
          </a:p>
          <a:p>
            <a:r>
              <a:rPr lang="en-US" sz="1600" dirty="0" smtClean="0"/>
              <a:t> As they drive past animals</a:t>
            </a:r>
          </a:p>
          <a:p>
            <a:r>
              <a:rPr lang="en-US" sz="1600" dirty="0" smtClean="0"/>
              <a:t> At the end of the tour</a:t>
            </a:r>
          </a:p>
          <a:p>
            <a:r>
              <a:rPr lang="en-US" sz="1600" dirty="0" smtClean="0"/>
              <a:t> Whenever they like</a:t>
            </a:r>
          </a:p>
          <a:p>
            <a:r>
              <a:rPr lang="en-US" sz="1600" dirty="0" smtClean="0"/>
              <a:t> When the guide tells them to</a:t>
            </a:r>
          </a:p>
          <a:p>
            <a:r>
              <a:rPr lang="en-US" sz="1600" dirty="0" smtClean="0"/>
              <a:t/>
            </a:r>
            <a:br>
              <a:rPr lang="en-US" sz="1600" dirty="0" smtClean="0"/>
            </a:br>
            <a:r>
              <a:rPr lang="en-US" sz="1600" dirty="0" smtClean="0"/>
              <a:t>3). What will happen to someone who breaks a rule?</a:t>
            </a:r>
          </a:p>
          <a:p>
            <a:r>
              <a:rPr lang="en-US" sz="1600" dirty="0" smtClean="0"/>
              <a:t> They will have to pay $50,000.</a:t>
            </a:r>
          </a:p>
          <a:p>
            <a:r>
              <a:rPr lang="en-US" sz="1600" dirty="0" smtClean="0"/>
              <a:t> They will be thrown in jail.</a:t>
            </a:r>
          </a:p>
          <a:p>
            <a:r>
              <a:rPr lang="en-US" sz="1600" dirty="0" smtClean="0"/>
              <a:t> They will be kicked out of the park.</a:t>
            </a:r>
          </a:p>
          <a:p>
            <a:r>
              <a:rPr lang="en-US" sz="1600" dirty="0" smtClean="0"/>
              <a:t> They will be attacked by animals.</a:t>
            </a:r>
          </a:p>
          <a:p>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752600"/>
            <a:ext cx="6934200" cy="4524315"/>
          </a:xfrm>
          <a:prstGeom prst="rect">
            <a:avLst/>
          </a:prstGeom>
          <a:noFill/>
        </p:spPr>
        <p:txBody>
          <a:bodyPr wrap="square" rtlCol="0">
            <a:spAutoFit/>
          </a:bodyPr>
          <a:lstStyle/>
          <a:p>
            <a:r>
              <a:rPr lang="en-US" sz="1600" dirty="0" smtClean="0"/>
              <a:t>1). What is the main purpose of the regulations?</a:t>
            </a:r>
          </a:p>
          <a:p>
            <a:r>
              <a:rPr lang="en-US" sz="1600" dirty="0" smtClean="0"/>
              <a:t> To punish offenders</a:t>
            </a:r>
          </a:p>
          <a:p>
            <a:r>
              <a:rPr lang="en-US" sz="1600" dirty="0" smtClean="0"/>
              <a:t> </a:t>
            </a:r>
            <a:r>
              <a:rPr lang="en-US" sz="1600" b="1" dirty="0" smtClean="0"/>
              <a:t>To ensure safety</a:t>
            </a:r>
          </a:p>
          <a:p>
            <a:r>
              <a:rPr lang="en-US" sz="1600" dirty="0" smtClean="0"/>
              <a:t> To protect the animals</a:t>
            </a:r>
          </a:p>
          <a:p>
            <a:r>
              <a:rPr lang="en-US" sz="1600" dirty="0" smtClean="0"/>
              <a:t> To generate money</a:t>
            </a:r>
          </a:p>
          <a:p>
            <a:r>
              <a:rPr lang="en-US" sz="1600" dirty="0" smtClean="0"/>
              <a:t/>
            </a:r>
            <a:br>
              <a:rPr lang="en-US" sz="1600" dirty="0" smtClean="0"/>
            </a:br>
            <a:r>
              <a:rPr lang="en-US" sz="1600" dirty="0" smtClean="0"/>
              <a:t>2). When should listeners take pictures?</a:t>
            </a:r>
          </a:p>
          <a:p>
            <a:r>
              <a:rPr lang="en-US" sz="1600" dirty="0" smtClean="0"/>
              <a:t> As they drive past animals</a:t>
            </a:r>
          </a:p>
          <a:p>
            <a:r>
              <a:rPr lang="en-US" sz="1600" dirty="0" smtClean="0"/>
              <a:t> At the end of the tour</a:t>
            </a:r>
          </a:p>
          <a:p>
            <a:r>
              <a:rPr lang="en-US" sz="1600" dirty="0" smtClean="0"/>
              <a:t> Whenever they like</a:t>
            </a:r>
          </a:p>
          <a:p>
            <a:r>
              <a:rPr lang="en-US" sz="1600" dirty="0" smtClean="0"/>
              <a:t> </a:t>
            </a:r>
            <a:r>
              <a:rPr lang="en-US" sz="1600" b="1" dirty="0" smtClean="0"/>
              <a:t>When the guide tells them to</a:t>
            </a:r>
          </a:p>
          <a:p>
            <a:r>
              <a:rPr lang="en-US" sz="1600" dirty="0" smtClean="0"/>
              <a:t/>
            </a:r>
            <a:br>
              <a:rPr lang="en-US" sz="1600" dirty="0" smtClean="0"/>
            </a:br>
            <a:r>
              <a:rPr lang="en-US" sz="1600" dirty="0" smtClean="0"/>
              <a:t>3). What will happen to someone who breaks a rule?</a:t>
            </a:r>
          </a:p>
          <a:p>
            <a:r>
              <a:rPr lang="en-US" sz="1600" dirty="0" smtClean="0"/>
              <a:t> They will have to pay $50,000.</a:t>
            </a:r>
          </a:p>
          <a:p>
            <a:r>
              <a:rPr lang="en-US" sz="1600" dirty="0" smtClean="0"/>
              <a:t> They will be thrown in jail.</a:t>
            </a:r>
          </a:p>
          <a:p>
            <a:r>
              <a:rPr lang="en-US" sz="1600" dirty="0" smtClean="0"/>
              <a:t> </a:t>
            </a:r>
            <a:r>
              <a:rPr lang="en-US" sz="1600" b="1" dirty="0" smtClean="0"/>
              <a:t>They will be kicked out of the park.</a:t>
            </a:r>
          </a:p>
          <a:p>
            <a:r>
              <a:rPr lang="en-US" sz="1600" dirty="0" smtClean="0"/>
              <a:t> They will be attacked by animals.</a:t>
            </a:r>
          </a:p>
          <a:p>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495485"/>
            <a:ext cx="7543800" cy="4524315"/>
          </a:xfrm>
          <a:prstGeom prst="rect">
            <a:avLst/>
          </a:prstGeom>
          <a:noFill/>
        </p:spPr>
        <p:txBody>
          <a:bodyPr wrap="square" rtlCol="0">
            <a:spAutoFit/>
          </a:bodyPr>
          <a:lstStyle/>
          <a:p>
            <a:r>
              <a:rPr lang="en-US" sz="1600" dirty="0" smtClean="0"/>
              <a:t>1). Why did Hillman Corporation's stock price rise?</a:t>
            </a:r>
          </a:p>
          <a:p>
            <a:r>
              <a:rPr lang="en-US" sz="1600" dirty="0" smtClean="0"/>
              <a:t> Because of a favorable report</a:t>
            </a:r>
          </a:p>
          <a:p>
            <a:r>
              <a:rPr lang="en-US" sz="1600" dirty="0" smtClean="0"/>
              <a:t> Because of an accounting error</a:t>
            </a:r>
          </a:p>
          <a:p>
            <a:r>
              <a:rPr lang="en-US" sz="1600" dirty="0" smtClean="0"/>
              <a:t> Because of an annual profit</a:t>
            </a:r>
          </a:p>
          <a:p>
            <a:r>
              <a:rPr lang="en-US" sz="1600" dirty="0" smtClean="0"/>
              <a:t> Because of a new product</a:t>
            </a:r>
          </a:p>
          <a:p>
            <a:r>
              <a:rPr lang="en-US" sz="1600" dirty="0" smtClean="0"/>
              <a:t/>
            </a:r>
            <a:br>
              <a:rPr lang="en-US" sz="1600" dirty="0" smtClean="0"/>
            </a:br>
            <a:r>
              <a:rPr lang="en-US" sz="1600" dirty="0" smtClean="0"/>
              <a:t>2). What is suggested about Hillman Corporation?</a:t>
            </a:r>
          </a:p>
          <a:p>
            <a:r>
              <a:rPr lang="en-US" sz="1600" dirty="0" smtClean="0"/>
              <a:t> It is a small company.</a:t>
            </a:r>
          </a:p>
          <a:p>
            <a:r>
              <a:rPr lang="en-US" sz="1600" dirty="0" smtClean="0"/>
              <a:t> It has good management.</a:t>
            </a:r>
          </a:p>
          <a:p>
            <a:r>
              <a:rPr lang="en-US" sz="1600" dirty="0" smtClean="0"/>
              <a:t> It makes substandard products.</a:t>
            </a:r>
          </a:p>
          <a:p>
            <a:r>
              <a:rPr lang="en-US" sz="1600" dirty="0" smtClean="0"/>
              <a:t> It is not very well known.</a:t>
            </a:r>
          </a:p>
          <a:p>
            <a:r>
              <a:rPr lang="en-US" sz="1600" dirty="0" smtClean="0"/>
              <a:t/>
            </a:r>
            <a:br>
              <a:rPr lang="en-US" sz="1600" dirty="0" smtClean="0"/>
            </a:br>
            <a:r>
              <a:rPr lang="en-US" sz="1600" dirty="0" smtClean="0"/>
              <a:t>3). Which of the following is true?</a:t>
            </a:r>
          </a:p>
          <a:p>
            <a:r>
              <a:rPr lang="en-US" sz="1600" dirty="0" smtClean="0"/>
              <a:t> Quarterly earnings were 25 cents a share.</a:t>
            </a:r>
          </a:p>
          <a:p>
            <a:r>
              <a:rPr lang="en-US" sz="1600" dirty="0" smtClean="0"/>
              <a:t> Hillman's stock began the day at $12.25 a share.</a:t>
            </a:r>
          </a:p>
          <a:p>
            <a:r>
              <a:rPr lang="en-US" sz="1600" dirty="0" smtClean="0"/>
              <a:t> Yearly profit is more than $100 million.</a:t>
            </a:r>
          </a:p>
          <a:p>
            <a:r>
              <a:rPr lang="en-US" sz="1600" dirty="0" smtClean="0"/>
              <a:t> Hillman's stock closed at $21 a share.</a:t>
            </a:r>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495485"/>
            <a:ext cx="7543800" cy="4524315"/>
          </a:xfrm>
          <a:prstGeom prst="rect">
            <a:avLst/>
          </a:prstGeom>
          <a:noFill/>
        </p:spPr>
        <p:txBody>
          <a:bodyPr wrap="square" rtlCol="0">
            <a:spAutoFit/>
          </a:bodyPr>
          <a:lstStyle/>
          <a:p>
            <a:r>
              <a:rPr lang="en-US" sz="1600" dirty="0" smtClean="0"/>
              <a:t>1). Why did Hillman Corporation's stock price rise?</a:t>
            </a:r>
          </a:p>
          <a:p>
            <a:r>
              <a:rPr lang="en-US" sz="1600" dirty="0" smtClean="0"/>
              <a:t> </a:t>
            </a:r>
            <a:r>
              <a:rPr lang="en-US" sz="1600" b="1" dirty="0" smtClean="0"/>
              <a:t>Because of a favorable report</a:t>
            </a:r>
          </a:p>
          <a:p>
            <a:r>
              <a:rPr lang="en-US" sz="1600" dirty="0" smtClean="0"/>
              <a:t> Because of an accounting error</a:t>
            </a:r>
          </a:p>
          <a:p>
            <a:r>
              <a:rPr lang="en-US" sz="1600" dirty="0" smtClean="0"/>
              <a:t> Because of an annual profit</a:t>
            </a:r>
          </a:p>
          <a:p>
            <a:r>
              <a:rPr lang="en-US" sz="1600" dirty="0" smtClean="0"/>
              <a:t> Because of a new product</a:t>
            </a:r>
          </a:p>
          <a:p>
            <a:r>
              <a:rPr lang="en-US" sz="1600" dirty="0" smtClean="0"/>
              <a:t/>
            </a:r>
            <a:br>
              <a:rPr lang="en-US" sz="1600" dirty="0" smtClean="0"/>
            </a:br>
            <a:r>
              <a:rPr lang="en-US" sz="1600" dirty="0" smtClean="0"/>
              <a:t>2). What is suggested about Hillman Corporation?</a:t>
            </a:r>
          </a:p>
          <a:p>
            <a:r>
              <a:rPr lang="en-US" sz="1600" dirty="0" smtClean="0"/>
              <a:t> It is a small company.</a:t>
            </a:r>
          </a:p>
          <a:p>
            <a:r>
              <a:rPr lang="en-US" sz="1600" dirty="0" smtClean="0"/>
              <a:t> </a:t>
            </a:r>
            <a:r>
              <a:rPr lang="en-US" sz="1600" b="1" dirty="0" smtClean="0"/>
              <a:t>It has good management.</a:t>
            </a:r>
          </a:p>
          <a:p>
            <a:r>
              <a:rPr lang="en-US" sz="1600" dirty="0" smtClean="0"/>
              <a:t> It makes substandard products.</a:t>
            </a:r>
          </a:p>
          <a:p>
            <a:r>
              <a:rPr lang="en-US" sz="1600" dirty="0" smtClean="0"/>
              <a:t> It is not very well known.</a:t>
            </a:r>
          </a:p>
          <a:p>
            <a:r>
              <a:rPr lang="en-US" sz="1600" dirty="0" smtClean="0"/>
              <a:t/>
            </a:r>
            <a:br>
              <a:rPr lang="en-US" sz="1600" dirty="0" smtClean="0"/>
            </a:br>
            <a:r>
              <a:rPr lang="en-US" sz="1600" dirty="0" smtClean="0"/>
              <a:t>3). Which of the following is true?</a:t>
            </a:r>
          </a:p>
          <a:p>
            <a:r>
              <a:rPr lang="en-US" sz="1600" dirty="0" smtClean="0"/>
              <a:t> Quarterly earnings were 25 cents a share.</a:t>
            </a:r>
          </a:p>
          <a:p>
            <a:r>
              <a:rPr lang="en-US" sz="1600" dirty="0" smtClean="0"/>
              <a:t> Hillman's stock began the day at $12.25 a share.</a:t>
            </a:r>
          </a:p>
          <a:p>
            <a:r>
              <a:rPr lang="en-US" sz="1600" dirty="0" smtClean="0"/>
              <a:t> Yearly profit is more than $100 million.</a:t>
            </a:r>
          </a:p>
          <a:p>
            <a:r>
              <a:rPr lang="en-US" sz="1600" dirty="0" smtClean="0"/>
              <a:t> </a:t>
            </a:r>
            <a:r>
              <a:rPr lang="en-US" sz="1600" b="1" dirty="0" smtClean="0"/>
              <a:t>Hillman's stock closed at $21 a share.</a:t>
            </a:r>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1524000"/>
            <a:ext cx="7467600" cy="4524315"/>
          </a:xfrm>
          <a:prstGeom prst="rect">
            <a:avLst/>
          </a:prstGeom>
          <a:noFill/>
        </p:spPr>
        <p:txBody>
          <a:bodyPr wrap="square" rtlCol="0">
            <a:spAutoFit/>
          </a:bodyPr>
          <a:lstStyle/>
          <a:p>
            <a:r>
              <a:rPr lang="en-US" sz="1600" dirty="0" smtClean="0"/>
              <a:t>1). What is being advertised?</a:t>
            </a:r>
          </a:p>
          <a:p>
            <a:r>
              <a:rPr lang="en-US" sz="1600" dirty="0" smtClean="0"/>
              <a:t> An automobile manufacturer</a:t>
            </a:r>
          </a:p>
          <a:p>
            <a:r>
              <a:rPr lang="en-US" sz="1600" dirty="0" smtClean="0"/>
              <a:t> Computer technology</a:t>
            </a:r>
          </a:p>
          <a:p>
            <a:r>
              <a:rPr lang="en-US" sz="1600" dirty="0" smtClean="0"/>
              <a:t> A new type of tire</a:t>
            </a:r>
          </a:p>
          <a:p>
            <a:r>
              <a:rPr lang="en-US" sz="1600" dirty="0" smtClean="0"/>
              <a:t> A safer car</a:t>
            </a:r>
          </a:p>
          <a:p>
            <a:r>
              <a:rPr lang="en-US" sz="1600" dirty="0" smtClean="0"/>
              <a:t/>
            </a:r>
            <a:br>
              <a:rPr lang="en-US" sz="1600" dirty="0" smtClean="0"/>
            </a:br>
            <a:r>
              <a:rPr lang="en-US" sz="1600" dirty="0" smtClean="0"/>
              <a:t>2). What is claimed about Rugged Wear tires?</a:t>
            </a:r>
          </a:p>
          <a:p>
            <a:r>
              <a:rPr lang="en-US" sz="1600" dirty="0" smtClean="0"/>
              <a:t> They will never go flat.</a:t>
            </a:r>
          </a:p>
          <a:p>
            <a:r>
              <a:rPr lang="en-US" sz="1600" dirty="0" smtClean="0"/>
              <a:t> They can be used after losing air.</a:t>
            </a:r>
          </a:p>
          <a:p>
            <a:r>
              <a:rPr lang="en-US" sz="1600" dirty="0" smtClean="0"/>
              <a:t> They are reinforced on the bottom.</a:t>
            </a:r>
          </a:p>
          <a:p>
            <a:r>
              <a:rPr lang="en-US" sz="1600" dirty="0" smtClean="0"/>
              <a:t> They are larger than ordinary tires.</a:t>
            </a:r>
          </a:p>
          <a:p>
            <a:r>
              <a:rPr lang="en-US" sz="1600" dirty="0" smtClean="0"/>
              <a:t/>
            </a:r>
            <a:br>
              <a:rPr lang="en-US" sz="1600" dirty="0" smtClean="0"/>
            </a:br>
            <a:r>
              <a:rPr lang="en-US" sz="1600" dirty="0" smtClean="0"/>
              <a:t>3). What should listeners do to get more information?</a:t>
            </a:r>
          </a:p>
          <a:p>
            <a:r>
              <a:rPr lang="en-US" sz="1600" dirty="0" smtClean="0"/>
              <a:t> Visit a web site</a:t>
            </a:r>
          </a:p>
          <a:p>
            <a:r>
              <a:rPr lang="en-US" sz="1600" dirty="0" smtClean="0"/>
              <a:t> Dial a toll-free number</a:t>
            </a:r>
          </a:p>
          <a:p>
            <a:r>
              <a:rPr lang="en-US" sz="1600" dirty="0" smtClean="0"/>
              <a:t> Come to a store</a:t>
            </a:r>
          </a:p>
          <a:p>
            <a:r>
              <a:rPr lang="en-US" sz="1600" dirty="0" smtClean="0"/>
              <a:t> Send an e-mail</a:t>
            </a:r>
          </a:p>
          <a:p>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524000"/>
            <a:ext cx="7467600" cy="4524315"/>
          </a:xfrm>
          <a:prstGeom prst="rect">
            <a:avLst/>
          </a:prstGeom>
          <a:noFill/>
        </p:spPr>
        <p:txBody>
          <a:bodyPr wrap="square" rtlCol="0">
            <a:spAutoFit/>
          </a:bodyPr>
          <a:lstStyle/>
          <a:p>
            <a:r>
              <a:rPr lang="en-US" sz="1600" dirty="0" smtClean="0"/>
              <a:t>1). What is being advertised?</a:t>
            </a:r>
          </a:p>
          <a:p>
            <a:r>
              <a:rPr lang="en-US" sz="1600" dirty="0" smtClean="0"/>
              <a:t> An automobile manufacturer</a:t>
            </a:r>
          </a:p>
          <a:p>
            <a:r>
              <a:rPr lang="en-US" sz="1600" dirty="0" smtClean="0"/>
              <a:t> Computer technology</a:t>
            </a:r>
          </a:p>
          <a:p>
            <a:r>
              <a:rPr lang="en-US" sz="1600" dirty="0" smtClean="0"/>
              <a:t> </a:t>
            </a:r>
            <a:r>
              <a:rPr lang="en-US" sz="1600" b="1" dirty="0" smtClean="0"/>
              <a:t>A new type of tire</a:t>
            </a:r>
          </a:p>
          <a:p>
            <a:r>
              <a:rPr lang="en-US" sz="1600" dirty="0" smtClean="0"/>
              <a:t> A safer car</a:t>
            </a:r>
          </a:p>
          <a:p>
            <a:r>
              <a:rPr lang="en-US" sz="1600" dirty="0" smtClean="0"/>
              <a:t/>
            </a:r>
            <a:br>
              <a:rPr lang="en-US" sz="1600" dirty="0" smtClean="0"/>
            </a:br>
            <a:r>
              <a:rPr lang="en-US" sz="1600" dirty="0" smtClean="0"/>
              <a:t>2). What is claimed about Rugged Wear tires?</a:t>
            </a:r>
          </a:p>
          <a:p>
            <a:r>
              <a:rPr lang="en-US" sz="1600" dirty="0" smtClean="0"/>
              <a:t> They will never go flat.</a:t>
            </a:r>
          </a:p>
          <a:p>
            <a:r>
              <a:rPr lang="en-US" sz="1600" dirty="0" smtClean="0"/>
              <a:t> </a:t>
            </a:r>
            <a:r>
              <a:rPr lang="en-US" sz="1600" b="1" dirty="0" smtClean="0"/>
              <a:t>They can be used after losing air.</a:t>
            </a:r>
          </a:p>
          <a:p>
            <a:r>
              <a:rPr lang="en-US" sz="1600" dirty="0" smtClean="0"/>
              <a:t> They are reinforced on the bottom.</a:t>
            </a:r>
          </a:p>
          <a:p>
            <a:r>
              <a:rPr lang="en-US" sz="1600" dirty="0" smtClean="0"/>
              <a:t> They are larger than ordinary tires.</a:t>
            </a:r>
          </a:p>
          <a:p>
            <a:r>
              <a:rPr lang="en-US" sz="1600" dirty="0" smtClean="0"/>
              <a:t/>
            </a:r>
            <a:br>
              <a:rPr lang="en-US" sz="1600" dirty="0" smtClean="0"/>
            </a:br>
            <a:r>
              <a:rPr lang="en-US" sz="1600" dirty="0" smtClean="0"/>
              <a:t>3). What should listeners do to get more information?</a:t>
            </a:r>
          </a:p>
          <a:p>
            <a:r>
              <a:rPr lang="en-US" sz="1600" b="1" dirty="0" smtClean="0"/>
              <a:t> Visit a web site</a:t>
            </a:r>
          </a:p>
          <a:p>
            <a:r>
              <a:rPr lang="en-US" sz="1600" dirty="0" smtClean="0"/>
              <a:t> Dial a toll-free number</a:t>
            </a:r>
          </a:p>
          <a:p>
            <a:r>
              <a:rPr lang="en-US" sz="1600" dirty="0" smtClean="0"/>
              <a:t> Come to a store</a:t>
            </a:r>
          </a:p>
          <a:p>
            <a:r>
              <a:rPr lang="en-US" sz="1600" dirty="0" smtClean="0"/>
              <a:t> Send an e-mail</a:t>
            </a:r>
          </a:p>
          <a:p>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76400"/>
            <a:ext cx="7848600" cy="4524315"/>
          </a:xfrm>
          <a:prstGeom prst="rect">
            <a:avLst/>
          </a:prstGeom>
          <a:noFill/>
        </p:spPr>
        <p:txBody>
          <a:bodyPr wrap="square" rtlCol="0">
            <a:spAutoFit/>
          </a:bodyPr>
          <a:lstStyle/>
          <a:p>
            <a:r>
              <a:rPr lang="en-US" sz="1600" dirty="0" smtClean="0"/>
              <a:t>1). Why is the speaker making the phone call?</a:t>
            </a:r>
          </a:p>
          <a:p>
            <a:r>
              <a:rPr lang="en-US" sz="1600" dirty="0" smtClean="0"/>
              <a:t> To inquire about a friend</a:t>
            </a:r>
          </a:p>
          <a:p>
            <a:r>
              <a:rPr lang="en-US" sz="1600" dirty="0" smtClean="0"/>
              <a:t> To complain about a loss</a:t>
            </a:r>
          </a:p>
          <a:p>
            <a:r>
              <a:rPr lang="en-US" sz="1600" dirty="0" smtClean="0"/>
              <a:t> To report found property</a:t>
            </a:r>
          </a:p>
          <a:p>
            <a:r>
              <a:rPr lang="en-US" sz="1600" dirty="0" smtClean="0"/>
              <a:t> To invite the listener to dinner</a:t>
            </a:r>
          </a:p>
          <a:p>
            <a:r>
              <a:rPr lang="en-US" sz="1600" dirty="0" smtClean="0"/>
              <a:t/>
            </a:r>
            <a:br>
              <a:rPr lang="en-US" sz="1600" dirty="0" smtClean="0"/>
            </a:br>
            <a:r>
              <a:rPr lang="en-US" sz="1600" dirty="0" smtClean="0"/>
              <a:t>2). What is the speaker unsure of?</a:t>
            </a:r>
          </a:p>
          <a:p>
            <a:r>
              <a:rPr lang="en-US" sz="1600" dirty="0" smtClean="0"/>
              <a:t> The listener's name</a:t>
            </a:r>
          </a:p>
          <a:p>
            <a:r>
              <a:rPr lang="en-US" sz="1600" dirty="0" smtClean="0"/>
              <a:t> Her schedule</a:t>
            </a:r>
          </a:p>
          <a:p>
            <a:r>
              <a:rPr lang="en-US" sz="1600" dirty="0" smtClean="0"/>
              <a:t> Where she lives</a:t>
            </a:r>
          </a:p>
          <a:p>
            <a:r>
              <a:rPr lang="en-US" sz="1600" dirty="0" smtClean="0"/>
              <a:t> The listener's phone number.</a:t>
            </a:r>
          </a:p>
          <a:p>
            <a:r>
              <a:rPr lang="en-US" sz="1600" dirty="0" smtClean="0"/>
              <a:t/>
            </a:r>
            <a:br>
              <a:rPr lang="en-US" sz="1600" dirty="0" smtClean="0"/>
            </a:br>
            <a:r>
              <a:rPr lang="en-US" sz="1600" dirty="0" smtClean="0"/>
              <a:t>3). What is suggested about the speaker?</a:t>
            </a:r>
          </a:p>
          <a:p>
            <a:r>
              <a:rPr lang="en-US" sz="1600" dirty="0" smtClean="0"/>
              <a:t> She is honest.</a:t>
            </a:r>
          </a:p>
          <a:p>
            <a:r>
              <a:rPr lang="en-US" sz="1600" dirty="0" smtClean="0"/>
              <a:t> She is careless.</a:t>
            </a:r>
          </a:p>
          <a:p>
            <a:r>
              <a:rPr lang="en-US" sz="1600" dirty="0" smtClean="0"/>
              <a:t> She is wealthy.</a:t>
            </a:r>
          </a:p>
          <a:p>
            <a:r>
              <a:rPr lang="en-US" sz="1600" dirty="0" smtClean="0"/>
              <a:t> She is beautiful.</a:t>
            </a:r>
          </a:p>
          <a:p>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76400"/>
            <a:ext cx="7848600" cy="4524315"/>
          </a:xfrm>
          <a:prstGeom prst="rect">
            <a:avLst/>
          </a:prstGeom>
          <a:noFill/>
        </p:spPr>
        <p:txBody>
          <a:bodyPr wrap="square" rtlCol="0">
            <a:spAutoFit/>
          </a:bodyPr>
          <a:lstStyle/>
          <a:p>
            <a:r>
              <a:rPr lang="en-US" sz="1600" dirty="0" smtClean="0"/>
              <a:t>1). Why is the speaker making the phone call?</a:t>
            </a:r>
          </a:p>
          <a:p>
            <a:r>
              <a:rPr lang="en-US" sz="1600" dirty="0" smtClean="0"/>
              <a:t> To inquire about a friend</a:t>
            </a:r>
          </a:p>
          <a:p>
            <a:r>
              <a:rPr lang="en-US" sz="1600" dirty="0" smtClean="0"/>
              <a:t> To complain about a loss</a:t>
            </a:r>
          </a:p>
          <a:p>
            <a:r>
              <a:rPr lang="en-US" sz="1600" dirty="0" smtClean="0"/>
              <a:t> </a:t>
            </a:r>
            <a:r>
              <a:rPr lang="en-US" sz="1600" b="1" dirty="0" smtClean="0"/>
              <a:t>To report found property</a:t>
            </a:r>
          </a:p>
          <a:p>
            <a:r>
              <a:rPr lang="en-US" sz="1600" dirty="0" smtClean="0"/>
              <a:t> To invite the listener to dinner</a:t>
            </a:r>
          </a:p>
          <a:p>
            <a:r>
              <a:rPr lang="en-US" sz="1600" dirty="0" smtClean="0"/>
              <a:t/>
            </a:r>
            <a:br>
              <a:rPr lang="en-US" sz="1600" dirty="0" smtClean="0"/>
            </a:br>
            <a:r>
              <a:rPr lang="en-US" sz="1600" dirty="0" smtClean="0"/>
              <a:t>2). What is the speaker unsure of?</a:t>
            </a:r>
          </a:p>
          <a:p>
            <a:r>
              <a:rPr lang="en-US" sz="1600" dirty="0" smtClean="0"/>
              <a:t> The listener's name</a:t>
            </a:r>
          </a:p>
          <a:p>
            <a:r>
              <a:rPr lang="en-US" sz="1600" dirty="0" smtClean="0"/>
              <a:t> Her schedule</a:t>
            </a:r>
          </a:p>
          <a:p>
            <a:r>
              <a:rPr lang="en-US" sz="1600" dirty="0" smtClean="0"/>
              <a:t> Where she lives</a:t>
            </a:r>
          </a:p>
          <a:p>
            <a:r>
              <a:rPr lang="en-US" sz="1600" b="1" dirty="0" smtClean="0"/>
              <a:t> The listener's phone number.</a:t>
            </a:r>
          </a:p>
          <a:p>
            <a:r>
              <a:rPr lang="en-US" sz="1600" dirty="0" smtClean="0"/>
              <a:t/>
            </a:r>
            <a:br>
              <a:rPr lang="en-US" sz="1600" dirty="0" smtClean="0"/>
            </a:br>
            <a:r>
              <a:rPr lang="en-US" sz="1600" dirty="0" smtClean="0"/>
              <a:t>3). What is suggested about the speaker?</a:t>
            </a:r>
          </a:p>
          <a:p>
            <a:r>
              <a:rPr lang="en-US" sz="1600" dirty="0" smtClean="0"/>
              <a:t> </a:t>
            </a:r>
            <a:r>
              <a:rPr lang="en-US" sz="1600" b="1" dirty="0" smtClean="0"/>
              <a:t>She is honest.</a:t>
            </a:r>
          </a:p>
          <a:p>
            <a:r>
              <a:rPr lang="en-US" sz="1600" dirty="0" smtClean="0"/>
              <a:t> She is careless.</a:t>
            </a:r>
          </a:p>
          <a:p>
            <a:r>
              <a:rPr lang="en-US" sz="1600" dirty="0" smtClean="0"/>
              <a:t> She is wealthy.</a:t>
            </a:r>
          </a:p>
          <a:p>
            <a:r>
              <a:rPr lang="en-US" sz="1600" dirty="0" smtClean="0"/>
              <a:t> She is beautiful.</a:t>
            </a:r>
          </a:p>
          <a:p>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14400" y="1419285"/>
            <a:ext cx="7696200" cy="4524315"/>
          </a:xfrm>
          <a:prstGeom prst="rect">
            <a:avLst/>
          </a:prstGeom>
          <a:noFill/>
        </p:spPr>
        <p:txBody>
          <a:bodyPr wrap="square" rtlCol="0">
            <a:spAutoFit/>
          </a:bodyPr>
          <a:lstStyle/>
          <a:p>
            <a:r>
              <a:rPr lang="en-US" sz="1600" dirty="0"/>
              <a:t>1). What event are the tickets being sold for?</a:t>
            </a:r>
          </a:p>
          <a:p>
            <a:r>
              <a:rPr lang="en-US" sz="1600" dirty="0"/>
              <a:t> A music concert</a:t>
            </a:r>
          </a:p>
          <a:p>
            <a:r>
              <a:rPr lang="en-US" sz="1600" dirty="0"/>
              <a:t> A basketball game</a:t>
            </a:r>
          </a:p>
          <a:p>
            <a:r>
              <a:rPr lang="en-US" sz="1600" dirty="0"/>
              <a:t> A movie</a:t>
            </a:r>
          </a:p>
          <a:p>
            <a:r>
              <a:rPr lang="en-US" sz="1600" dirty="0"/>
              <a:t> A comedy </a:t>
            </a:r>
            <a:r>
              <a:rPr lang="en-US" sz="1600" dirty="0" smtClean="0"/>
              <a:t>show</a:t>
            </a:r>
          </a:p>
          <a:p>
            <a:r>
              <a:rPr lang="en-US" sz="1600" dirty="0" smtClean="0"/>
              <a:t/>
            </a:r>
            <a:br>
              <a:rPr lang="en-US" sz="1600" dirty="0" smtClean="0"/>
            </a:br>
            <a:r>
              <a:rPr lang="en-US" sz="1600" dirty="0"/>
              <a:t>2). How much of a discount do senior citizens receive?</a:t>
            </a:r>
          </a:p>
          <a:p>
            <a:r>
              <a:rPr lang="en-US" sz="1600" dirty="0"/>
              <a:t> $50</a:t>
            </a:r>
          </a:p>
          <a:p>
            <a:r>
              <a:rPr lang="en-US" sz="1600" dirty="0"/>
              <a:t> $25</a:t>
            </a:r>
          </a:p>
          <a:p>
            <a:r>
              <a:rPr lang="en-US" sz="1600" dirty="0"/>
              <a:t> $10</a:t>
            </a:r>
          </a:p>
          <a:p>
            <a:r>
              <a:rPr lang="en-US" sz="1600" dirty="0"/>
              <a:t> $7</a:t>
            </a:r>
          </a:p>
          <a:p>
            <a:r>
              <a:rPr lang="en-US" sz="1600" dirty="0" smtClean="0"/>
              <a:t/>
            </a:r>
            <a:br>
              <a:rPr lang="en-US" sz="1600" dirty="0" smtClean="0"/>
            </a:br>
            <a:r>
              <a:rPr lang="en-US" sz="1600" dirty="0"/>
              <a:t>3). What does the speaker ask listeners to do?</a:t>
            </a:r>
          </a:p>
          <a:p>
            <a:r>
              <a:rPr lang="en-US" sz="1600" dirty="0"/>
              <a:t> Buy seats in the balcony</a:t>
            </a:r>
          </a:p>
          <a:p>
            <a:r>
              <a:rPr lang="en-US" sz="1600" dirty="0"/>
              <a:t> Be prepared to order</a:t>
            </a:r>
          </a:p>
          <a:p>
            <a:r>
              <a:rPr lang="en-US" sz="1600" dirty="0"/>
              <a:t> Purchase tickets at the box office</a:t>
            </a:r>
          </a:p>
          <a:p>
            <a:r>
              <a:rPr lang="en-US" sz="1600" dirty="0"/>
              <a:t> Leave a message</a:t>
            </a:r>
          </a:p>
          <a:p>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6800" y="1676400"/>
            <a:ext cx="7315200" cy="4770537"/>
          </a:xfrm>
          <a:prstGeom prst="rect">
            <a:avLst/>
          </a:prstGeom>
          <a:noFill/>
        </p:spPr>
        <p:txBody>
          <a:bodyPr wrap="square" rtlCol="0">
            <a:spAutoFit/>
          </a:bodyPr>
          <a:lstStyle/>
          <a:p>
            <a:r>
              <a:rPr lang="en-US" sz="1600" dirty="0" smtClean="0"/>
              <a:t>1). Who is Klaus </a:t>
            </a:r>
            <a:r>
              <a:rPr lang="en-US" sz="1600" dirty="0" err="1" smtClean="0"/>
              <a:t>Kirshner</a:t>
            </a:r>
            <a:r>
              <a:rPr lang="en-US" sz="1600" dirty="0" smtClean="0"/>
              <a:t>?</a:t>
            </a:r>
          </a:p>
          <a:p>
            <a:r>
              <a:rPr lang="en-US" sz="1600" dirty="0" smtClean="0"/>
              <a:t> A librarian</a:t>
            </a:r>
          </a:p>
          <a:p>
            <a:r>
              <a:rPr lang="en-US" sz="1600" dirty="0" smtClean="0"/>
              <a:t> A city official</a:t>
            </a:r>
          </a:p>
          <a:p>
            <a:r>
              <a:rPr lang="en-US" sz="1600" dirty="0" smtClean="0"/>
              <a:t> An architect</a:t>
            </a:r>
          </a:p>
          <a:p>
            <a:r>
              <a:rPr lang="en-US" sz="1600" dirty="0" smtClean="0"/>
              <a:t> A movie star</a:t>
            </a:r>
          </a:p>
          <a:p>
            <a:r>
              <a:rPr lang="en-US" sz="1600" dirty="0" smtClean="0"/>
              <a:t/>
            </a:r>
            <a:br>
              <a:rPr lang="en-US" sz="1600" dirty="0" smtClean="0"/>
            </a:br>
            <a:r>
              <a:rPr lang="en-US" sz="1600" dirty="0" smtClean="0"/>
              <a:t>2). How long did it take to build the library?</a:t>
            </a:r>
          </a:p>
          <a:p>
            <a:r>
              <a:rPr lang="en-US" sz="1600" dirty="0" smtClean="0"/>
              <a:t> A year and a half</a:t>
            </a:r>
          </a:p>
          <a:p>
            <a:r>
              <a:rPr lang="en-US" sz="1600" dirty="0" smtClean="0"/>
              <a:t> Two years</a:t>
            </a:r>
          </a:p>
          <a:p>
            <a:r>
              <a:rPr lang="en-US" sz="1600" dirty="0" smtClean="0"/>
              <a:t> Six years</a:t>
            </a:r>
          </a:p>
          <a:p>
            <a:r>
              <a:rPr lang="en-US" sz="1600" dirty="0" smtClean="0"/>
              <a:t> Eighteen years</a:t>
            </a:r>
          </a:p>
          <a:p>
            <a:r>
              <a:rPr lang="en-US" sz="1600" dirty="0" smtClean="0"/>
              <a:t/>
            </a:r>
            <a:br>
              <a:rPr lang="en-US" sz="1600" dirty="0" smtClean="0"/>
            </a:br>
            <a:r>
              <a:rPr lang="en-US" sz="1600" dirty="0" smtClean="0"/>
              <a:t>3). What is implied about Mr. </a:t>
            </a:r>
            <a:r>
              <a:rPr lang="en-US" sz="1600" dirty="0" err="1" smtClean="0"/>
              <a:t>Kirshner</a:t>
            </a:r>
            <a:r>
              <a:rPr lang="en-US" sz="1600" dirty="0" smtClean="0"/>
              <a:t>?</a:t>
            </a:r>
          </a:p>
          <a:p>
            <a:r>
              <a:rPr lang="en-US" sz="1600" dirty="0" smtClean="0"/>
              <a:t> He is young.</a:t>
            </a:r>
          </a:p>
          <a:p>
            <a:r>
              <a:rPr lang="en-US" sz="1600" dirty="0" smtClean="0"/>
              <a:t> He lives in Europe.</a:t>
            </a:r>
          </a:p>
          <a:p>
            <a:r>
              <a:rPr lang="en-US" sz="1600" dirty="0" smtClean="0"/>
              <a:t> He loves to read.</a:t>
            </a:r>
          </a:p>
          <a:p>
            <a:r>
              <a:rPr lang="en-US" sz="1600" dirty="0" smtClean="0"/>
              <a:t> He is retired.</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76400"/>
            <a:ext cx="7315200" cy="4770537"/>
          </a:xfrm>
          <a:prstGeom prst="rect">
            <a:avLst/>
          </a:prstGeom>
          <a:noFill/>
        </p:spPr>
        <p:txBody>
          <a:bodyPr wrap="square" rtlCol="0">
            <a:spAutoFit/>
          </a:bodyPr>
          <a:lstStyle/>
          <a:p>
            <a:r>
              <a:rPr lang="en-US" sz="1600" dirty="0" smtClean="0"/>
              <a:t>1). Who is Klaus </a:t>
            </a:r>
            <a:r>
              <a:rPr lang="en-US" sz="1600" dirty="0" err="1" smtClean="0"/>
              <a:t>Kirshner</a:t>
            </a:r>
            <a:r>
              <a:rPr lang="en-US" sz="1600" dirty="0" smtClean="0"/>
              <a:t>?</a:t>
            </a:r>
          </a:p>
          <a:p>
            <a:r>
              <a:rPr lang="en-US" sz="1600" dirty="0" smtClean="0"/>
              <a:t> A librarian</a:t>
            </a:r>
          </a:p>
          <a:p>
            <a:r>
              <a:rPr lang="en-US" sz="1600" dirty="0" smtClean="0"/>
              <a:t> A city official</a:t>
            </a:r>
          </a:p>
          <a:p>
            <a:r>
              <a:rPr lang="en-US" sz="1600" b="1" dirty="0" smtClean="0"/>
              <a:t> An architect</a:t>
            </a:r>
          </a:p>
          <a:p>
            <a:r>
              <a:rPr lang="en-US" sz="1600" dirty="0" smtClean="0"/>
              <a:t> A movie star</a:t>
            </a:r>
          </a:p>
          <a:p>
            <a:r>
              <a:rPr lang="en-US" sz="1600" dirty="0" smtClean="0"/>
              <a:t/>
            </a:r>
            <a:br>
              <a:rPr lang="en-US" sz="1600" dirty="0" smtClean="0"/>
            </a:br>
            <a:r>
              <a:rPr lang="en-US" sz="1600" dirty="0" smtClean="0"/>
              <a:t>2). How long did it take to build the library?</a:t>
            </a:r>
          </a:p>
          <a:p>
            <a:r>
              <a:rPr lang="en-US" sz="1600" b="1" dirty="0" smtClean="0"/>
              <a:t> A year and a half</a:t>
            </a:r>
          </a:p>
          <a:p>
            <a:r>
              <a:rPr lang="en-US" sz="1600" dirty="0" smtClean="0"/>
              <a:t> Two years</a:t>
            </a:r>
          </a:p>
          <a:p>
            <a:r>
              <a:rPr lang="en-US" sz="1600" dirty="0" smtClean="0"/>
              <a:t> Six years</a:t>
            </a:r>
          </a:p>
          <a:p>
            <a:r>
              <a:rPr lang="en-US" sz="1600" dirty="0" smtClean="0"/>
              <a:t> Eighteen years</a:t>
            </a:r>
          </a:p>
          <a:p>
            <a:r>
              <a:rPr lang="en-US" sz="1600" dirty="0" smtClean="0"/>
              <a:t/>
            </a:r>
            <a:br>
              <a:rPr lang="en-US" sz="1600" dirty="0" smtClean="0"/>
            </a:br>
            <a:r>
              <a:rPr lang="en-US" sz="1600" dirty="0" smtClean="0"/>
              <a:t>3). What is implied about Mr. </a:t>
            </a:r>
            <a:r>
              <a:rPr lang="en-US" sz="1600" dirty="0" err="1" smtClean="0"/>
              <a:t>Kirshner</a:t>
            </a:r>
            <a:r>
              <a:rPr lang="en-US" sz="1600" dirty="0" smtClean="0"/>
              <a:t>?</a:t>
            </a:r>
          </a:p>
          <a:p>
            <a:r>
              <a:rPr lang="en-US" sz="1600" dirty="0" smtClean="0"/>
              <a:t> He is young.</a:t>
            </a:r>
          </a:p>
          <a:p>
            <a:r>
              <a:rPr lang="en-US" sz="1600" b="1" dirty="0" smtClean="0"/>
              <a:t> He lives in Europe.</a:t>
            </a:r>
          </a:p>
          <a:p>
            <a:r>
              <a:rPr lang="en-US" sz="1600" dirty="0" smtClean="0"/>
              <a:t> He loves to read.</a:t>
            </a:r>
          </a:p>
          <a:p>
            <a:r>
              <a:rPr lang="en-US" sz="1600" dirty="0" smtClean="0"/>
              <a:t> He is retired.</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419285"/>
            <a:ext cx="7696200" cy="4524315"/>
          </a:xfrm>
          <a:prstGeom prst="rect">
            <a:avLst/>
          </a:prstGeom>
          <a:noFill/>
        </p:spPr>
        <p:txBody>
          <a:bodyPr wrap="square" rtlCol="0">
            <a:spAutoFit/>
          </a:bodyPr>
          <a:lstStyle/>
          <a:p>
            <a:r>
              <a:rPr lang="en-US" sz="1600" dirty="0"/>
              <a:t>1). What event are the tickets being sold for?</a:t>
            </a:r>
          </a:p>
          <a:p>
            <a:r>
              <a:rPr lang="en-US" sz="1600" dirty="0"/>
              <a:t> </a:t>
            </a:r>
            <a:r>
              <a:rPr lang="en-US" sz="1600" b="1" dirty="0"/>
              <a:t>A music concert</a:t>
            </a:r>
          </a:p>
          <a:p>
            <a:r>
              <a:rPr lang="en-US" sz="1600" dirty="0"/>
              <a:t> A basketball game</a:t>
            </a:r>
          </a:p>
          <a:p>
            <a:r>
              <a:rPr lang="en-US" sz="1600" dirty="0"/>
              <a:t> A movie</a:t>
            </a:r>
          </a:p>
          <a:p>
            <a:r>
              <a:rPr lang="en-US" sz="1600" dirty="0"/>
              <a:t> A comedy show</a:t>
            </a:r>
          </a:p>
          <a:p>
            <a:r>
              <a:rPr lang="en-US" sz="1600" dirty="0" smtClean="0"/>
              <a:t/>
            </a:r>
            <a:br>
              <a:rPr lang="en-US" sz="1600" dirty="0" smtClean="0"/>
            </a:br>
            <a:r>
              <a:rPr lang="en-US" sz="1600" dirty="0"/>
              <a:t>2). How much of a discount do senior citizens receive?</a:t>
            </a:r>
          </a:p>
          <a:p>
            <a:r>
              <a:rPr lang="en-US" sz="1600" dirty="0"/>
              <a:t> $50</a:t>
            </a:r>
          </a:p>
          <a:p>
            <a:r>
              <a:rPr lang="en-US" sz="1600" dirty="0"/>
              <a:t> $25</a:t>
            </a:r>
          </a:p>
          <a:p>
            <a:r>
              <a:rPr lang="en-US" sz="1600" b="1" dirty="0"/>
              <a:t> $10</a:t>
            </a:r>
          </a:p>
          <a:p>
            <a:r>
              <a:rPr lang="en-US" sz="1600" dirty="0"/>
              <a:t> $7</a:t>
            </a:r>
          </a:p>
          <a:p>
            <a:r>
              <a:rPr lang="en-US" sz="1600" dirty="0" smtClean="0"/>
              <a:t/>
            </a:r>
            <a:br>
              <a:rPr lang="en-US" sz="1600" dirty="0" smtClean="0"/>
            </a:br>
            <a:r>
              <a:rPr lang="en-US" sz="1600" dirty="0"/>
              <a:t>3). What does the speaker ask listeners to do?</a:t>
            </a:r>
          </a:p>
          <a:p>
            <a:r>
              <a:rPr lang="en-US" sz="1600" dirty="0"/>
              <a:t> Buy seats in the balcony</a:t>
            </a:r>
          </a:p>
          <a:p>
            <a:r>
              <a:rPr lang="en-US" sz="1600" b="1" dirty="0"/>
              <a:t> Be prepared to order</a:t>
            </a:r>
          </a:p>
          <a:p>
            <a:r>
              <a:rPr lang="en-US" sz="1600" dirty="0"/>
              <a:t> Purchase tickets at the box office</a:t>
            </a:r>
          </a:p>
          <a:p>
            <a:r>
              <a:rPr lang="en-US" sz="1600" dirty="0"/>
              <a:t> Leave a message</a:t>
            </a:r>
          </a:p>
          <a:p>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00200"/>
            <a:ext cx="7391400" cy="4524315"/>
          </a:xfrm>
          <a:prstGeom prst="rect">
            <a:avLst/>
          </a:prstGeom>
          <a:noFill/>
        </p:spPr>
        <p:txBody>
          <a:bodyPr wrap="square" rtlCol="0">
            <a:spAutoFit/>
          </a:bodyPr>
          <a:lstStyle/>
          <a:p>
            <a:r>
              <a:rPr lang="en-US" sz="1600" dirty="0"/>
              <a:t>1). Who is the speaker probably talking to?</a:t>
            </a:r>
          </a:p>
          <a:p>
            <a:r>
              <a:rPr lang="en-US" sz="1600" dirty="0"/>
              <a:t> Farmers</a:t>
            </a:r>
          </a:p>
          <a:p>
            <a:r>
              <a:rPr lang="en-US" sz="1600" dirty="0"/>
              <a:t> Tourists</a:t>
            </a:r>
          </a:p>
          <a:p>
            <a:r>
              <a:rPr lang="en-US" sz="1600" dirty="0"/>
              <a:t> Managers</a:t>
            </a:r>
          </a:p>
          <a:p>
            <a:r>
              <a:rPr lang="en-US" sz="1600" dirty="0"/>
              <a:t> Toddlers</a:t>
            </a:r>
          </a:p>
          <a:p>
            <a:r>
              <a:rPr lang="en-US" sz="1600" dirty="0" smtClean="0"/>
              <a:t/>
            </a:r>
            <a:br>
              <a:rPr lang="en-US" sz="1600" dirty="0" smtClean="0"/>
            </a:br>
            <a:r>
              <a:rPr lang="en-US" sz="1600" dirty="0"/>
              <a:t>2). What will happen first?</a:t>
            </a:r>
          </a:p>
          <a:p>
            <a:r>
              <a:rPr lang="en-US" sz="1600" dirty="0"/>
              <a:t> Picking apples</a:t>
            </a:r>
          </a:p>
          <a:p>
            <a:r>
              <a:rPr lang="en-US" sz="1600" dirty="0"/>
              <a:t> Visiting an opera house</a:t>
            </a:r>
          </a:p>
          <a:p>
            <a:r>
              <a:rPr lang="en-US" sz="1600" dirty="0"/>
              <a:t> Eating lunch</a:t>
            </a:r>
          </a:p>
          <a:p>
            <a:r>
              <a:rPr lang="en-US" sz="1600" dirty="0"/>
              <a:t> Watching a sheep dog</a:t>
            </a:r>
          </a:p>
          <a:p>
            <a:r>
              <a:rPr lang="en-US" sz="1600" dirty="0" smtClean="0"/>
              <a:t/>
            </a:r>
            <a:br>
              <a:rPr lang="en-US" sz="1600" dirty="0" smtClean="0"/>
            </a:br>
            <a:r>
              <a:rPr lang="en-US" sz="1600" dirty="0"/>
              <a:t>3). Why will the listeners go to the opera house?</a:t>
            </a:r>
          </a:p>
          <a:p>
            <a:r>
              <a:rPr lang="en-US" sz="1600" dirty="0"/>
              <a:t> To view a renowned landmark</a:t>
            </a:r>
          </a:p>
          <a:p>
            <a:r>
              <a:rPr lang="en-US" sz="1600" dirty="0"/>
              <a:t> To have a special meal</a:t>
            </a:r>
          </a:p>
          <a:p>
            <a:r>
              <a:rPr lang="en-US" sz="1600" dirty="0"/>
              <a:t> To take music lessons</a:t>
            </a:r>
          </a:p>
          <a:p>
            <a:r>
              <a:rPr lang="en-US" sz="1600" dirty="0"/>
              <a:t> To meet a famous singer</a:t>
            </a:r>
          </a:p>
          <a:p>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00200"/>
            <a:ext cx="7391400" cy="4524315"/>
          </a:xfrm>
          <a:prstGeom prst="rect">
            <a:avLst/>
          </a:prstGeom>
          <a:noFill/>
        </p:spPr>
        <p:txBody>
          <a:bodyPr wrap="square" rtlCol="0">
            <a:spAutoFit/>
          </a:bodyPr>
          <a:lstStyle/>
          <a:p>
            <a:r>
              <a:rPr lang="en-US" sz="1600" dirty="0"/>
              <a:t>1). Who is the speaker probably talking to?</a:t>
            </a:r>
          </a:p>
          <a:p>
            <a:r>
              <a:rPr lang="en-US" sz="1600" dirty="0"/>
              <a:t> Farmers</a:t>
            </a:r>
          </a:p>
          <a:p>
            <a:r>
              <a:rPr lang="en-US" sz="1600" dirty="0"/>
              <a:t> </a:t>
            </a:r>
            <a:r>
              <a:rPr lang="en-US" sz="1600" b="1" dirty="0"/>
              <a:t>Tourists</a:t>
            </a:r>
          </a:p>
          <a:p>
            <a:r>
              <a:rPr lang="en-US" sz="1600" dirty="0"/>
              <a:t> Managers</a:t>
            </a:r>
          </a:p>
          <a:p>
            <a:r>
              <a:rPr lang="en-US" sz="1600" dirty="0"/>
              <a:t> Toddlers</a:t>
            </a:r>
          </a:p>
          <a:p>
            <a:r>
              <a:rPr lang="en-US" sz="1600" dirty="0" smtClean="0"/>
              <a:t/>
            </a:r>
            <a:br>
              <a:rPr lang="en-US" sz="1600" dirty="0" smtClean="0"/>
            </a:br>
            <a:r>
              <a:rPr lang="en-US" sz="1600" dirty="0"/>
              <a:t>2). What will happen first?</a:t>
            </a:r>
          </a:p>
          <a:p>
            <a:r>
              <a:rPr lang="en-US" sz="1600" dirty="0"/>
              <a:t> Picking apples</a:t>
            </a:r>
          </a:p>
          <a:p>
            <a:r>
              <a:rPr lang="en-US" sz="1600" dirty="0"/>
              <a:t> Visiting an opera house</a:t>
            </a:r>
          </a:p>
          <a:p>
            <a:r>
              <a:rPr lang="en-US" sz="1600" dirty="0"/>
              <a:t> Eating lunch</a:t>
            </a:r>
          </a:p>
          <a:p>
            <a:r>
              <a:rPr lang="en-US" sz="1600" dirty="0"/>
              <a:t> </a:t>
            </a:r>
            <a:r>
              <a:rPr lang="en-US" sz="1600" b="1" dirty="0"/>
              <a:t>Watching a sheep dog</a:t>
            </a:r>
          </a:p>
          <a:p>
            <a:r>
              <a:rPr lang="en-US" sz="1600" dirty="0" smtClean="0"/>
              <a:t/>
            </a:r>
            <a:br>
              <a:rPr lang="en-US" sz="1600" dirty="0" smtClean="0"/>
            </a:br>
            <a:r>
              <a:rPr lang="en-US" sz="1600" dirty="0"/>
              <a:t>3). Why will the listeners go to the opera house?</a:t>
            </a:r>
          </a:p>
          <a:p>
            <a:r>
              <a:rPr lang="en-US" sz="1600" b="1" dirty="0"/>
              <a:t> To view a renowned landmark</a:t>
            </a:r>
          </a:p>
          <a:p>
            <a:r>
              <a:rPr lang="en-US" sz="1600" dirty="0"/>
              <a:t> To have a special meal</a:t>
            </a:r>
          </a:p>
          <a:p>
            <a:r>
              <a:rPr lang="en-US" sz="1600" dirty="0"/>
              <a:t> To take music lessons</a:t>
            </a:r>
          </a:p>
          <a:p>
            <a:r>
              <a:rPr lang="en-US" sz="1600" dirty="0"/>
              <a:t> To meet a famous singer</a:t>
            </a:r>
          </a:p>
          <a:p>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752600"/>
            <a:ext cx="7696200" cy="4524315"/>
          </a:xfrm>
          <a:prstGeom prst="rect">
            <a:avLst/>
          </a:prstGeom>
          <a:noFill/>
        </p:spPr>
        <p:txBody>
          <a:bodyPr wrap="square" rtlCol="0">
            <a:spAutoFit/>
          </a:bodyPr>
          <a:lstStyle/>
          <a:p>
            <a:r>
              <a:rPr lang="en-US" sz="1600" dirty="0" smtClean="0"/>
              <a:t>1). What is the main purpose of the radio announcement?</a:t>
            </a:r>
          </a:p>
          <a:p>
            <a:r>
              <a:rPr lang="en-US" sz="1600" dirty="0" smtClean="0"/>
              <a:t> To warn about a big snowstorm</a:t>
            </a:r>
          </a:p>
          <a:p>
            <a:r>
              <a:rPr lang="en-US" sz="1600" dirty="0" smtClean="0"/>
              <a:t> To remind drivers of icy roadways</a:t>
            </a:r>
          </a:p>
          <a:p>
            <a:r>
              <a:rPr lang="en-US" sz="1600" dirty="0" smtClean="0"/>
              <a:t> To inform people of schedule changes</a:t>
            </a:r>
          </a:p>
          <a:p>
            <a:r>
              <a:rPr lang="en-US" sz="1600" dirty="0" smtClean="0"/>
              <a:t> To publicize the city's web site</a:t>
            </a:r>
          </a:p>
          <a:p>
            <a:r>
              <a:rPr lang="en-US" sz="1600" dirty="0" smtClean="0"/>
              <a:t/>
            </a:r>
            <a:br>
              <a:rPr lang="en-US" sz="1600" dirty="0" smtClean="0"/>
            </a:br>
            <a:r>
              <a:rPr lang="en-US" sz="1600" dirty="0" smtClean="0"/>
              <a:t>2). What should students who take the bus do?</a:t>
            </a:r>
          </a:p>
          <a:p>
            <a:r>
              <a:rPr lang="en-US" sz="1600" dirty="0" smtClean="0"/>
              <a:t> Get a ride with their parents</a:t>
            </a:r>
          </a:p>
          <a:p>
            <a:r>
              <a:rPr lang="en-US" sz="1600" dirty="0" smtClean="0"/>
              <a:t> Wait at a special bus stop</a:t>
            </a:r>
          </a:p>
          <a:p>
            <a:r>
              <a:rPr lang="en-US" sz="1600" dirty="0" smtClean="0"/>
              <a:t> Get to their bus stop early</a:t>
            </a:r>
          </a:p>
          <a:p>
            <a:r>
              <a:rPr lang="en-US" sz="1600" dirty="0" smtClean="0"/>
              <a:t> Take the bus as usual</a:t>
            </a:r>
          </a:p>
          <a:p>
            <a:r>
              <a:rPr lang="en-US" sz="1600" dirty="0" smtClean="0"/>
              <a:t/>
            </a:r>
            <a:br>
              <a:rPr lang="en-US" sz="1600" dirty="0" smtClean="0"/>
            </a:br>
            <a:r>
              <a:rPr lang="en-US" sz="1600" dirty="0" smtClean="0"/>
              <a:t>3). When will community colleges begin?</a:t>
            </a:r>
          </a:p>
          <a:p>
            <a:r>
              <a:rPr lang="en-US" sz="1600" dirty="0" smtClean="0"/>
              <a:t> At the normal time</a:t>
            </a:r>
          </a:p>
          <a:p>
            <a:r>
              <a:rPr lang="en-US" sz="1600" dirty="0" smtClean="0"/>
              <a:t> Two hours late</a:t>
            </a:r>
          </a:p>
          <a:p>
            <a:r>
              <a:rPr lang="en-US" sz="1600" dirty="0" smtClean="0"/>
              <a:t> They have been cancelled</a:t>
            </a:r>
          </a:p>
          <a:p>
            <a:r>
              <a:rPr lang="en-US" sz="1600" dirty="0" smtClean="0"/>
              <a:t> One hour late</a:t>
            </a:r>
          </a:p>
          <a:p>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752600"/>
            <a:ext cx="7696200" cy="4524315"/>
          </a:xfrm>
          <a:prstGeom prst="rect">
            <a:avLst/>
          </a:prstGeom>
          <a:noFill/>
        </p:spPr>
        <p:txBody>
          <a:bodyPr wrap="square" rtlCol="0">
            <a:spAutoFit/>
          </a:bodyPr>
          <a:lstStyle/>
          <a:p>
            <a:r>
              <a:rPr lang="en-US" sz="1600" dirty="0" smtClean="0"/>
              <a:t>1). What is the main purpose of the radio announcement?</a:t>
            </a:r>
          </a:p>
          <a:p>
            <a:r>
              <a:rPr lang="en-US" sz="1600" dirty="0" smtClean="0"/>
              <a:t> To warn about a big snowstorm</a:t>
            </a:r>
          </a:p>
          <a:p>
            <a:r>
              <a:rPr lang="en-US" sz="1600" dirty="0" smtClean="0"/>
              <a:t> To remind drivers of icy roadways</a:t>
            </a:r>
          </a:p>
          <a:p>
            <a:r>
              <a:rPr lang="en-US" sz="1600" dirty="0" smtClean="0"/>
              <a:t> </a:t>
            </a:r>
            <a:r>
              <a:rPr lang="en-US" sz="1600" b="1" dirty="0" smtClean="0"/>
              <a:t>To inform people of schedule changes</a:t>
            </a:r>
          </a:p>
          <a:p>
            <a:r>
              <a:rPr lang="en-US" sz="1600" dirty="0" smtClean="0"/>
              <a:t> To publicize the city's web site</a:t>
            </a:r>
          </a:p>
          <a:p>
            <a:r>
              <a:rPr lang="en-US" sz="1600" dirty="0" smtClean="0"/>
              <a:t/>
            </a:r>
            <a:br>
              <a:rPr lang="en-US" sz="1600" dirty="0" smtClean="0"/>
            </a:br>
            <a:r>
              <a:rPr lang="en-US" sz="1600" dirty="0" smtClean="0"/>
              <a:t>2). What should students who take the bus do?</a:t>
            </a:r>
          </a:p>
          <a:p>
            <a:r>
              <a:rPr lang="en-US" sz="1600" dirty="0" smtClean="0"/>
              <a:t> Get a ride with their parents</a:t>
            </a:r>
          </a:p>
          <a:p>
            <a:r>
              <a:rPr lang="en-US" sz="1600" dirty="0" smtClean="0"/>
              <a:t> </a:t>
            </a:r>
            <a:r>
              <a:rPr lang="en-US" sz="1600" b="1" dirty="0" smtClean="0"/>
              <a:t>Wait at a special bus stop</a:t>
            </a:r>
          </a:p>
          <a:p>
            <a:r>
              <a:rPr lang="en-US" sz="1600" dirty="0" smtClean="0"/>
              <a:t> Get to their bus stop early</a:t>
            </a:r>
          </a:p>
          <a:p>
            <a:r>
              <a:rPr lang="en-US" sz="1600" dirty="0" smtClean="0"/>
              <a:t> Take the bus as usual</a:t>
            </a:r>
          </a:p>
          <a:p>
            <a:r>
              <a:rPr lang="en-US" sz="1600" dirty="0" smtClean="0"/>
              <a:t/>
            </a:r>
            <a:br>
              <a:rPr lang="en-US" sz="1600" dirty="0" smtClean="0"/>
            </a:br>
            <a:r>
              <a:rPr lang="en-US" sz="1600" dirty="0" smtClean="0"/>
              <a:t>3). When will community colleges begin?</a:t>
            </a:r>
          </a:p>
          <a:p>
            <a:r>
              <a:rPr lang="en-US" sz="1600" dirty="0" smtClean="0"/>
              <a:t> At the normal time</a:t>
            </a:r>
          </a:p>
          <a:p>
            <a:r>
              <a:rPr lang="en-US" sz="1600" dirty="0" smtClean="0"/>
              <a:t> Two hours late</a:t>
            </a:r>
          </a:p>
          <a:p>
            <a:r>
              <a:rPr lang="en-US" sz="1600" dirty="0" smtClean="0"/>
              <a:t> They have been cancelled</a:t>
            </a:r>
          </a:p>
          <a:p>
            <a:r>
              <a:rPr lang="en-US" sz="1600" b="1" dirty="0" smtClean="0"/>
              <a:t> One hour late</a:t>
            </a:r>
          </a:p>
          <a:p>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76400"/>
            <a:ext cx="7315200" cy="4770537"/>
          </a:xfrm>
          <a:prstGeom prst="rect">
            <a:avLst/>
          </a:prstGeom>
          <a:noFill/>
        </p:spPr>
        <p:txBody>
          <a:bodyPr wrap="square" rtlCol="0">
            <a:spAutoFit/>
          </a:bodyPr>
          <a:lstStyle/>
          <a:p>
            <a:r>
              <a:rPr lang="en-US" sz="1600" dirty="0" smtClean="0"/>
              <a:t>1). Where is this talk probably taking place?</a:t>
            </a:r>
          </a:p>
          <a:p>
            <a:r>
              <a:rPr lang="en-US" sz="1600" dirty="0" smtClean="0"/>
              <a:t> At a business meeting</a:t>
            </a:r>
          </a:p>
          <a:p>
            <a:r>
              <a:rPr lang="en-US" sz="1600" dirty="0" smtClean="0"/>
              <a:t> In a university class</a:t>
            </a:r>
          </a:p>
          <a:p>
            <a:r>
              <a:rPr lang="en-US" sz="1600" dirty="0" smtClean="0"/>
              <a:t> At an awards banquet</a:t>
            </a:r>
          </a:p>
          <a:p>
            <a:r>
              <a:rPr lang="en-US" sz="1600" dirty="0" smtClean="0"/>
              <a:t> In a restaurant</a:t>
            </a:r>
          </a:p>
          <a:p>
            <a:r>
              <a:rPr lang="en-US" sz="1600" dirty="0" smtClean="0"/>
              <a:t/>
            </a:r>
            <a:br>
              <a:rPr lang="en-US" sz="1600" dirty="0" smtClean="0"/>
            </a:br>
            <a:r>
              <a:rPr lang="en-US" sz="1600" dirty="0" smtClean="0"/>
              <a:t>2). What is the speaker mainly discussing?</a:t>
            </a:r>
          </a:p>
          <a:p>
            <a:r>
              <a:rPr lang="en-US" sz="1600" dirty="0" smtClean="0"/>
              <a:t> A new advertising idea</a:t>
            </a:r>
          </a:p>
          <a:p>
            <a:r>
              <a:rPr lang="en-US" sz="1600" dirty="0" smtClean="0"/>
              <a:t> Falling advertising revenue</a:t>
            </a:r>
          </a:p>
          <a:p>
            <a:r>
              <a:rPr lang="en-US" sz="1600" dirty="0" smtClean="0"/>
              <a:t> Selling company stock</a:t>
            </a:r>
          </a:p>
          <a:p>
            <a:r>
              <a:rPr lang="en-US" sz="1600" dirty="0" smtClean="0"/>
              <a:t> Computer software problems</a:t>
            </a:r>
          </a:p>
          <a:p>
            <a:r>
              <a:rPr lang="en-US" sz="1600" dirty="0" smtClean="0"/>
              <a:t/>
            </a:r>
            <a:br>
              <a:rPr lang="en-US" sz="1600" dirty="0" smtClean="0"/>
            </a:br>
            <a:r>
              <a:rPr lang="en-US" sz="1600" dirty="0" smtClean="0"/>
              <a:t>3). What is NOT true about advertising revenue?</a:t>
            </a:r>
          </a:p>
          <a:p>
            <a:r>
              <a:rPr lang="en-US" sz="1600" dirty="0" smtClean="0"/>
              <a:t> It accounts for more than half of total revenue.</a:t>
            </a:r>
          </a:p>
          <a:p>
            <a:r>
              <a:rPr lang="en-US" sz="1600" dirty="0" smtClean="0"/>
              <a:t> It expanded last year by three percent.</a:t>
            </a:r>
          </a:p>
          <a:p>
            <a:r>
              <a:rPr lang="en-US" sz="1600" dirty="0" smtClean="0"/>
              <a:t> The firm wants to triple its growth this year.</a:t>
            </a:r>
          </a:p>
          <a:p>
            <a:r>
              <a:rPr lang="en-US" sz="1600" dirty="0" smtClean="0"/>
              <a:t> The speaker thinks an auction will increase it.</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76400"/>
            <a:ext cx="7315200" cy="4770537"/>
          </a:xfrm>
          <a:prstGeom prst="rect">
            <a:avLst/>
          </a:prstGeom>
          <a:noFill/>
        </p:spPr>
        <p:txBody>
          <a:bodyPr wrap="square" rtlCol="0">
            <a:spAutoFit/>
          </a:bodyPr>
          <a:lstStyle/>
          <a:p>
            <a:r>
              <a:rPr lang="en-US" sz="1600" dirty="0" smtClean="0"/>
              <a:t>1). Where is this talk probably taking place?</a:t>
            </a:r>
          </a:p>
          <a:p>
            <a:r>
              <a:rPr lang="en-US" sz="1600" dirty="0" smtClean="0"/>
              <a:t> </a:t>
            </a:r>
            <a:r>
              <a:rPr lang="en-US" sz="1600" b="1" dirty="0" smtClean="0"/>
              <a:t>At a business meeting</a:t>
            </a:r>
          </a:p>
          <a:p>
            <a:r>
              <a:rPr lang="en-US" sz="1600" dirty="0" smtClean="0"/>
              <a:t> In a university class</a:t>
            </a:r>
          </a:p>
          <a:p>
            <a:r>
              <a:rPr lang="en-US" sz="1600" dirty="0" smtClean="0"/>
              <a:t> At an awards banquet</a:t>
            </a:r>
          </a:p>
          <a:p>
            <a:r>
              <a:rPr lang="en-US" sz="1600" dirty="0" smtClean="0"/>
              <a:t> In a restaurant</a:t>
            </a:r>
          </a:p>
          <a:p>
            <a:r>
              <a:rPr lang="en-US" sz="1600" dirty="0" smtClean="0"/>
              <a:t/>
            </a:r>
            <a:br>
              <a:rPr lang="en-US" sz="1600" dirty="0" smtClean="0"/>
            </a:br>
            <a:r>
              <a:rPr lang="en-US" sz="1600" dirty="0" smtClean="0"/>
              <a:t>2). What is the speaker mainly discussing?</a:t>
            </a:r>
          </a:p>
          <a:p>
            <a:r>
              <a:rPr lang="en-US" sz="1600" dirty="0" smtClean="0"/>
              <a:t> </a:t>
            </a:r>
            <a:r>
              <a:rPr lang="en-US" sz="1600" b="1" dirty="0" smtClean="0"/>
              <a:t>A new advertising idea</a:t>
            </a:r>
          </a:p>
          <a:p>
            <a:r>
              <a:rPr lang="en-US" sz="1600" dirty="0" smtClean="0"/>
              <a:t> Falling advertising revenue</a:t>
            </a:r>
          </a:p>
          <a:p>
            <a:r>
              <a:rPr lang="en-US" sz="1600" dirty="0" smtClean="0"/>
              <a:t> Selling company stock</a:t>
            </a:r>
          </a:p>
          <a:p>
            <a:r>
              <a:rPr lang="en-US" sz="1600" dirty="0" smtClean="0"/>
              <a:t> Computer software problems</a:t>
            </a:r>
          </a:p>
          <a:p>
            <a:r>
              <a:rPr lang="en-US" sz="1600" dirty="0" smtClean="0"/>
              <a:t/>
            </a:r>
            <a:br>
              <a:rPr lang="en-US" sz="1600" dirty="0" smtClean="0"/>
            </a:br>
            <a:r>
              <a:rPr lang="en-US" sz="1600" dirty="0" smtClean="0"/>
              <a:t>3). What is NOT true about advertising revenue?</a:t>
            </a:r>
          </a:p>
          <a:p>
            <a:r>
              <a:rPr lang="en-US" sz="1600" dirty="0" smtClean="0"/>
              <a:t> It accounts for more than half of total revenue.</a:t>
            </a:r>
          </a:p>
          <a:p>
            <a:r>
              <a:rPr lang="en-US" sz="1600" dirty="0" smtClean="0"/>
              <a:t> It expanded last year by three percent.</a:t>
            </a:r>
          </a:p>
          <a:p>
            <a:r>
              <a:rPr lang="en-US" sz="1600" dirty="0" smtClean="0"/>
              <a:t> </a:t>
            </a:r>
            <a:r>
              <a:rPr lang="en-US" sz="1600" b="1" dirty="0" smtClean="0"/>
              <a:t>The firm wants to triple its growth this year.</a:t>
            </a:r>
          </a:p>
          <a:p>
            <a:r>
              <a:rPr lang="en-US" sz="1600" dirty="0" smtClean="0"/>
              <a:t> The speaker thinks an auction will increase it.</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TotalTime>
  <Words>1677</Words>
  <Application>Microsoft Office PowerPoint</Application>
  <PresentationFormat>On-screen Show (4:3)</PresentationFormat>
  <Paragraphs>327</Paragraphs>
  <Slides>21</Slides>
  <Notes>10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abc</cp:lastModifiedBy>
  <cp:revision>26</cp:revision>
  <dcterms:created xsi:type="dcterms:W3CDTF">2014-02-03T15:29:19Z</dcterms:created>
  <dcterms:modified xsi:type="dcterms:W3CDTF">2016-03-10T14:07:21Z</dcterms:modified>
</cp:coreProperties>
</file>