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9"/>
  </p:notesMasterIdLst>
  <p:sldIdLst>
    <p:sldId id="256" r:id="rId2"/>
    <p:sldId id="257" r:id="rId3"/>
    <p:sldId id="264" r:id="rId4"/>
    <p:sldId id="265" r:id="rId5"/>
    <p:sldId id="270" r:id="rId6"/>
    <p:sldId id="273" r:id="rId7"/>
    <p:sldId id="271"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69" autoAdjust="0"/>
    <p:restoredTop sz="75262" autoAdjust="0"/>
  </p:normalViewPr>
  <p:slideViewPr>
    <p:cSldViewPr>
      <p:cViewPr>
        <p:scale>
          <a:sx n="70" d="100"/>
          <a:sy n="70" d="100"/>
        </p:scale>
        <p:origin x="-1998" y="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DEA3FB-2C09-4823-B838-BF82E30A3DE2}" type="datetimeFigureOut">
              <a:rPr lang="en-US" smtClean="0"/>
              <a:pPr/>
              <a:t>3/15/2013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6ABAF0-5901-4BD8-A4C5-0E4EEF925D9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Portrait  - </a:t>
            </a:r>
            <a:r>
              <a:rPr lang="en-US" sz="1200" b="0" i="0" kern="1200" dirty="0" smtClean="0">
                <a:solidFill>
                  <a:schemeClr val="tx1"/>
                </a:solidFill>
                <a:latin typeface="+mn-lt"/>
                <a:ea typeface="+mn-ea"/>
                <a:cs typeface="+mn-cs"/>
              </a:rPr>
              <a:t>A painting, drawing, photograph, or engraving of a person.</a:t>
            </a:r>
            <a:endParaRPr lang="en-US" sz="1200" dirty="0" smtClean="0"/>
          </a:p>
          <a:p>
            <a:r>
              <a:rPr lang="en-US" sz="1200" dirty="0" smtClean="0"/>
              <a:t>Curvaceous  </a:t>
            </a:r>
            <a:r>
              <a:rPr lang="en-US" sz="1200" dirty="0" smtClean="0"/>
              <a:t>- </a:t>
            </a:r>
            <a:r>
              <a:rPr lang="en-US" sz="1200" b="0" i="0" kern="1200" dirty="0" smtClean="0">
                <a:solidFill>
                  <a:schemeClr val="tx1"/>
                </a:solidFill>
                <a:latin typeface="+mn-lt"/>
                <a:ea typeface="+mn-ea"/>
                <a:cs typeface="+mn-cs"/>
              </a:rPr>
              <a:t>having a large bosom and pleasing curve</a:t>
            </a:r>
          </a:p>
          <a:p>
            <a:r>
              <a:rPr lang="en-US" sz="1200" dirty="0" smtClean="0"/>
              <a:t>Revealed - </a:t>
            </a:r>
            <a:r>
              <a:rPr lang="en-US" sz="1200" b="0" i="0" kern="1200" dirty="0" smtClean="0">
                <a:solidFill>
                  <a:schemeClr val="tx1"/>
                </a:solidFill>
                <a:latin typeface="+mn-lt"/>
                <a:ea typeface="+mn-ea"/>
                <a:cs typeface="+mn-cs"/>
              </a:rPr>
              <a:t> To make known (something concealed or secret);</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To bring to view; show</a:t>
            </a:r>
          </a:p>
          <a:p>
            <a:r>
              <a:rPr lang="en-US" sz="1200" dirty="0" smtClean="0"/>
              <a:t>Alongside - </a:t>
            </a:r>
            <a:r>
              <a:rPr lang="en-US" sz="1200" b="0" i="0" kern="1200" dirty="0" smtClean="0">
                <a:solidFill>
                  <a:schemeClr val="tx1"/>
                </a:solidFill>
                <a:latin typeface="+mn-lt"/>
                <a:ea typeface="+mn-ea"/>
                <a:cs typeface="+mn-cs"/>
              </a:rPr>
              <a:t>Close to the side of; next to: "she was sitting alongside him"; Together and in cooperation with.</a:t>
            </a:r>
          </a:p>
          <a:p>
            <a:r>
              <a:rPr lang="en-US" sz="1200" dirty="0" smtClean="0"/>
              <a:t>Ousted  </a:t>
            </a:r>
            <a:r>
              <a:rPr lang="en-US" sz="1200" dirty="0" smtClean="0"/>
              <a:t>- </a:t>
            </a:r>
            <a:r>
              <a:rPr lang="en-US" sz="1200" b="0" i="0" kern="1200" dirty="0" smtClean="0">
                <a:solidFill>
                  <a:schemeClr val="tx1"/>
                </a:solidFill>
                <a:latin typeface="+mn-lt"/>
                <a:ea typeface="+mn-ea"/>
                <a:cs typeface="+mn-cs"/>
              </a:rPr>
              <a:t>Drive out or expel (someone) from a position or place.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CD6ABAF0-5901-4BD8-A4C5-0E4EEF925D9C}"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6ABAF0-5901-4BD8-A4C5-0E4EEF925D9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607300" y="6526213"/>
            <a:ext cx="1427163" cy="152400"/>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a:solidFill>
                  <a:srgbClr val="FFFFFF"/>
                </a:solidFill>
              </a:rPr>
              <a:t>© 2011 wheresjenny.com</a:t>
            </a: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4" cstate="print"/>
          <a:srcRect/>
          <a:stretch>
            <a:fillRect/>
          </a:stretch>
        </p:blipFill>
        <p:spPr bwMode="auto">
          <a:xfrm>
            <a:off x="8604250" y="0"/>
            <a:ext cx="539750" cy="395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642918"/>
          <a:ext cx="8507413" cy="5572163"/>
        </p:xfrm>
        <a:graphic>
          <a:graphicData uri="http://schemas.openxmlformats.org/drawingml/2006/table">
            <a:tbl>
              <a:tblPr/>
              <a:tblGrid>
                <a:gridCol w="1708150"/>
                <a:gridCol w="6799263"/>
              </a:tblGrid>
              <a:tr h="86167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1" i="0" u="none" strike="noStrike" cap="none" normalizeH="0" baseline="0" dirty="0" smtClean="0">
                        <a:ln>
                          <a:noFill/>
                        </a:ln>
                        <a:solidFill>
                          <a:schemeClr val="tx1"/>
                        </a:solidFill>
                        <a:effectLst/>
                        <a:latin typeface="Verdana"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a:txBody>
                  <a:tcPr marL="0" marR="0" marT="0" marB="0" horzOverflow="overflow">
                    <a:lnL>
                      <a:noFill/>
                    </a:lnL>
                    <a:lnR>
                      <a:noFill/>
                    </a:lnR>
                    <a:lnT>
                      <a:noFill/>
                    </a:lnT>
                    <a:lnB>
                      <a:noFill/>
                    </a:lnB>
                    <a:lnTlToBr>
                      <a:noFill/>
                    </a:lnTlToBr>
                    <a:lnBlToTr>
                      <a:noFill/>
                    </a:lnBlToTr>
                    <a:no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algn="l" fontAlgn="b"/>
                      <a:endParaRPr lang="en-US" sz="1100" b="0" i="0" u="none" strike="noStrike" dirty="0">
                        <a:solidFill>
                          <a:srgbClr val="000000"/>
                        </a:solidFill>
                        <a:latin typeface="Calibri"/>
                      </a:endParaRPr>
                    </a:p>
                  </a:txBody>
                  <a:tcPr marL="9525" marR="9525" marT="9525" marB="0" anchor="b">
                    <a:lnL>
                      <a:noFill/>
                    </a:lnL>
                    <a:lnR>
                      <a:noFill/>
                    </a:lnR>
                    <a:lnT>
                      <a:noFill/>
                    </a:lnT>
                    <a:lnB>
                      <a:noFill/>
                    </a:lnB>
                    <a:lnTlToBr>
                      <a:noFill/>
                    </a:lnTlToBr>
                    <a:lnBlToTr>
                      <a:noFill/>
                    </a:lnBlToTr>
                    <a:solidFill>
                      <a:schemeClr val="bg1"/>
                    </a:solid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72801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89147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69610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2571744"/>
            <a:ext cx="9144000" cy="461665"/>
          </a:xfrm>
          <a:prstGeom prst="rect">
            <a:avLst/>
          </a:prstGeom>
          <a:noFill/>
        </p:spPr>
        <p:txBody>
          <a:bodyPr wrap="square" rtlCol="0">
            <a:spAutoFit/>
          </a:bodyPr>
          <a:lstStyle/>
          <a:p>
            <a:pPr algn="ctr"/>
            <a:r>
              <a:rPr lang="en-US" sz="2400" b="1" u="sng" dirty="0" smtClean="0">
                <a:solidFill>
                  <a:schemeClr val="accent6"/>
                </a:solidFill>
              </a:rPr>
              <a:t>Picasso lover portrait sells for £28.6 </a:t>
            </a:r>
            <a:r>
              <a:rPr lang="en-US" sz="2400" b="1" u="sng" dirty="0" err="1" smtClean="0">
                <a:solidFill>
                  <a:schemeClr val="accent6"/>
                </a:solidFill>
              </a:rPr>
              <a:t>mn</a:t>
            </a:r>
            <a:r>
              <a:rPr lang="en-US" sz="2400" b="1" u="sng" dirty="0" smtClean="0">
                <a:solidFill>
                  <a:schemeClr val="accent6"/>
                </a:solidFill>
              </a:rPr>
              <a:t> in London</a:t>
            </a:r>
            <a:endParaRPr lang="en-US" sz="2400" b="1" u="sng" dirty="0">
              <a:solidFill>
                <a:schemeClr val="accent6"/>
              </a:solidFill>
            </a:endParaRPr>
          </a:p>
        </p:txBody>
      </p:sp>
      <p:sp>
        <p:nvSpPr>
          <p:cNvPr id="5" name="TextBox 4"/>
          <p:cNvSpPr txBox="1"/>
          <p:nvPr/>
        </p:nvSpPr>
        <p:spPr>
          <a:xfrm>
            <a:off x="857224" y="4357694"/>
            <a:ext cx="7286676" cy="1384995"/>
          </a:xfrm>
          <a:prstGeom prst="rect">
            <a:avLst/>
          </a:prstGeom>
          <a:noFill/>
        </p:spPr>
        <p:txBody>
          <a:bodyPr wrap="square" rtlCol="0">
            <a:spAutoFit/>
          </a:bodyPr>
          <a:lstStyle/>
          <a:p>
            <a:r>
              <a:rPr lang="en-US" sz="2800" dirty="0" smtClean="0">
                <a:solidFill>
                  <a:schemeClr val="bg2"/>
                </a:solidFill>
              </a:rPr>
              <a:t>http://www.france24.com/en/20130205-picasso-lover-portrait-sells-%C2%A3286-mn-london</a:t>
            </a:r>
            <a:endParaRPr lang="en-US" sz="2800" dirty="0">
              <a:solidFill>
                <a:schemeClr val="bg2"/>
              </a:solidFill>
            </a:endParaRPr>
          </a:p>
        </p:txBody>
      </p:sp>
      <p:pic>
        <p:nvPicPr>
          <p:cNvPr id="6" name="Picture 5" descr="Picasso.jpg"/>
          <p:cNvPicPr>
            <a:picLocks noChangeAspect="1"/>
          </p:cNvPicPr>
          <p:nvPr/>
        </p:nvPicPr>
        <p:blipFill>
          <a:blip r:embed="rId2"/>
          <a:stretch>
            <a:fillRect/>
          </a:stretch>
        </p:blipFill>
        <p:spPr>
          <a:xfrm>
            <a:off x="1000100" y="500042"/>
            <a:ext cx="2333625" cy="15621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584775"/>
          </a:xfrm>
          <a:prstGeom prst="rect">
            <a:avLst/>
          </a:prstGeom>
          <a:noFill/>
        </p:spPr>
        <p:txBody>
          <a:bodyPr wrap="square" rtlCol="0">
            <a:spAutoFit/>
          </a:bodyPr>
          <a:lstStyle/>
          <a:p>
            <a:pPr algn="ctr"/>
            <a:r>
              <a:rPr lang="en-US" sz="3200" b="1" dirty="0" smtClean="0"/>
              <a:t>News : Reading</a:t>
            </a:r>
            <a:endParaRPr lang="en-US" sz="3200" b="1" dirty="0"/>
          </a:p>
        </p:txBody>
      </p:sp>
      <p:sp>
        <p:nvSpPr>
          <p:cNvPr id="4" name="TextBox 3"/>
          <p:cNvSpPr txBox="1"/>
          <p:nvPr/>
        </p:nvSpPr>
        <p:spPr>
          <a:xfrm>
            <a:off x="357158" y="1071546"/>
            <a:ext cx="8786842" cy="4401205"/>
          </a:xfrm>
          <a:prstGeom prst="rect">
            <a:avLst/>
          </a:prstGeom>
          <a:noFill/>
        </p:spPr>
        <p:txBody>
          <a:bodyPr wrap="square" rtlCol="0">
            <a:spAutoFit/>
          </a:bodyPr>
          <a:lstStyle/>
          <a:p>
            <a:r>
              <a:rPr lang="en-US" sz="2000" dirty="0" smtClean="0"/>
              <a:t>A portrait of Picasso's lover Marie-Therese Walter sold in London for £28.6 million ($45.0 million, 33.3 million </a:t>
            </a:r>
            <a:r>
              <a:rPr lang="en-US" sz="2000" dirty="0" err="1" smtClean="0"/>
              <a:t>euros</a:t>
            </a:r>
            <a:r>
              <a:rPr lang="en-US" sz="2000" dirty="0" smtClean="0"/>
              <a:t>), </a:t>
            </a:r>
            <a:r>
              <a:rPr lang="en-US" sz="2000" dirty="0" err="1" smtClean="0"/>
              <a:t>Southeby's</a:t>
            </a:r>
            <a:r>
              <a:rPr lang="en-US" sz="2000" dirty="0" smtClean="0"/>
              <a:t> auction house said.</a:t>
            </a:r>
          </a:p>
          <a:p>
            <a:endParaRPr lang="en-US" sz="2000" dirty="0" smtClean="0"/>
          </a:p>
          <a:p>
            <a:r>
              <a:rPr lang="en-US" sz="2000" dirty="0" smtClean="0"/>
              <a:t>The </a:t>
            </a:r>
            <a:r>
              <a:rPr lang="en-US" sz="2000" dirty="0" smtClean="0"/>
              <a:t>portrait was </a:t>
            </a:r>
            <a:r>
              <a:rPr lang="en-US" sz="2000" dirty="0" err="1" smtClean="0"/>
              <a:t>colourful</a:t>
            </a:r>
            <a:r>
              <a:rPr lang="en-US" sz="2000" dirty="0" smtClean="0"/>
              <a:t> and curvaceous "Femme </a:t>
            </a:r>
            <a:r>
              <a:rPr lang="en-US" sz="2000" dirty="0" err="1" smtClean="0"/>
              <a:t>assise</a:t>
            </a:r>
            <a:r>
              <a:rPr lang="en-US" sz="2000" dirty="0" smtClean="0"/>
              <a:t> pres </a:t>
            </a:r>
            <a:r>
              <a:rPr lang="en-US" sz="2000" dirty="0" err="1" smtClean="0"/>
              <a:t>d'une</a:t>
            </a:r>
            <a:r>
              <a:rPr lang="en-US" sz="2000" dirty="0" smtClean="0"/>
              <a:t> </a:t>
            </a:r>
            <a:r>
              <a:rPr lang="en-US" sz="2000" dirty="0" err="1" smtClean="0"/>
              <a:t>fenetre</a:t>
            </a:r>
            <a:r>
              <a:rPr lang="en-US" sz="2000" dirty="0" smtClean="0"/>
              <a:t>" (Woman sitting by a window), painted in </a:t>
            </a:r>
            <a:r>
              <a:rPr lang="en-US" sz="2000" dirty="0" smtClean="0"/>
              <a:t>1932</a:t>
            </a:r>
            <a:r>
              <a:rPr lang="en-US" sz="2000" dirty="0" smtClean="0"/>
              <a:t>.</a:t>
            </a:r>
            <a:endParaRPr lang="en-US" sz="2000" dirty="0" smtClean="0"/>
          </a:p>
          <a:p>
            <a:endParaRPr lang="en-US" sz="2000" dirty="0" smtClean="0"/>
          </a:p>
          <a:p>
            <a:r>
              <a:rPr lang="en-US" sz="2000" dirty="0" smtClean="0"/>
              <a:t>"This particular portrait is a striking and notably modern-looking work from one of the artist's most celebrated periods."</a:t>
            </a:r>
          </a:p>
          <a:p>
            <a:endParaRPr lang="en-US" sz="2000" dirty="0" smtClean="0"/>
          </a:p>
          <a:p>
            <a:r>
              <a:rPr lang="en-US" sz="2000" dirty="0" smtClean="0"/>
              <a:t>Picasso met his famous muse in Paris in 1927, when she was 17 and he was 45. Their relationship was kept secret for many years because of her age and Picasso's marriage to the Russian ballerina Olga </a:t>
            </a:r>
            <a:r>
              <a:rPr lang="en-US" sz="2000" dirty="0" err="1" smtClean="0"/>
              <a:t>Khokhlova</a:t>
            </a:r>
            <a:r>
              <a:rPr lang="en-US" sz="2000" dirty="0" smtClean="0"/>
              <a:t>.</a:t>
            </a:r>
          </a:p>
          <a:p>
            <a:endParaRPr lang="en-US" sz="2000" dirty="0" smtClean="0"/>
          </a:p>
          <a:p>
            <a:endParaRPr lang="en-US" sz="2000" dirty="0"/>
          </a:p>
        </p:txBody>
      </p:sp>
      <p:sp>
        <p:nvSpPr>
          <p:cNvPr id="5" name="Right Arrow 4"/>
          <p:cNvSpPr/>
          <p:nvPr/>
        </p:nvSpPr>
        <p:spPr>
          <a:xfrm>
            <a:off x="0" y="1142984"/>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0" y="2071678"/>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0" y="3000372"/>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0" y="3929066"/>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584775"/>
          </a:xfrm>
          <a:prstGeom prst="rect">
            <a:avLst/>
          </a:prstGeom>
          <a:noFill/>
        </p:spPr>
        <p:txBody>
          <a:bodyPr wrap="square" rtlCol="0">
            <a:spAutoFit/>
          </a:bodyPr>
          <a:lstStyle/>
          <a:p>
            <a:pPr algn="ctr"/>
            <a:r>
              <a:rPr lang="en-US" sz="3200" b="1" dirty="0" smtClean="0"/>
              <a:t>News : Reading</a:t>
            </a:r>
            <a:endParaRPr lang="en-US" sz="3200" b="1" dirty="0"/>
          </a:p>
        </p:txBody>
      </p:sp>
      <p:sp>
        <p:nvSpPr>
          <p:cNvPr id="4" name="TextBox 3"/>
          <p:cNvSpPr txBox="1"/>
          <p:nvPr/>
        </p:nvSpPr>
        <p:spPr>
          <a:xfrm>
            <a:off x="357158" y="1000108"/>
            <a:ext cx="8786842" cy="4401205"/>
          </a:xfrm>
          <a:prstGeom prst="rect">
            <a:avLst/>
          </a:prstGeom>
          <a:noFill/>
        </p:spPr>
        <p:txBody>
          <a:bodyPr wrap="square" rtlCol="0">
            <a:spAutoFit/>
          </a:bodyPr>
          <a:lstStyle/>
          <a:p>
            <a:r>
              <a:rPr lang="en-US" sz="2000" dirty="0" smtClean="0"/>
              <a:t>The affair was revealed in 1932 when portraits of Walter were displayed for the first time alongside other works by the Spanish </a:t>
            </a:r>
            <a:r>
              <a:rPr lang="en-US" sz="2000" dirty="0" smtClean="0"/>
              <a:t>master, </a:t>
            </a:r>
            <a:r>
              <a:rPr lang="en-US" sz="2000" dirty="0" smtClean="0"/>
              <a:t>and </a:t>
            </a:r>
            <a:r>
              <a:rPr lang="en-US" sz="2000" dirty="0" err="1" smtClean="0"/>
              <a:t>Khokhlova</a:t>
            </a:r>
            <a:r>
              <a:rPr lang="en-US" sz="2000" dirty="0" smtClean="0"/>
              <a:t> </a:t>
            </a:r>
            <a:r>
              <a:rPr lang="en-US" sz="2000" dirty="0" err="1" smtClean="0"/>
              <a:t>realised</a:t>
            </a:r>
            <a:r>
              <a:rPr lang="en-US" sz="2000" dirty="0" smtClean="0"/>
              <a:t> there was another woman in her husband's life.</a:t>
            </a:r>
            <a:r>
              <a:rPr lang="en-US" sz="2000" dirty="0" smtClean="0"/>
              <a:t> </a:t>
            </a:r>
          </a:p>
          <a:p>
            <a:endParaRPr lang="en-US" sz="2000" dirty="0" smtClean="0"/>
          </a:p>
          <a:p>
            <a:r>
              <a:rPr lang="en-US" sz="2000" dirty="0" smtClean="0"/>
              <a:t>Portrait </a:t>
            </a:r>
            <a:r>
              <a:rPr lang="en-US" sz="2000" dirty="0" smtClean="0"/>
              <a:t>of </a:t>
            </a:r>
            <a:r>
              <a:rPr lang="en-US" sz="2000" dirty="0" smtClean="0"/>
              <a:t>Walter, </a:t>
            </a:r>
            <a:r>
              <a:rPr lang="en-US" sz="2000" dirty="0" smtClean="0"/>
              <a:t>"Nude, Green Leaves and Bust", held the record for the most expensive work of art ever sold at auction when it was bought for $106.4 million in New York in 2010.</a:t>
            </a:r>
          </a:p>
          <a:p>
            <a:endParaRPr lang="en-US" sz="2000" dirty="0" smtClean="0"/>
          </a:p>
          <a:p>
            <a:r>
              <a:rPr lang="en-US" sz="2000" dirty="0" smtClean="0"/>
              <a:t>It was ousted last May when "The Scream" by </a:t>
            </a:r>
            <a:r>
              <a:rPr lang="en-US" sz="2000" dirty="0" err="1" smtClean="0"/>
              <a:t>Edvard</a:t>
            </a:r>
            <a:r>
              <a:rPr lang="en-US" sz="2000" dirty="0" smtClean="0"/>
              <a:t> Munch sold for $119.9 million.</a:t>
            </a:r>
          </a:p>
          <a:p>
            <a:endParaRPr lang="en-US" sz="2000" dirty="0" smtClean="0"/>
          </a:p>
          <a:p>
            <a:endParaRPr lang="en-US" sz="2000" dirty="0" smtClean="0"/>
          </a:p>
          <a:p>
            <a:endParaRPr lang="en-US" sz="2000" dirty="0" smtClean="0"/>
          </a:p>
          <a:p>
            <a:endParaRPr lang="en-US" sz="2000" dirty="0"/>
          </a:p>
        </p:txBody>
      </p:sp>
      <p:sp>
        <p:nvSpPr>
          <p:cNvPr id="5" name="Right Arrow 4"/>
          <p:cNvSpPr/>
          <p:nvPr/>
        </p:nvSpPr>
        <p:spPr>
          <a:xfrm>
            <a:off x="0" y="2357430"/>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0" y="1142984"/>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0" y="3571876"/>
            <a:ext cx="35715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707886"/>
          </a:xfrm>
          <a:prstGeom prst="rect">
            <a:avLst/>
          </a:prstGeom>
          <a:noFill/>
        </p:spPr>
        <p:txBody>
          <a:bodyPr wrap="square" rtlCol="0">
            <a:spAutoFit/>
          </a:bodyPr>
          <a:lstStyle/>
          <a:p>
            <a:pPr algn="ctr"/>
            <a:r>
              <a:rPr lang="fr-FR" sz="4000" b="1" dirty="0" smtClean="0"/>
              <a:t>Compréhension</a:t>
            </a:r>
            <a:endParaRPr lang="en-US" sz="4000" b="1" dirty="0"/>
          </a:p>
        </p:txBody>
      </p:sp>
      <p:sp>
        <p:nvSpPr>
          <p:cNvPr id="4" name="TextBox 3"/>
          <p:cNvSpPr txBox="1"/>
          <p:nvPr/>
        </p:nvSpPr>
        <p:spPr>
          <a:xfrm>
            <a:off x="500034" y="1142984"/>
            <a:ext cx="8643966" cy="7971413"/>
          </a:xfrm>
          <a:prstGeom prst="rect">
            <a:avLst/>
          </a:prstGeom>
          <a:noFill/>
        </p:spPr>
        <p:txBody>
          <a:bodyPr wrap="square" rtlCol="0">
            <a:spAutoFit/>
          </a:bodyPr>
          <a:lstStyle/>
          <a:p>
            <a:r>
              <a:rPr lang="en-US" sz="3200" dirty="0" smtClean="0"/>
              <a:t>Which portrait was sold for £28.6 million in London</a:t>
            </a:r>
            <a:r>
              <a:rPr lang="en-US" sz="3200" dirty="0" smtClean="0"/>
              <a:t>?</a:t>
            </a:r>
          </a:p>
          <a:p>
            <a:r>
              <a:rPr lang="en-US" sz="3200" dirty="0" smtClean="0"/>
              <a:t>Can you also describe the portrait, how did the portrait looked </a:t>
            </a:r>
            <a:endParaRPr lang="en-US" sz="3200" dirty="0" smtClean="0"/>
          </a:p>
          <a:p>
            <a:r>
              <a:rPr lang="en-US" sz="3200" dirty="0" smtClean="0"/>
              <a:t>When </a:t>
            </a:r>
            <a:r>
              <a:rPr lang="en-US" sz="3200" dirty="0" smtClean="0"/>
              <a:t>did Picasso met his famous muse in Paris </a:t>
            </a:r>
            <a:r>
              <a:rPr lang="en-US" sz="3200" dirty="0" smtClean="0"/>
              <a:t>?</a:t>
            </a:r>
            <a:endParaRPr lang="en-US" sz="3200" dirty="0" smtClean="0"/>
          </a:p>
          <a:p>
            <a:r>
              <a:rPr lang="en-US" sz="3200" dirty="0" smtClean="0"/>
              <a:t>Why </a:t>
            </a:r>
            <a:r>
              <a:rPr lang="en-US" sz="3200" dirty="0" smtClean="0"/>
              <a:t>was Picasso’s relationship kept secret?</a:t>
            </a:r>
          </a:p>
          <a:p>
            <a:r>
              <a:rPr lang="en-US" sz="3200" dirty="0" smtClean="0"/>
              <a:t>Which portrait ousted "Nude, Green Leaves and Bust“ as the most </a:t>
            </a:r>
            <a:r>
              <a:rPr lang="en-US" sz="3200" dirty="0" err="1" smtClean="0"/>
              <a:t>most</a:t>
            </a:r>
            <a:r>
              <a:rPr lang="en-US" sz="3200" dirty="0" smtClean="0"/>
              <a:t> expensive work of art ever sold at auction?</a:t>
            </a:r>
          </a:p>
          <a:p>
            <a:endParaRPr lang="en-US" sz="3200" dirty="0" smtClean="0"/>
          </a:p>
          <a:p>
            <a:endParaRPr lang="en-US" sz="3200" dirty="0" smtClean="0"/>
          </a:p>
          <a:p>
            <a:r>
              <a:rPr lang="en-US" sz="3200" dirty="0" smtClean="0"/>
              <a:t> </a:t>
            </a:r>
          </a:p>
          <a:p>
            <a:r>
              <a:rPr lang="en-US" sz="3200" dirty="0" smtClean="0"/>
              <a:t> </a:t>
            </a:r>
          </a:p>
          <a:p>
            <a:endParaRPr lang="en-US" sz="3200" dirty="0" smtClean="0"/>
          </a:p>
          <a:p>
            <a:endParaRPr lang="en-US" sz="3200" dirty="0"/>
          </a:p>
        </p:txBody>
      </p:sp>
      <p:sp>
        <p:nvSpPr>
          <p:cNvPr id="9" name="Minus 8"/>
          <p:cNvSpPr/>
          <p:nvPr/>
        </p:nvSpPr>
        <p:spPr>
          <a:xfrm>
            <a:off x="214282" y="1285860"/>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inus 9"/>
          <p:cNvSpPr/>
          <p:nvPr/>
        </p:nvSpPr>
        <p:spPr>
          <a:xfrm>
            <a:off x="214282" y="2214554"/>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inus 10"/>
          <p:cNvSpPr/>
          <p:nvPr/>
        </p:nvSpPr>
        <p:spPr>
          <a:xfrm>
            <a:off x="214282" y="3214686"/>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inus 7"/>
          <p:cNvSpPr/>
          <p:nvPr/>
        </p:nvSpPr>
        <p:spPr>
          <a:xfrm>
            <a:off x="214282" y="4143380"/>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inus 11"/>
          <p:cNvSpPr/>
          <p:nvPr/>
        </p:nvSpPr>
        <p:spPr>
          <a:xfrm>
            <a:off x="214282" y="4643446"/>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707886"/>
          </a:xfrm>
          <a:prstGeom prst="rect">
            <a:avLst/>
          </a:prstGeom>
          <a:noFill/>
        </p:spPr>
        <p:txBody>
          <a:bodyPr wrap="square" rtlCol="0">
            <a:spAutoFit/>
          </a:bodyPr>
          <a:lstStyle/>
          <a:p>
            <a:pPr algn="ctr"/>
            <a:r>
              <a:rPr lang="fr-FR" sz="4000" b="1" dirty="0" err="1" smtClean="0"/>
              <a:t>Vocabulary</a:t>
            </a:r>
            <a:endParaRPr lang="en-US" sz="4000" b="1" dirty="0"/>
          </a:p>
        </p:txBody>
      </p:sp>
      <p:sp>
        <p:nvSpPr>
          <p:cNvPr id="4" name="TextBox 3"/>
          <p:cNvSpPr txBox="1"/>
          <p:nvPr/>
        </p:nvSpPr>
        <p:spPr>
          <a:xfrm>
            <a:off x="500034" y="1142984"/>
            <a:ext cx="7858180" cy="5016758"/>
          </a:xfrm>
          <a:prstGeom prst="rect">
            <a:avLst/>
          </a:prstGeom>
          <a:noFill/>
        </p:spPr>
        <p:txBody>
          <a:bodyPr wrap="square" rtlCol="0">
            <a:spAutoFit/>
          </a:bodyPr>
          <a:lstStyle/>
          <a:p>
            <a:r>
              <a:rPr lang="fr-FR" sz="3200" dirty="0" smtClean="0"/>
              <a:t>Can </a:t>
            </a:r>
            <a:r>
              <a:rPr lang="fr-FR" sz="3200" dirty="0" err="1" smtClean="0"/>
              <a:t>you</a:t>
            </a:r>
            <a:r>
              <a:rPr lang="fr-FR" sz="3200" dirty="0" smtClean="0"/>
              <a:t> </a:t>
            </a:r>
            <a:r>
              <a:rPr lang="fr-FR" sz="3200" dirty="0" err="1" smtClean="0"/>
              <a:t>give</a:t>
            </a:r>
            <a:r>
              <a:rPr lang="fr-FR" sz="3200" dirty="0" smtClean="0"/>
              <a:t> a </a:t>
            </a:r>
            <a:r>
              <a:rPr lang="fr-FR" sz="3200" dirty="0" err="1" smtClean="0"/>
              <a:t>definition</a:t>
            </a:r>
            <a:r>
              <a:rPr lang="fr-FR" sz="3200" dirty="0" smtClean="0"/>
              <a:t> of:</a:t>
            </a:r>
            <a:r>
              <a:rPr lang="en-US" sz="3200" dirty="0" smtClean="0"/>
              <a:t> </a:t>
            </a:r>
          </a:p>
          <a:p>
            <a:r>
              <a:rPr lang="en-US" sz="3200" dirty="0" smtClean="0"/>
              <a:t>	</a:t>
            </a:r>
          </a:p>
          <a:p>
            <a:r>
              <a:rPr lang="en-US" sz="3200" dirty="0" smtClean="0"/>
              <a:t>	</a:t>
            </a:r>
            <a:r>
              <a:rPr lang="en-US" sz="3200" dirty="0" smtClean="0"/>
              <a:t> </a:t>
            </a:r>
            <a:r>
              <a:rPr lang="en-US" sz="3200" dirty="0" smtClean="0"/>
              <a:t>Portrait </a:t>
            </a:r>
            <a:endParaRPr lang="en-US" sz="3200" dirty="0" smtClean="0"/>
          </a:p>
          <a:p>
            <a:r>
              <a:rPr lang="en-US" sz="3200" dirty="0" smtClean="0"/>
              <a:t>	</a:t>
            </a:r>
            <a:r>
              <a:rPr lang="en-US" sz="3200" dirty="0" smtClean="0"/>
              <a:t> </a:t>
            </a:r>
            <a:r>
              <a:rPr lang="en-US" sz="3200" dirty="0" smtClean="0"/>
              <a:t>Curvaceous </a:t>
            </a:r>
            <a:endParaRPr lang="en-US" sz="3200" dirty="0" smtClean="0"/>
          </a:p>
          <a:p>
            <a:r>
              <a:rPr lang="en-US" sz="3200" dirty="0" smtClean="0"/>
              <a:t>	 </a:t>
            </a:r>
            <a:r>
              <a:rPr lang="en-US" sz="3200" dirty="0" smtClean="0"/>
              <a:t>R</a:t>
            </a:r>
            <a:r>
              <a:rPr lang="en-US" sz="3200" dirty="0" smtClean="0"/>
              <a:t>evealed </a:t>
            </a:r>
          </a:p>
          <a:p>
            <a:r>
              <a:rPr lang="en-US" sz="3200" dirty="0" smtClean="0"/>
              <a:t>	</a:t>
            </a:r>
            <a:r>
              <a:rPr lang="en-US" sz="3200" dirty="0" smtClean="0"/>
              <a:t> </a:t>
            </a:r>
            <a:r>
              <a:rPr lang="en-US" sz="3200" dirty="0" smtClean="0"/>
              <a:t>Alongside </a:t>
            </a:r>
            <a:endParaRPr lang="en-US" sz="3200" dirty="0" smtClean="0"/>
          </a:p>
          <a:p>
            <a:r>
              <a:rPr lang="en-US" sz="3200" dirty="0" smtClean="0"/>
              <a:t>	 Ousted </a:t>
            </a:r>
          </a:p>
          <a:p>
            <a:r>
              <a:rPr lang="en-US" sz="3200" dirty="0" smtClean="0"/>
              <a:t>	</a:t>
            </a:r>
          </a:p>
          <a:p>
            <a:r>
              <a:rPr lang="en-US" sz="3200" dirty="0" smtClean="0"/>
              <a:t>	</a:t>
            </a:r>
          </a:p>
          <a:p>
            <a:endParaRPr lang="en-US" sz="3200" dirty="0"/>
          </a:p>
        </p:txBody>
      </p:sp>
      <p:sp>
        <p:nvSpPr>
          <p:cNvPr id="5" name="Minus 4"/>
          <p:cNvSpPr/>
          <p:nvPr/>
        </p:nvSpPr>
        <p:spPr>
          <a:xfrm>
            <a:off x="214282" y="1285860"/>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707886"/>
          </a:xfrm>
          <a:prstGeom prst="rect">
            <a:avLst/>
          </a:prstGeom>
          <a:noFill/>
        </p:spPr>
        <p:txBody>
          <a:bodyPr wrap="square" rtlCol="0">
            <a:spAutoFit/>
          </a:bodyPr>
          <a:lstStyle/>
          <a:p>
            <a:pPr algn="ctr"/>
            <a:r>
              <a:rPr lang="fr-FR" sz="4000" b="1" dirty="0" err="1" smtClean="0"/>
              <a:t>Writing</a:t>
            </a:r>
            <a:endParaRPr lang="en-US" sz="4000" b="1" dirty="0"/>
          </a:p>
        </p:txBody>
      </p:sp>
      <p:sp>
        <p:nvSpPr>
          <p:cNvPr id="4" name="TextBox 3"/>
          <p:cNvSpPr txBox="1"/>
          <p:nvPr/>
        </p:nvSpPr>
        <p:spPr>
          <a:xfrm>
            <a:off x="500034" y="1142984"/>
            <a:ext cx="8786842" cy="7478970"/>
          </a:xfrm>
          <a:prstGeom prst="rect">
            <a:avLst/>
          </a:prstGeom>
          <a:noFill/>
        </p:spPr>
        <p:txBody>
          <a:bodyPr wrap="square" rtlCol="0">
            <a:spAutoFit/>
          </a:bodyPr>
          <a:lstStyle/>
          <a:p>
            <a:pPr>
              <a:spcBef>
                <a:spcPts val="0"/>
              </a:spcBef>
            </a:pPr>
            <a:r>
              <a:rPr lang="fr-FR" sz="3200" dirty="0" err="1" smtClean="0"/>
              <a:t>Request</a:t>
            </a:r>
            <a:r>
              <a:rPr lang="fr-FR" sz="3200" dirty="0" smtClean="0"/>
              <a:t> user to </a:t>
            </a:r>
            <a:r>
              <a:rPr lang="fr-FR" sz="3200" dirty="0" err="1" smtClean="0"/>
              <a:t>write</a:t>
            </a:r>
            <a:r>
              <a:rPr lang="fr-FR" sz="3200" dirty="0" smtClean="0"/>
              <a:t> sentences or </a:t>
            </a:r>
            <a:r>
              <a:rPr lang="fr-FR" sz="3200" dirty="0" err="1" smtClean="0"/>
              <a:t>specific</a:t>
            </a:r>
            <a:r>
              <a:rPr lang="fr-FR" sz="3200" dirty="0" smtClean="0"/>
              <a:t> </a:t>
            </a:r>
            <a:r>
              <a:rPr lang="fr-FR" sz="3200" dirty="0" err="1" smtClean="0"/>
              <a:t>words</a:t>
            </a:r>
            <a:r>
              <a:rPr lang="fr-FR" sz="3200" dirty="0" smtClean="0"/>
              <a:t>.</a:t>
            </a:r>
          </a:p>
          <a:p>
            <a:endParaRPr lang="en-US" sz="3200" dirty="0" smtClean="0"/>
          </a:p>
          <a:p>
            <a:r>
              <a:rPr lang="en-US" sz="3200" dirty="0" smtClean="0"/>
              <a:t>	</a:t>
            </a:r>
            <a:r>
              <a:rPr lang="en-US" sz="3200" dirty="0" smtClean="0"/>
              <a:t>What are your views on Picasso’s </a:t>
            </a:r>
            <a:r>
              <a:rPr lang="en-US" sz="3200" dirty="0" smtClean="0"/>
              <a:t>work</a:t>
            </a:r>
          </a:p>
          <a:p>
            <a:r>
              <a:rPr lang="en-US" sz="3200" dirty="0" smtClean="0"/>
              <a:t>	</a:t>
            </a:r>
            <a:r>
              <a:rPr lang="en-US" sz="3200" dirty="0" smtClean="0"/>
              <a:t>Can relationship become </a:t>
            </a:r>
            <a:r>
              <a:rPr lang="en-US" sz="3200" dirty="0" smtClean="0"/>
              <a:t>an </a:t>
            </a:r>
            <a:r>
              <a:rPr lang="en-US" sz="3200" dirty="0" smtClean="0"/>
              <a:t>inspiration </a:t>
            </a:r>
          </a:p>
          <a:p>
            <a:r>
              <a:rPr lang="en-US" sz="3200" dirty="0" smtClean="0"/>
              <a:t>	</a:t>
            </a:r>
            <a:r>
              <a:rPr lang="en-US" sz="3200" dirty="0" smtClean="0"/>
              <a:t>for </a:t>
            </a:r>
            <a:r>
              <a:rPr lang="en-US" sz="3200" dirty="0" smtClean="0"/>
              <a:t>work</a:t>
            </a:r>
            <a:endParaRPr lang="en-US" sz="3200" dirty="0" smtClean="0"/>
          </a:p>
          <a:p>
            <a:r>
              <a:rPr lang="en-US" sz="3200" dirty="0" smtClean="0"/>
              <a:t>	</a:t>
            </a:r>
            <a:r>
              <a:rPr lang="en-US" sz="3200" dirty="0" smtClean="0"/>
              <a:t>What do you think – should there be</a:t>
            </a:r>
          </a:p>
          <a:p>
            <a:r>
              <a:rPr lang="en-US" sz="3200" dirty="0" smtClean="0"/>
              <a:t>	</a:t>
            </a:r>
            <a:r>
              <a:rPr lang="en-US" sz="3200" dirty="0" smtClean="0"/>
              <a:t>secrets between spouse if it leads to </a:t>
            </a:r>
          </a:p>
          <a:p>
            <a:r>
              <a:rPr lang="en-US" sz="3200" dirty="0" smtClean="0"/>
              <a:t>	</a:t>
            </a:r>
            <a:r>
              <a:rPr lang="en-US" sz="3200" dirty="0" smtClean="0"/>
              <a:t>success</a:t>
            </a:r>
          </a:p>
          <a:p>
            <a:endParaRPr lang="en-US" sz="3200" dirty="0" smtClean="0"/>
          </a:p>
          <a:p>
            <a:endParaRPr lang="en-US" sz="3200" dirty="0" smtClean="0"/>
          </a:p>
          <a:p>
            <a:r>
              <a:rPr lang="en-US" sz="3200" dirty="0" smtClean="0"/>
              <a:t> </a:t>
            </a:r>
          </a:p>
          <a:p>
            <a:r>
              <a:rPr lang="en-US" sz="3200" dirty="0" smtClean="0"/>
              <a:t> </a:t>
            </a:r>
          </a:p>
          <a:p>
            <a:endParaRPr lang="en-US" sz="3200" dirty="0" smtClean="0"/>
          </a:p>
          <a:p>
            <a:endParaRPr lang="en-US" sz="3200" dirty="0"/>
          </a:p>
        </p:txBody>
      </p:sp>
      <p:sp>
        <p:nvSpPr>
          <p:cNvPr id="5" name="Minus 4"/>
          <p:cNvSpPr/>
          <p:nvPr/>
        </p:nvSpPr>
        <p:spPr>
          <a:xfrm>
            <a:off x="1071538" y="2714620"/>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inus 5"/>
          <p:cNvSpPr/>
          <p:nvPr/>
        </p:nvSpPr>
        <p:spPr>
          <a:xfrm>
            <a:off x="1071538" y="3214686"/>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inus 6"/>
          <p:cNvSpPr/>
          <p:nvPr/>
        </p:nvSpPr>
        <p:spPr>
          <a:xfrm>
            <a:off x="1071538" y="3714752"/>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inus 7"/>
          <p:cNvSpPr/>
          <p:nvPr/>
        </p:nvSpPr>
        <p:spPr>
          <a:xfrm>
            <a:off x="1071538" y="4214818"/>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707886"/>
          </a:xfrm>
          <a:prstGeom prst="rect">
            <a:avLst/>
          </a:prstGeom>
          <a:noFill/>
        </p:spPr>
        <p:txBody>
          <a:bodyPr wrap="square" rtlCol="0">
            <a:spAutoFit/>
          </a:bodyPr>
          <a:lstStyle/>
          <a:p>
            <a:pPr algn="ctr"/>
            <a:r>
              <a:rPr lang="fr-FR" sz="4000" b="1" dirty="0" smtClean="0"/>
              <a:t>Conversation</a:t>
            </a:r>
            <a:endParaRPr lang="en-US" sz="4000" b="1" dirty="0"/>
          </a:p>
        </p:txBody>
      </p:sp>
      <p:sp>
        <p:nvSpPr>
          <p:cNvPr id="4" name="TextBox 3"/>
          <p:cNvSpPr txBox="1"/>
          <p:nvPr/>
        </p:nvSpPr>
        <p:spPr>
          <a:xfrm>
            <a:off x="571472" y="1357298"/>
            <a:ext cx="8286808" cy="4524315"/>
          </a:xfrm>
          <a:prstGeom prst="rect">
            <a:avLst/>
          </a:prstGeom>
          <a:noFill/>
        </p:spPr>
        <p:txBody>
          <a:bodyPr wrap="square" rtlCol="0">
            <a:spAutoFit/>
          </a:bodyPr>
          <a:lstStyle/>
          <a:p>
            <a:r>
              <a:rPr lang="en-US" sz="3200" dirty="0" smtClean="0"/>
              <a:t>Have you been or visited a museum? </a:t>
            </a:r>
          </a:p>
          <a:p>
            <a:r>
              <a:rPr lang="en-US" sz="3200" dirty="0" smtClean="0"/>
              <a:t>What </a:t>
            </a:r>
            <a:r>
              <a:rPr lang="en-US" sz="3200" dirty="0" smtClean="0"/>
              <a:t>do you like about Picasso’s work?</a:t>
            </a:r>
          </a:p>
          <a:p>
            <a:r>
              <a:rPr lang="en-US" sz="3200" dirty="0" smtClean="0"/>
              <a:t>Does Millions of money justify </a:t>
            </a:r>
            <a:r>
              <a:rPr lang="en-US" sz="3200" dirty="0" smtClean="0"/>
              <a:t>Picasso’s </a:t>
            </a:r>
            <a:r>
              <a:rPr lang="en-US" sz="3200" dirty="0" smtClean="0"/>
              <a:t>work?</a:t>
            </a:r>
          </a:p>
          <a:p>
            <a:r>
              <a:rPr lang="en-US" sz="3200" dirty="0" smtClean="0"/>
              <a:t>Can you name some of the worlds </a:t>
            </a:r>
            <a:r>
              <a:rPr lang="en-US" sz="3200" dirty="0" smtClean="0"/>
              <a:t>famous </a:t>
            </a:r>
            <a:r>
              <a:rPr lang="en-US" sz="3200" dirty="0" smtClean="0"/>
              <a:t>artist?</a:t>
            </a:r>
            <a:endParaRPr lang="en-US" sz="3200" dirty="0" smtClean="0"/>
          </a:p>
          <a:p>
            <a:r>
              <a:rPr lang="en-US" sz="3200" dirty="0" smtClean="0"/>
              <a:t>Picasso met his famous muse in Paris in 1927, was it her which inspired and let to his most celebrated periods.</a:t>
            </a:r>
          </a:p>
        </p:txBody>
      </p:sp>
      <p:sp>
        <p:nvSpPr>
          <p:cNvPr id="5" name="Minus 4"/>
          <p:cNvSpPr/>
          <p:nvPr/>
        </p:nvSpPr>
        <p:spPr>
          <a:xfrm>
            <a:off x="142844" y="1500174"/>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inus 6"/>
          <p:cNvSpPr/>
          <p:nvPr/>
        </p:nvSpPr>
        <p:spPr>
          <a:xfrm>
            <a:off x="142844" y="2000240"/>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inus 7"/>
          <p:cNvSpPr/>
          <p:nvPr/>
        </p:nvSpPr>
        <p:spPr>
          <a:xfrm>
            <a:off x="142844" y="2500306"/>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inus 8"/>
          <p:cNvSpPr/>
          <p:nvPr/>
        </p:nvSpPr>
        <p:spPr>
          <a:xfrm>
            <a:off x="142844" y="3500438"/>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inus 9"/>
          <p:cNvSpPr/>
          <p:nvPr/>
        </p:nvSpPr>
        <p:spPr>
          <a:xfrm>
            <a:off x="142844" y="4429132"/>
            <a:ext cx="285752" cy="28575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399</Words>
  <Application>Microsoft Office PowerPoint</Application>
  <PresentationFormat>On-screen Show (4:3)</PresentationFormat>
  <Paragraphs>64</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3_Default Design</vt:lpstr>
      <vt:lpstr>Slide 1</vt:lpstr>
      <vt:lpstr>Slide 2</vt:lpstr>
      <vt:lpstr>Slide 3</vt:lpstr>
      <vt:lpstr>Slide 4</vt:lpstr>
      <vt:lpstr>Slide 5</vt:lpstr>
      <vt:lpstr>Slide 6</vt:lpstr>
      <vt:lpstr>Slide 7</vt:lpstr>
    </vt:vector>
  </TitlesOfParts>
  <Company>IBM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RAJ</cp:lastModifiedBy>
  <cp:revision>110</cp:revision>
  <dcterms:created xsi:type="dcterms:W3CDTF">2011-12-01T13:28:45Z</dcterms:created>
  <dcterms:modified xsi:type="dcterms:W3CDTF">2013-03-15T15:55:29Z</dcterms:modified>
</cp:coreProperties>
</file>