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7" name="Shape 6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3" name="Shape 7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1" name="Shape 91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9" name="Shape 9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7" name="Shape 107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5" name="Shape 115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2" name="Shape 122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9" name="Shape 129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4" name="Shape 13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Shape 54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 rot="5400000">
            <a:off x="2402680" y="-316706"/>
            <a:ext cx="4700588" cy="8108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 rot="5400000">
            <a:off x="5098255" y="2378868"/>
            <a:ext cx="5300662" cy="21177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 rot="5400000">
            <a:off x="785812" y="336550"/>
            <a:ext cx="5300662" cy="62023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4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698500" y="1387475"/>
            <a:ext cx="3978274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365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2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12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698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76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76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76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76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76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Shape 30"/>
          <p:cNvSpPr txBox="1"/>
          <p:nvPr>
            <p:ph idx="2" type="body"/>
          </p:nvPr>
        </p:nvSpPr>
        <p:spPr>
          <a:xfrm>
            <a:off x="4829175" y="1387475"/>
            <a:ext cx="3978274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365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2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12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698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76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76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76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76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76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ustom Layou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1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571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76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9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25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603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03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03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03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03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1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571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76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9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25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603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03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03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03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03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159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17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58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71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9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9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9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9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9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lang="en-US" sz="10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hape 6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763" y="0"/>
            <a:ext cx="9139236" cy="38735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Shape 7"/>
          <p:cNvSpPr/>
          <p:nvPr/>
        </p:nvSpPr>
        <p:spPr>
          <a:xfrm>
            <a:off x="4763" y="6473825"/>
            <a:ext cx="9139236" cy="384174"/>
          </a:xfrm>
          <a:prstGeom prst="rect">
            <a:avLst/>
          </a:prstGeom>
          <a:solidFill>
            <a:srgbClr val="6666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8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Shape 9"/>
          <p:cNvSpPr txBox="1"/>
          <p:nvPr/>
        </p:nvSpPr>
        <p:spPr>
          <a:xfrm>
            <a:off x="990600" y="77788"/>
            <a:ext cx="181821" cy="3056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l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Shape 10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1" i="0" lang="en-US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cxnSp>
        <p:nvCxnSpPr>
          <p:cNvPr id="11" name="Shape 11"/>
          <p:cNvCxnSpPr/>
          <p:nvPr/>
        </p:nvCxnSpPr>
        <p:spPr>
          <a:xfrm>
            <a:off x="990600" y="147638"/>
            <a:ext cx="1587" cy="234949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2" name="Shape 12"/>
          <p:cNvCxnSpPr/>
          <p:nvPr/>
        </p:nvCxnSpPr>
        <p:spPr>
          <a:xfrm>
            <a:off x="995362" y="6526212"/>
            <a:ext cx="1587" cy="165100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</p:cxnSp>
      <p:pic>
        <p:nvPicPr>
          <p:cNvPr descr="E:\Logo albert_rouge.png" id="13" name="Shape 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740589" y="-315178"/>
            <a:ext cx="1151890" cy="115189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14"/>
          <p:cNvSpPr/>
          <p:nvPr/>
        </p:nvSpPr>
        <p:spPr>
          <a:xfrm>
            <a:off x="7119813" y="6620971"/>
            <a:ext cx="1628651" cy="1692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b="1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b="0" i="0" lang="en-US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2015 albert-learning.com</a:t>
            </a: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idx="1" type="body"/>
          </p:nvPr>
        </p:nvSpPr>
        <p:spPr>
          <a:xfrm>
            <a:off x="457200" y="609600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1" i="0" sz="2800" u="none" cap="none" strike="noStrike">
              <a:solidFill>
                <a:srgbClr val="8383E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1" i="0" lang="en-US" sz="2800" u="none" cap="none" strike="noStrike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Angela Merkel – eiserne Kanzlerin</a:t>
            </a:r>
          </a:p>
          <a:p>
            <a: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http://klassegegenklasse.org/dateien/2w559c0.bild_.jpg" id="70" name="Shape 7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514600" y="1828800"/>
            <a:ext cx="4234998" cy="43183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-161925" lvl="0" marL="161925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Shape 76"/>
          <p:cNvSpPr txBox="1"/>
          <p:nvPr/>
        </p:nvSpPr>
        <p:spPr>
          <a:xfrm>
            <a:off x="1045745" y="516229"/>
            <a:ext cx="7010400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2400" u="none" cap="none" strike="noStrike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Assoziationskette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Welche Assoziationen ruft bei dir der Name von Angela Merkel hervor?</a:t>
            </a:r>
          </a:p>
        </p:txBody>
      </p:sp>
      <p:sp>
        <p:nvSpPr>
          <p:cNvPr id="77" name="Shape 77"/>
          <p:cNvSpPr/>
          <p:nvPr/>
        </p:nvSpPr>
        <p:spPr>
          <a:xfrm>
            <a:off x="3048000" y="2819400"/>
            <a:ext cx="3200399" cy="1066799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00946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1" i="0" lang="en-US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Angela Merkel</a:t>
            </a:r>
          </a:p>
        </p:txBody>
      </p:sp>
      <p:cxnSp>
        <p:nvCxnSpPr>
          <p:cNvPr id="78" name="Shape 78"/>
          <p:cNvCxnSpPr/>
          <p:nvPr/>
        </p:nvCxnSpPr>
        <p:spPr>
          <a:xfrm>
            <a:off x="2133600" y="2514600"/>
            <a:ext cx="990599" cy="609599"/>
          </a:xfrm>
          <a:prstGeom prst="straightConnector1">
            <a:avLst/>
          </a:prstGeom>
          <a:noFill/>
          <a:ln cap="flat" cmpd="sng" w="9525">
            <a:solidFill>
              <a:srgbClr val="00CB97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9" name="Shape 79"/>
          <p:cNvCxnSpPr/>
          <p:nvPr/>
        </p:nvCxnSpPr>
        <p:spPr>
          <a:xfrm flipH="1" rot="10800000">
            <a:off x="1600200" y="3429000"/>
            <a:ext cx="1371599" cy="76199"/>
          </a:xfrm>
          <a:prstGeom prst="straightConnector1">
            <a:avLst/>
          </a:prstGeom>
          <a:noFill/>
          <a:ln cap="flat" cmpd="sng" w="9525">
            <a:solidFill>
              <a:srgbClr val="00CB97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0" name="Shape 80"/>
          <p:cNvCxnSpPr/>
          <p:nvPr/>
        </p:nvCxnSpPr>
        <p:spPr>
          <a:xfrm flipH="1" rot="10800000">
            <a:off x="2514600" y="3809999"/>
            <a:ext cx="990599" cy="762000"/>
          </a:xfrm>
          <a:prstGeom prst="straightConnector1">
            <a:avLst/>
          </a:prstGeom>
          <a:noFill/>
          <a:ln cap="flat" cmpd="sng" w="9525">
            <a:solidFill>
              <a:srgbClr val="00CB97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1" name="Shape 81"/>
          <p:cNvCxnSpPr/>
          <p:nvPr/>
        </p:nvCxnSpPr>
        <p:spPr>
          <a:xfrm>
            <a:off x="3657600" y="2209800"/>
            <a:ext cx="152399" cy="609599"/>
          </a:xfrm>
          <a:prstGeom prst="straightConnector1">
            <a:avLst/>
          </a:prstGeom>
          <a:noFill/>
          <a:ln cap="flat" cmpd="sng" w="9525">
            <a:solidFill>
              <a:srgbClr val="00CB97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2" name="Shape 82"/>
          <p:cNvCxnSpPr/>
          <p:nvPr/>
        </p:nvCxnSpPr>
        <p:spPr>
          <a:xfrm flipH="1">
            <a:off x="4800600" y="2207567"/>
            <a:ext cx="76199" cy="535631"/>
          </a:xfrm>
          <a:prstGeom prst="straightConnector1">
            <a:avLst/>
          </a:prstGeom>
          <a:noFill/>
          <a:ln cap="flat" cmpd="sng" w="9525">
            <a:solidFill>
              <a:srgbClr val="00CB97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83" name="Shape 83"/>
          <p:cNvCxnSpPr/>
          <p:nvPr/>
        </p:nvCxnSpPr>
        <p:spPr>
          <a:xfrm flipH="1">
            <a:off x="4254499" y="3962400"/>
            <a:ext cx="88900" cy="838199"/>
          </a:xfrm>
          <a:prstGeom prst="straightConnector1">
            <a:avLst/>
          </a:prstGeom>
          <a:noFill/>
          <a:ln cap="flat" cmpd="sng" w="9525">
            <a:solidFill>
              <a:srgbClr val="00CB97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4" name="Shape 84"/>
          <p:cNvSpPr/>
          <p:nvPr/>
        </p:nvSpPr>
        <p:spPr>
          <a:xfrm>
            <a:off x="6477000" y="2133600"/>
            <a:ext cx="2209799" cy="11430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00946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Deutschland</a:t>
            </a:r>
          </a:p>
        </p:txBody>
      </p:sp>
      <p:cxnSp>
        <p:nvCxnSpPr>
          <p:cNvPr id="85" name="Shape 85"/>
          <p:cNvCxnSpPr/>
          <p:nvPr/>
        </p:nvCxnSpPr>
        <p:spPr>
          <a:xfrm flipH="1">
            <a:off x="6144125" y="2895600"/>
            <a:ext cx="332874" cy="250657"/>
          </a:xfrm>
          <a:prstGeom prst="straightConnector1">
            <a:avLst/>
          </a:prstGeom>
          <a:noFill/>
          <a:ln cap="flat" cmpd="sng" w="9525">
            <a:solidFill>
              <a:srgbClr val="00CB97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6" name="Shape 86"/>
          <p:cNvSpPr/>
          <p:nvPr/>
        </p:nvSpPr>
        <p:spPr>
          <a:xfrm>
            <a:off x="5854700" y="3776364"/>
            <a:ext cx="2209799" cy="11430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00946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Flüchtlinge</a:t>
            </a:r>
          </a:p>
        </p:txBody>
      </p:sp>
      <p:cxnSp>
        <p:nvCxnSpPr>
          <p:cNvPr id="87" name="Shape 87"/>
          <p:cNvCxnSpPr/>
          <p:nvPr/>
        </p:nvCxnSpPr>
        <p:spPr>
          <a:xfrm rot="10800000">
            <a:off x="5869572" y="3679658"/>
            <a:ext cx="226427" cy="358941"/>
          </a:xfrm>
          <a:prstGeom prst="straightConnector1">
            <a:avLst/>
          </a:prstGeom>
          <a:noFill/>
          <a:ln cap="flat" cmpd="sng" w="9525">
            <a:solidFill>
              <a:srgbClr val="00CB97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8" name="Shape 88"/>
          <p:cNvSpPr/>
          <p:nvPr/>
        </p:nvSpPr>
        <p:spPr>
          <a:xfrm>
            <a:off x="3238500" y="4686300"/>
            <a:ext cx="2209799" cy="114300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00946F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…..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x="854595" y="4015171"/>
            <a:ext cx="4313984" cy="210552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-161925" lvl="0" marL="161925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sp>
        <p:nvSpPr>
          <p:cNvPr id="94" name="Shape 94"/>
          <p:cNvSpPr/>
          <p:nvPr/>
        </p:nvSpPr>
        <p:spPr>
          <a:xfrm>
            <a:off x="5410200" y="1295400"/>
            <a:ext cx="3200399" cy="50167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Mit der </a:t>
            </a:r>
            <a:r>
              <a:rPr b="0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Verschärfung</a:t>
            </a: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der Krise</a:t>
            </a: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wurde zwischendurch aber auch der Ton der Kanzlerin rauer. „Die Länder, die noch Hausaufgaben machen müssen, müssen klar beweisen, dass sie dies auch tun. [...] Deutschland kann also </a:t>
            </a:r>
            <a:r>
              <a:rPr b="0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sein Veto einlegen</a:t>
            </a: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wenn die Voraussetzungen für Hilfen nicht gegeben sind, und </a:t>
            </a:r>
            <a:r>
              <a:rPr b="0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davon</a:t>
            </a: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werde ich dann auch </a:t>
            </a:r>
            <a:r>
              <a:rPr b="0" i="0" lang="en-US" sz="2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Gebrauch machen</a:t>
            </a: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.“ (März 2011)</a:t>
            </a:r>
          </a:p>
        </p:txBody>
      </p:sp>
      <p:sp>
        <p:nvSpPr>
          <p:cNvPr id="95" name="Shape 95"/>
          <p:cNvSpPr txBox="1"/>
          <p:nvPr/>
        </p:nvSpPr>
        <p:spPr>
          <a:xfrm>
            <a:off x="1676400" y="609600"/>
            <a:ext cx="5714999" cy="4001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1" lang="en-US" sz="2000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Merkel und die Schuldenkrise</a:t>
            </a:r>
          </a:p>
        </p:txBody>
      </p:sp>
      <p:pic>
        <p:nvPicPr>
          <p:cNvPr descr="http://image.stern.de/6283428/uncropped-620-348/5399035994592719307efe7c24896224/cK/merkel-tsipras-jpg--c6cf58510aec923d-.jpg" id="96" name="Shape 9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60984" y="1572238"/>
            <a:ext cx="3701208" cy="20774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/>
          <p:nvPr>
            <p:ph idx="1" type="body"/>
          </p:nvPr>
        </p:nvSpPr>
        <p:spPr>
          <a:xfrm>
            <a:off x="609600" y="130730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sp>
        <p:nvSpPr>
          <p:cNvPr id="102" name="Shape 102"/>
          <p:cNvSpPr txBox="1"/>
          <p:nvPr/>
        </p:nvSpPr>
        <p:spPr>
          <a:xfrm>
            <a:off x="533400" y="914400"/>
            <a:ext cx="731520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1" lang="en-US" sz="1800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Merkel in der Griechenlandkrise</a:t>
            </a:r>
          </a:p>
        </p:txBody>
      </p:sp>
      <p:pic>
        <p:nvPicPr>
          <p:cNvPr descr="Bundeskanzlerin Angela Merkel (l, CDU) und Bundesfinanzminister Wolfgang Schäuble (CDU) unterhalten sich am 17.07.2015 während der Sondersitzung des Deutschen Bundestags zu Griechenland-Hilfspaketen in Berlin." id="103" name="Shape 10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331369"/>
            <a:ext cx="4472746" cy="2514599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Shape 104"/>
          <p:cNvSpPr/>
          <p:nvPr/>
        </p:nvSpPr>
        <p:spPr>
          <a:xfrm>
            <a:off x="4806630" y="1367463"/>
            <a:ext cx="4032568" cy="45243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1800">
                <a:solidFill>
                  <a:srgbClr val="333333"/>
                </a:solidFill>
                <a:latin typeface="Georgia"/>
                <a:ea typeface="Georgia"/>
                <a:cs typeface="Georgia"/>
                <a:sym typeface="Georgia"/>
              </a:rPr>
              <a:t>Merkels Führungsrolle in der Griechenland-Krise hat sie bei einigen unbeliebt gemacht</a:t>
            </a:r>
            <a:br>
              <a:rPr lang="en-US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800">
                <a:solidFill>
                  <a:srgbClr val="333333"/>
                </a:solidFill>
                <a:latin typeface="Georgia"/>
                <a:ea typeface="Georgia"/>
                <a:cs typeface="Georgia"/>
                <a:sym typeface="Georgia"/>
              </a:rPr>
              <a:t>Viele EU-Staatschef sind nicht begeistert von der </a:t>
            </a:r>
            <a:r>
              <a:rPr lang="en-US" sz="1800">
                <a:solidFill>
                  <a:srgbClr val="FF0000"/>
                </a:solidFill>
                <a:latin typeface="Georgia"/>
                <a:ea typeface="Georgia"/>
                <a:cs typeface="Georgia"/>
                <a:sym typeface="Georgia"/>
              </a:rPr>
              <a:t>dominanten Rolle</a:t>
            </a:r>
            <a:r>
              <a:rPr lang="en-US" sz="1800">
                <a:solidFill>
                  <a:srgbClr val="333333"/>
                </a:solidFill>
                <a:latin typeface="Georgia"/>
                <a:ea typeface="Georgia"/>
                <a:cs typeface="Georgia"/>
                <a:sym typeface="Georgia"/>
              </a:rPr>
              <a:t>, die Merkel in den Griechenland-Verhandlungen eingenommen hat. Auch aus den Reihen der US-amerikanischen Politikern hieß es mehrfach, Deutschland habe zu viel zu bestimmen und </a:t>
            </a:r>
            <a:r>
              <a:rPr lang="en-US" sz="1800">
                <a:solidFill>
                  <a:srgbClr val="FF0000"/>
                </a:solidFill>
                <a:latin typeface="Georgia"/>
                <a:ea typeface="Georgia"/>
                <a:cs typeface="Georgia"/>
                <a:sym typeface="Georgia"/>
              </a:rPr>
              <a:t>reiße die Vorherrschaft in Europa an sich</a:t>
            </a:r>
            <a:r>
              <a:rPr lang="en-US" sz="1800">
                <a:solidFill>
                  <a:srgbClr val="333333"/>
                </a:solidFill>
                <a:latin typeface="Georgia"/>
                <a:ea typeface="Georgia"/>
                <a:cs typeface="Georgia"/>
                <a:sym typeface="Georgia"/>
              </a:rPr>
              <a:t>. Mit diesem neuen Bild, das die anderen Länder nun von Merkel haben, muss sie erst einmal zurechtkommen - bzw. ihm gerecht werden.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>
            <p:ph idx="1" type="body"/>
          </p:nvPr>
        </p:nvSpPr>
        <p:spPr>
          <a:xfrm>
            <a:off x="457200" y="1524000"/>
            <a:ext cx="3416299" cy="4571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Sie sehe zwar, dass die …… etliche Unternehmen in der EU treffen. „Deshalb wollen wir die politischen </a:t>
            </a: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Rahmenbedingungen </a:t>
            </a: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natürlich wieder so……, dass </a:t>
            </a: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Sanktionen aufgehoben </a:t>
            </a: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werden …….“, wird Merkel von der Zeitung "Die Welt" zitiert. „Aber angesichts der ..... </a:t>
            </a: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Völkerrechtsverletzungen </a:t>
            </a: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und angesichts der immer noch fragilen Situation haben wir diesen Punkt leider noch nicht erreicht”, sagte Merkel in Wien.</a:t>
            </a:r>
            <a:b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</a:p>
        </p:txBody>
      </p:sp>
      <p:sp>
        <p:nvSpPr>
          <p:cNvPr id="110" name="Shape 110"/>
          <p:cNvSpPr txBox="1"/>
          <p:nvPr/>
        </p:nvSpPr>
        <p:spPr>
          <a:xfrm>
            <a:off x="1752600" y="609600"/>
            <a:ext cx="5759449" cy="4001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b="1" lang="en-US" sz="2000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Merkel und die Sanktionen gegen Russland</a:t>
            </a:r>
          </a:p>
        </p:txBody>
      </p:sp>
      <p:pic>
        <p:nvPicPr>
          <p:cNvPr descr="Bundeskanzlerin Angela Merkel in Wien" id="111" name="Shape 1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876800" y="1676400"/>
            <a:ext cx="3876675" cy="2097280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Shape 112"/>
          <p:cNvSpPr txBox="1"/>
          <p:nvPr/>
        </p:nvSpPr>
        <p:spPr>
          <a:xfrm>
            <a:off x="4648200" y="4191000"/>
            <a:ext cx="3886200" cy="1477328"/>
          </a:xfrm>
          <a:prstGeom prst="rect">
            <a:avLst/>
          </a:prstGeom>
          <a:noFill/>
          <a:ln cap="flat" cmpd="sng" w="9525">
            <a:solidFill>
              <a:srgbClr val="C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treffen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gravierenden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können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Sanktionen</a:t>
            </a:r>
          </a:p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US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rPr>
              <a:t>Merkel und das eigene Land</a:t>
            </a:r>
          </a:p>
        </p:txBody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698500" y="1387474"/>
            <a:ext cx="4406900" cy="50133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Völlig abgehoben: Angela Merkel lebt in einer anderen Welt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Angela Merkel hat sich weder zum Terror-Alarm in München noch zu den Gewalt-Exzessen in Köln </a:t>
            </a: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öffentlich und persönlich geäußert.</a:t>
            </a: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Stattdessen forderte sie im Bundeskanzleramt von den Deutschen, sich „überraschen“ zu lassen – in einer Welt, die sie gerne bunt sehen möchte. Merkel zeigt </a:t>
            </a:r>
            <a:r>
              <a:rPr b="0" i="0" lang="en-US" sz="1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ein kolossales politisches Versagen</a:t>
            </a: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als Kanzlerin in einem Land, das seit der Silvesternacht ein anderes geworden ist.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Deutsche Wirtschafts Nachrichten  Veröffentlicht: 06.01.16 03:41 Uhr</a:t>
            </a:r>
            <a:r>
              <a:rPr b="0" i="0" lang="en-US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Bundeskanzlerin Angela Merkel mit den Sternsingern am 05.01.2016 im Bundeskanzleramt in Berlin. Lebt sie in einer anderen Welt? (Foto: dpa)" id="119" name="Shape 1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57800" y="2396267"/>
            <a:ext cx="3660775" cy="29957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1" i="0" lang="en-US" sz="2000" u="none" cap="none" strike="noStrike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Trump über Merkel</a:t>
            </a:r>
          </a:p>
        </p:txBody>
      </p:sp>
      <p:sp>
        <p:nvSpPr>
          <p:cNvPr id="125" name="Shape 125"/>
          <p:cNvSpPr/>
          <p:nvPr/>
        </p:nvSpPr>
        <p:spPr>
          <a:xfrm>
            <a:off x="457200" y="1905000"/>
            <a:ext cx="3352799" cy="31393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US" sz="18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In Donald Trumps Reden hat Deutschland inzwischen einen festen Platz. Aus Sicht des US-Milliardärs ist die Bundesrepublik ein </a:t>
            </a:r>
            <a:r>
              <a:rPr lang="en-US" sz="1800">
                <a:solidFill>
                  <a:srgbClr val="FF0000"/>
                </a:solidFill>
                <a:latin typeface="Verdana"/>
                <a:ea typeface="Verdana"/>
                <a:cs typeface="Verdana"/>
                <a:sym typeface="Verdana"/>
              </a:rPr>
              <a:t>abschreckendes Beispiel </a:t>
            </a:r>
            <a:r>
              <a:rPr lang="en-US" sz="18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dafür, was passiert, wenn man zu viele fremde Menschen ins eigene Land lässt. </a:t>
            </a:r>
          </a:p>
        </p:txBody>
      </p:sp>
      <p:pic>
        <p:nvPicPr>
          <p:cNvPr descr="http://content5.promiflash.de/article-images/landscape1024/collage-angie-und-donald.jpg" id="126" name="Shape 1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15205" y="1908968"/>
            <a:ext cx="4876799" cy="3657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>
            <p:ph idx="1" type="body"/>
          </p:nvPr>
        </p:nvSpPr>
        <p:spPr>
          <a:xfrm>
            <a:off x="381000" y="1066800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Bilde Fragen mit folgenden Wörtern: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Arial"/>
              <a:buAutoNum type="arabicPeriod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sich verschärfen, die Krise</a:t>
            </a: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Arial"/>
              <a:buAutoNum type="arabicPeriod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das Veto einlegen</a:t>
            </a: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Arial"/>
              <a:buAutoNum type="arabicPeriod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Sanktionen aufheben (verhängen)</a:t>
            </a: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Arial"/>
              <a:buAutoNum type="arabicPeriod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Rahmenbedingungen treffen</a:t>
            </a: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Arial"/>
              <a:buAutoNum type="arabicPeriod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dominante Rolle</a:t>
            </a: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25000"/>
              <a:buFont typeface="Noto Sans Symbols"/>
              <a:buNone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6.  dominieren</a:t>
            </a: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Arial"/>
              <a:buAutoNum type="arabicPeriod"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Was sind Merkels Stärken und was sind Merkels Schwächen in der Innen- und Außenpolitik?</a:t>
            </a: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Arial"/>
              <a:buAutoNum type="arabicPeriod"/>
            </a:pPr>
            <a:r>
              <a:rPr b="0" i="0" lang="en-US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Meinen Sie, dass A. Merkel sich auf die Kndidatur 2017 festlegen wird?</a:t>
            </a: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192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