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en-US"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en-US" sz="1000">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en-US"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en-US" sz="1100" u="none" cap="none" strike="noStrike">
                <a:solidFill>
                  <a:srgbClr val="FFFFFF"/>
                </a:solidFill>
                <a:latin typeface="Calibri"/>
                <a:ea typeface="Calibri"/>
                <a:cs typeface="Calibri"/>
                <a:sym typeface="Calibri"/>
              </a:rPr>
              <a:t>© </a:t>
            </a:r>
            <a:r>
              <a:rPr b="0" i="0" lang="en-US"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descr="http://www.aumethodists.org/wp-content/uploads/2013/09/game-of-thrones-season-4-1.jpg" id="69" name="Shape 69"/>
          <p:cNvPicPr preferRelativeResize="0"/>
          <p:nvPr>
            <p:ph idx="1" type="body"/>
          </p:nvPr>
        </p:nvPicPr>
        <p:blipFill rotWithShape="1">
          <a:blip r:embed="rId3">
            <a:alphaModFix/>
          </a:blip>
          <a:srcRect b="0" l="0" r="0" t="0"/>
          <a:stretch/>
        </p:blipFill>
        <p:spPr>
          <a:xfrm>
            <a:off x="1752600" y="2209800"/>
            <a:ext cx="5852159" cy="3657600"/>
          </a:xfrm>
          <a:prstGeom prst="rect">
            <a:avLst/>
          </a:prstGeom>
          <a:noFill/>
          <a:ln>
            <a:noFill/>
          </a:ln>
        </p:spPr>
      </p:pic>
      <p:sp>
        <p:nvSpPr>
          <p:cNvPr id="70" name="Shape 70"/>
          <p:cNvSpPr txBox="1"/>
          <p:nvPr/>
        </p:nvSpPr>
        <p:spPr>
          <a:xfrm>
            <a:off x="1066800" y="990600"/>
            <a:ext cx="6781800" cy="58477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n-US" sz="3200" u="none" cap="none" strike="noStrike">
                <a:solidFill>
                  <a:schemeClr val="dk1"/>
                </a:solidFill>
                <a:latin typeface="Arial"/>
                <a:ea typeface="Arial"/>
                <a:cs typeface="Arial"/>
                <a:sym typeface="Arial"/>
              </a:rPr>
              <a:t>GAME OF THRONES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609600" y="130730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en-US" sz="1600" u="none" cap="none" strike="noStrike">
                <a:solidFill>
                  <a:srgbClr val="000000"/>
                </a:solidFill>
                <a:latin typeface="Arial"/>
                <a:ea typeface="Arial"/>
                <a:cs typeface="Arial"/>
                <a:sym typeface="Arial"/>
              </a:rPr>
              <a:t>.</a:t>
            </a:r>
            <a:br>
              <a:rPr b="0" i="0" lang="en-US" sz="1600" u="none" cap="none" strike="noStrike">
                <a:solidFill>
                  <a:srgbClr val="000000"/>
                </a:solidFill>
                <a:latin typeface="Arial"/>
                <a:ea typeface="Arial"/>
                <a:cs typeface="Arial"/>
                <a:sym typeface="Arial"/>
              </a:rPr>
            </a:br>
            <a:br>
              <a:rPr b="0" i="0" lang="en-US" sz="1600" u="none" cap="none" strike="noStrike">
                <a:solidFill>
                  <a:srgbClr val="000000"/>
                </a:solidFill>
                <a:latin typeface="Arial"/>
                <a:ea typeface="Arial"/>
                <a:cs typeface="Arial"/>
                <a:sym typeface="Arial"/>
              </a:rPr>
            </a:br>
            <a:br>
              <a:rPr b="0" i="0" lang="en-US" sz="1600" u="none" cap="none" strike="noStrike">
                <a:solidFill>
                  <a:srgbClr val="000000"/>
                </a:solidFill>
                <a:latin typeface="Arial"/>
                <a:ea typeface="Arial"/>
                <a:cs typeface="Arial"/>
                <a:sym typeface="Arial"/>
              </a:rPr>
            </a:br>
          </a:p>
        </p:txBody>
      </p:sp>
      <p:sp>
        <p:nvSpPr>
          <p:cNvPr id="76" name="Shape 76"/>
          <p:cNvSpPr/>
          <p:nvPr/>
        </p:nvSpPr>
        <p:spPr>
          <a:xfrm>
            <a:off x="0" y="381001"/>
            <a:ext cx="5029199" cy="53553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800" u="none" cap="none" strike="noStrike">
                <a:solidFill>
                  <a:schemeClr val="dk1"/>
                </a:solidFill>
                <a:latin typeface="Arial"/>
                <a:ea typeface="Arial"/>
                <a:cs typeface="Arial"/>
                <a:sym typeface="Arial"/>
              </a:rPr>
              <a:t>GAME OF THRONES (</a:t>
            </a:r>
            <a:r>
              <a:rPr b="0" i="1" lang="en-US" sz="1800" u="none" cap="none" strike="noStrike">
                <a:solidFill>
                  <a:schemeClr val="dk1"/>
                </a:solidFill>
                <a:latin typeface="Arial"/>
                <a:ea typeface="Arial"/>
                <a:cs typeface="Arial"/>
                <a:sym typeface="Arial"/>
              </a:rPr>
              <a:t>Spiel der Throne</a:t>
            </a:r>
            <a:r>
              <a:rPr b="1" i="0" lang="en-US" sz="1800" u="none" cap="none" strike="noStrike">
                <a:solidFill>
                  <a:schemeClr val="dk1"/>
                </a:solidFill>
                <a:latin typeface="Arial"/>
                <a:ea typeface="Arial"/>
                <a:cs typeface="Arial"/>
                <a:sym typeface="Arial"/>
              </a:rPr>
              <a:t>)</a:t>
            </a:r>
          </a:p>
          <a:p>
            <a:pPr indent="0" lvl="0" marL="0" marR="0" rtl="0" algn="l">
              <a:spcBef>
                <a:spcPts val="0"/>
              </a:spcBef>
              <a:buSzPct val="25000"/>
              <a:buNone/>
            </a:pPr>
            <a:r>
              <a:rPr lang="en-US" sz="1800">
                <a:solidFill>
                  <a:srgbClr val="252525"/>
                </a:solidFill>
                <a:latin typeface="Arial"/>
                <a:ea typeface="Arial"/>
                <a:cs typeface="Arial"/>
                <a:sym typeface="Arial"/>
              </a:rPr>
              <a:t>ist </a:t>
            </a:r>
            <a:r>
              <a:rPr lang="en-US" sz="1800">
                <a:solidFill>
                  <a:schemeClr val="dk1"/>
                </a:solidFill>
                <a:latin typeface="Arial"/>
                <a:ea typeface="Arial"/>
                <a:cs typeface="Arial"/>
                <a:sym typeface="Arial"/>
              </a:rPr>
              <a:t>eine US-amerikanische Fantasy-Fernsehserie von David Benioff und D. B. Weiss für den US-Kabelsender HBO. Die von den Kritikern sehr gelobte und auch kommerziell erfolgreiche Serie basiert auf der Romanreihe </a:t>
            </a:r>
            <a:r>
              <a:rPr i="1" lang="en-US" sz="1800">
                <a:solidFill>
                  <a:schemeClr val="dk1"/>
                </a:solidFill>
                <a:latin typeface="Arial"/>
                <a:ea typeface="Arial"/>
                <a:cs typeface="Arial"/>
                <a:sym typeface="Arial"/>
              </a:rPr>
              <a:t>A Song of Ice and Fire</a:t>
            </a:r>
            <a:r>
              <a:rPr lang="en-US" sz="1800">
                <a:solidFill>
                  <a:schemeClr val="dk1"/>
                </a:solidFill>
                <a:latin typeface="Arial"/>
                <a:ea typeface="Arial"/>
                <a:cs typeface="Arial"/>
                <a:sym typeface="Arial"/>
              </a:rPr>
              <a:t> (dt. </a:t>
            </a:r>
            <a:r>
              <a:rPr i="1" lang="en-US" sz="1800">
                <a:solidFill>
                  <a:schemeClr val="dk1"/>
                </a:solidFill>
                <a:latin typeface="Arial"/>
                <a:ea typeface="Arial"/>
                <a:cs typeface="Arial"/>
                <a:sym typeface="Arial"/>
              </a:rPr>
              <a:t>Das Lied von Eis und Feuer</a:t>
            </a:r>
            <a:r>
              <a:rPr lang="en-US" sz="1800">
                <a:solidFill>
                  <a:schemeClr val="dk1"/>
                </a:solidFill>
                <a:latin typeface="Arial"/>
                <a:ea typeface="Arial"/>
                <a:cs typeface="Arial"/>
                <a:sym typeface="Arial"/>
              </a:rPr>
              <a:t>) von George R. R. Martin, der auch an der Serie mitwirkt.</a:t>
            </a:r>
          </a:p>
          <a:p>
            <a:pPr indent="0" lvl="0" marL="0" marR="0" rtl="0" algn="l">
              <a:spcBef>
                <a:spcPts val="0"/>
              </a:spcBef>
              <a:buNone/>
            </a:pPr>
            <a:r>
              <a:t/>
            </a:r>
            <a:endParaRPr sz="1800">
              <a:solidFill>
                <a:schemeClr val="dk1"/>
              </a:solidFill>
              <a:latin typeface="Arial"/>
              <a:ea typeface="Arial"/>
              <a:cs typeface="Arial"/>
              <a:sym typeface="Arial"/>
            </a:endParaRPr>
          </a:p>
          <a:p>
            <a:pPr indent="0" lvl="0" marL="0" marR="0" rtl="0" algn="l">
              <a:spcBef>
                <a:spcPts val="0"/>
              </a:spcBef>
              <a:buSzPct val="25000"/>
              <a:buNone/>
            </a:pPr>
            <a:r>
              <a:rPr lang="en-US" sz="1800">
                <a:solidFill>
                  <a:schemeClr val="dk1"/>
                </a:solidFill>
                <a:latin typeface="Arial"/>
                <a:ea typeface="Arial"/>
                <a:cs typeface="Arial"/>
                <a:sym typeface="Arial"/>
              </a:rPr>
              <a:t>Das fiktive Universum im </a:t>
            </a:r>
            <a:r>
              <a:rPr b="1" i="1" lang="en-US" sz="1800">
                <a:solidFill>
                  <a:schemeClr val="dk1"/>
                </a:solidFill>
                <a:latin typeface="Arial"/>
                <a:ea typeface="Arial"/>
                <a:cs typeface="Arial"/>
                <a:sym typeface="Arial"/>
              </a:rPr>
              <a:t>Lied von Eis und Feuer </a:t>
            </a:r>
            <a:r>
              <a:rPr lang="en-US" sz="1800">
                <a:solidFill>
                  <a:schemeClr val="dk1"/>
                </a:solidFill>
                <a:latin typeface="Arial"/>
                <a:ea typeface="Arial"/>
                <a:cs typeface="Arial"/>
                <a:sym typeface="Arial"/>
              </a:rPr>
              <a:t>ähnelt dem europäischen Mittelalter, gemischt mit Fantasy-Elementen. Martin legt einen Fokus auf die „dunklere Seite“ von Menschen und Gesellschaft und die moralischen Schattierungen der Charaktere, im Gegensatz zur – in der Fantasyliteratur traditionell deutlichen – Zuschreibung von Gut und Böse.</a:t>
            </a:r>
          </a:p>
        </p:txBody>
      </p:sp>
      <p:pic>
        <p:nvPicPr>
          <p:cNvPr descr="https://upload.wikimedia.org/wikipedia/commons/thumb/e/e4/George_R_R_Martin_2011_Shankbone.JPG/800px-George_R_R_Martin_2011_Shankbone.JPG" id="77" name="Shape 77"/>
          <p:cNvPicPr preferRelativeResize="0"/>
          <p:nvPr/>
        </p:nvPicPr>
        <p:blipFill rotWithShape="1">
          <a:blip r:embed="rId3">
            <a:alphaModFix/>
          </a:blip>
          <a:srcRect b="0" l="0" r="0" t="0"/>
          <a:stretch/>
        </p:blipFill>
        <p:spPr>
          <a:xfrm>
            <a:off x="5410200" y="609600"/>
            <a:ext cx="3476994" cy="5263299"/>
          </a:xfrm>
          <a:prstGeom prst="rect">
            <a:avLst/>
          </a:prstGeom>
          <a:noFill/>
          <a:ln>
            <a:noFill/>
          </a:ln>
        </p:spPr>
      </p:pic>
      <p:sp>
        <p:nvSpPr>
          <p:cNvPr id="78" name="Shape 78"/>
          <p:cNvSpPr/>
          <p:nvPr/>
        </p:nvSpPr>
        <p:spPr>
          <a:xfrm>
            <a:off x="5562600" y="6007894"/>
            <a:ext cx="2963182"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Arial"/>
                <a:ea typeface="Arial"/>
                <a:cs typeface="Arial"/>
                <a:sym typeface="Arial"/>
              </a:rPr>
              <a:t>George R. R. Martin</a:t>
            </a:r>
            <a:r>
              <a:rPr lang="en-US" sz="1800">
                <a:solidFill>
                  <a:srgbClr val="252525"/>
                </a:solidFill>
                <a:latin typeface="Arial"/>
                <a:ea typeface="Arial"/>
                <a:cs typeface="Arial"/>
                <a:sym typeface="Arial"/>
              </a:rPr>
              <a:t> (2011)</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pic>
        <p:nvPicPr>
          <p:cNvPr descr="http://www.closeup.de/media/oart_0/oart_g/oart_50703/thumbs/428067_1383951.jpg" id="83" name="Shape 83"/>
          <p:cNvPicPr preferRelativeResize="0"/>
          <p:nvPr/>
        </p:nvPicPr>
        <p:blipFill rotWithShape="1">
          <a:blip r:embed="rId3">
            <a:alphaModFix/>
          </a:blip>
          <a:srcRect b="0" l="0" r="0" t="0"/>
          <a:stretch/>
        </p:blipFill>
        <p:spPr>
          <a:xfrm>
            <a:off x="33527" y="304800"/>
            <a:ext cx="4483608" cy="4262284"/>
          </a:xfrm>
          <a:prstGeom prst="rect">
            <a:avLst/>
          </a:prstGeom>
          <a:noFill/>
          <a:ln>
            <a:noFill/>
          </a:ln>
        </p:spPr>
      </p:pic>
      <p:sp>
        <p:nvSpPr>
          <p:cNvPr id="84" name="Shape 84"/>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sp>
        <p:nvSpPr>
          <p:cNvPr id="85" name="Shape 85"/>
          <p:cNvSpPr txBox="1"/>
          <p:nvPr/>
        </p:nvSpPr>
        <p:spPr>
          <a:xfrm>
            <a:off x="4648200" y="457200"/>
            <a:ext cx="4159250" cy="53553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Arial"/>
                <a:ea typeface="Arial"/>
                <a:cs typeface="Arial"/>
                <a:sym typeface="Arial"/>
              </a:rPr>
              <a:t>Die Handlung </a:t>
            </a:r>
            <a:r>
              <a:rPr lang="en-US" sz="1800">
                <a:solidFill>
                  <a:schemeClr val="dk1"/>
                </a:solidFill>
                <a:latin typeface="Arial"/>
                <a:ea typeface="Arial"/>
                <a:cs typeface="Arial"/>
                <a:sym typeface="Arial"/>
              </a:rPr>
              <a:t>ist in einer fiktiven Welt angesiedelt und spielt auf den …….  Westeros und Essos. Die sieben Königreiche von Westeros ähneln dem europäischen …… und sind durch eine riesige Mauer von einem Gebiet ewigen Eises im Norden abgeschirmt. Die Geschichte beginnt am Ende eines langen Sommers und wird in drei </a:t>
            </a:r>
            <a:r>
              <a:rPr lang="en-US" sz="1800">
                <a:solidFill>
                  <a:srgbClr val="FF0000"/>
                </a:solidFill>
                <a:latin typeface="Arial"/>
                <a:ea typeface="Arial"/>
                <a:cs typeface="Arial"/>
                <a:sym typeface="Arial"/>
              </a:rPr>
              <a:t>…..</a:t>
            </a:r>
            <a:r>
              <a:rPr lang="en-US" sz="1800">
                <a:solidFill>
                  <a:schemeClr val="dk1"/>
                </a:solidFill>
                <a:latin typeface="Arial"/>
                <a:ea typeface="Arial"/>
                <a:cs typeface="Arial"/>
                <a:sym typeface="Arial"/>
              </a:rPr>
              <a:t> weitgehend parallel erzählt. Zwischen den mächtigen Adelshäusern des Reiches </a:t>
            </a:r>
            <a:r>
              <a:rPr lang="en-US" sz="1800">
                <a:solidFill>
                  <a:srgbClr val="FF0000"/>
                </a:solidFill>
                <a:latin typeface="Arial"/>
                <a:ea typeface="Arial"/>
                <a:cs typeface="Arial"/>
                <a:sym typeface="Arial"/>
              </a:rPr>
              <a:t>…..</a:t>
            </a:r>
            <a:r>
              <a:rPr lang="en-US" sz="1800">
                <a:solidFill>
                  <a:schemeClr val="dk1"/>
                </a:solidFill>
                <a:latin typeface="Arial"/>
                <a:ea typeface="Arial"/>
                <a:cs typeface="Arial"/>
                <a:sym typeface="Arial"/>
              </a:rPr>
              <a:t> </a:t>
            </a:r>
            <a:r>
              <a:rPr lang="en-US" sz="1800">
                <a:solidFill>
                  <a:srgbClr val="FF0000"/>
                </a:solidFill>
                <a:latin typeface="Arial"/>
                <a:ea typeface="Arial"/>
                <a:cs typeface="Arial"/>
                <a:sym typeface="Arial"/>
              </a:rPr>
              <a:t>sich Spannungen auf</a:t>
            </a:r>
            <a:r>
              <a:rPr lang="en-US" sz="1800">
                <a:solidFill>
                  <a:schemeClr val="dk1"/>
                </a:solidFill>
                <a:latin typeface="Arial"/>
                <a:ea typeface="Arial"/>
                <a:cs typeface="Arial"/>
                <a:sym typeface="Arial"/>
              </a:rPr>
              <a:t>, die schließlich zum offenen Thronkampf führen. Der Winter </a:t>
            </a:r>
            <a:r>
              <a:rPr lang="en-US" sz="1800">
                <a:solidFill>
                  <a:srgbClr val="FF0000"/>
                </a:solidFill>
                <a:latin typeface="Arial"/>
                <a:ea typeface="Arial"/>
                <a:cs typeface="Arial"/>
                <a:sym typeface="Arial"/>
              </a:rPr>
              <a:t>bahnt</a:t>
            </a:r>
            <a:r>
              <a:rPr lang="en-US" sz="1800">
                <a:solidFill>
                  <a:schemeClr val="dk1"/>
                </a:solidFill>
                <a:latin typeface="Arial"/>
                <a:ea typeface="Arial"/>
                <a:cs typeface="Arial"/>
                <a:sym typeface="Arial"/>
              </a:rPr>
              <a:t> sich ….. und es </a:t>
            </a:r>
            <a:r>
              <a:rPr lang="en-US" sz="1800">
                <a:solidFill>
                  <a:srgbClr val="FF0000"/>
                </a:solidFill>
                <a:latin typeface="Arial"/>
                <a:ea typeface="Arial"/>
                <a:cs typeface="Arial"/>
                <a:sym typeface="Arial"/>
              </a:rPr>
              <a:t>zeichnet sich </a:t>
            </a:r>
            <a:r>
              <a:rPr lang="en-US" sz="1800">
                <a:solidFill>
                  <a:schemeClr val="dk1"/>
                </a:solidFill>
                <a:latin typeface="Arial"/>
                <a:ea typeface="Arial"/>
                <a:cs typeface="Arial"/>
                <a:sym typeface="Arial"/>
              </a:rPr>
              <a:t>im hohen Norden von Westeros eine Gefahr durch eine fremde ……  </a:t>
            </a:r>
            <a:r>
              <a:rPr lang="en-US" sz="1800">
                <a:solidFill>
                  <a:srgbClr val="FF0000"/>
                </a:solidFill>
                <a:latin typeface="Arial"/>
                <a:ea typeface="Arial"/>
                <a:cs typeface="Arial"/>
                <a:sym typeface="Arial"/>
              </a:rPr>
              <a:t>ab</a:t>
            </a:r>
            <a:r>
              <a:rPr lang="en-US" sz="1800">
                <a:solidFill>
                  <a:schemeClr val="dk1"/>
                </a:solidFill>
                <a:latin typeface="Arial"/>
                <a:ea typeface="Arial"/>
                <a:cs typeface="Arial"/>
                <a:sym typeface="Arial"/>
              </a:rPr>
              <a:t>, wo die Nachtwache an der Mauer die Königreiche schützen soll. </a:t>
            </a:r>
          </a:p>
        </p:txBody>
      </p:sp>
      <p:sp>
        <p:nvSpPr>
          <p:cNvPr id="86" name="Shape 86"/>
          <p:cNvSpPr txBox="1"/>
          <p:nvPr/>
        </p:nvSpPr>
        <p:spPr>
          <a:xfrm>
            <a:off x="76200" y="4267200"/>
            <a:ext cx="4267199" cy="1754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rgbClr val="FF0000"/>
                </a:solidFill>
                <a:latin typeface="Arial"/>
                <a:ea typeface="Arial"/>
                <a:cs typeface="Arial"/>
                <a:sym typeface="Arial"/>
              </a:rPr>
              <a:t>bauen</a:t>
            </a:r>
          </a:p>
          <a:p>
            <a:pPr indent="0" lvl="0" marL="0" marR="0" rtl="0" algn="l">
              <a:spcBef>
                <a:spcPts val="0"/>
              </a:spcBef>
              <a:buSzPct val="25000"/>
              <a:buNone/>
            </a:pPr>
            <a:r>
              <a:rPr lang="en-US" sz="1800">
                <a:solidFill>
                  <a:schemeClr val="dk1"/>
                </a:solidFill>
                <a:latin typeface="Arial"/>
                <a:ea typeface="Arial"/>
                <a:cs typeface="Arial"/>
                <a:sym typeface="Arial"/>
              </a:rPr>
              <a:t>Mittelalter</a:t>
            </a:r>
          </a:p>
          <a:p>
            <a:pPr indent="0" lvl="0" marL="0" marR="0" rtl="0" algn="l">
              <a:spcBef>
                <a:spcPts val="0"/>
              </a:spcBef>
              <a:buSzPct val="25000"/>
              <a:buNone/>
            </a:pPr>
            <a:r>
              <a:rPr lang="en-US" sz="1800">
                <a:solidFill>
                  <a:srgbClr val="FF0000"/>
                </a:solidFill>
                <a:latin typeface="Arial"/>
                <a:ea typeface="Arial"/>
                <a:cs typeface="Arial"/>
                <a:sym typeface="Arial"/>
              </a:rPr>
              <a:t>an</a:t>
            </a:r>
          </a:p>
          <a:p>
            <a:pPr indent="0" lvl="0" marL="0" marR="0" rtl="0" algn="l">
              <a:spcBef>
                <a:spcPts val="0"/>
              </a:spcBef>
              <a:buSzPct val="25000"/>
              <a:buNone/>
            </a:pPr>
            <a:r>
              <a:rPr lang="en-US" sz="1800">
                <a:solidFill>
                  <a:srgbClr val="FF0000"/>
                </a:solidFill>
                <a:latin typeface="Arial"/>
                <a:ea typeface="Arial"/>
                <a:cs typeface="Arial"/>
                <a:sym typeface="Arial"/>
              </a:rPr>
              <a:t> Handlungssträngen</a:t>
            </a:r>
          </a:p>
          <a:p>
            <a:pPr indent="0" lvl="0" marL="0" marR="0" rtl="0" algn="l">
              <a:spcBef>
                <a:spcPts val="0"/>
              </a:spcBef>
              <a:buSzPct val="25000"/>
              <a:buNone/>
            </a:pPr>
            <a:r>
              <a:rPr lang="en-US" sz="1800">
                <a:solidFill>
                  <a:schemeClr val="dk1"/>
                </a:solidFill>
                <a:latin typeface="Arial"/>
                <a:ea typeface="Arial"/>
                <a:cs typeface="Arial"/>
                <a:sym typeface="Arial"/>
              </a:rPr>
              <a:t>Rasse</a:t>
            </a:r>
          </a:p>
          <a:p>
            <a:pPr indent="0" lvl="0" marL="0" marR="0" rtl="0" algn="l">
              <a:spcBef>
                <a:spcPts val="0"/>
              </a:spcBef>
              <a:buSzPct val="25000"/>
              <a:buNone/>
            </a:pPr>
            <a:r>
              <a:rPr lang="en-US" sz="1800">
                <a:solidFill>
                  <a:schemeClr val="dk1"/>
                </a:solidFill>
                <a:latin typeface="Arial"/>
                <a:ea typeface="Arial"/>
                <a:cs typeface="Arial"/>
                <a:sym typeface="Arial"/>
              </a:rPr>
              <a:t>Kontinenten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533400" y="533400"/>
            <a:ext cx="8077199" cy="4267199"/>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ctr">
              <a:spcBef>
                <a:spcPts val="400"/>
              </a:spcBef>
              <a:spcAft>
                <a:spcPts val="0"/>
              </a:spcAft>
              <a:buClr>
                <a:srgbClr val="7889FB"/>
              </a:buClr>
              <a:buSzPct val="25000"/>
              <a:buFont typeface="Noto Sans Symbols"/>
              <a:buNone/>
            </a:pPr>
            <a:r>
              <a:rPr b="0" i="0" lang="en-US" sz="1600" u="none" cap="none" strike="noStrike">
                <a:solidFill>
                  <a:srgbClr val="000000"/>
                </a:solidFill>
                <a:latin typeface="Arial"/>
                <a:ea typeface="Arial"/>
                <a:cs typeface="Arial"/>
                <a:sym typeface="Arial"/>
              </a:rPr>
              <a:t>Wer sind die handelnden Personen?</a:t>
            </a:r>
          </a:p>
        </p:txBody>
      </p:sp>
      <p:pic>
        <p:nvPicPr>
          <p:cNvPr descr="http://dispositiv.uni-bayreuth.de/wp-content/uploads/2013/04/game-of-thrones-full-1024x581.png" id="92" name="Shape 92"/>
          <p:cNvPicPr preferRelativeResize="0"/>
          <p:nvPr/>
        </p:nvPicPr>
        <p:blipFill rotWithShape="1">
          <a:blip r:embed="rId3">
            <a:alphaModFix/>
          </a:blip>
          <a:srcRect b="0" l="0" r="0" t="0"/>
          <a:stretch/>
        </p:blipFill>
        <p:spPr>
          <a:xfrm>
            <a:off x="1066800" y="1616129"/>
            <a:ext cx="7089775" cy="40226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idx="1" type="body"/>
          </p:nvPr>
        </p:nvSpPr>
        <p:spPr>
          <a:xfrm>
            <a:off x="533400" y="3810000"/>
            <a:ext cx="4724400" cy="3581400"/>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en-US" sz="1800" u="none" cap="none" strike="noStrike">
                <a:solidFill>
                  <a:srgbClr val="000000"/>
                </a:solidFill>
                <a:latin typeface="Arial"/>
                <a:ea typeface="Arial"/>
                <a:cs typeface="Arial"/>
                <a:sym typeface="Arial"/>
              </a:rPr>
              <a:t>So </a:t>
            </a:r>
            <a:r>
              <a:rPr b="0" i="0" lang="en-US" sz="1800" u="none" cap="none" strike="noStrike">
                <a:solidFill>
                  <a:srgbClr val="FF0000"/>
                </a:solidFill>
                <a:latin typeface="Arial"/>
                <a:ea typeface="Arial"/>
                <a:cs typeface="Arial"/>
                <a:sym typeface="Arial"/>
              </a:rPr>
              <a:t>erfolgreich</a:t>
            </a:r>
            <a:r>
              <a:rPr b="0" i="0" lang="en-US" sz="1800" u="none" cap="none" strike="noStrike">
                <a:solidFill>
                  <a:srgbClr val="000000"/>
                </a:solidFill>
                <a:latin typeface="Arial"/>
                <a:ea typeface="Arial"/>
                <a:cs typeface="Arial"/>
                <a:sym typeface="Arial"/>
              </a:rPr>
              <a:t> wie "Game of Thrones" ist derzeit kaum eine andere Serie. In Staffel 5 des Fantasyepos </a:t>
            </a:r>
            <a:r>
              <a:rPr b="0" i="0" lang="en-US" sz="1800" u="none" cap="none" strike="noStrike">
                <a:solidFill>
                  <a:srgbClr val="FF0000"/>
                </a:solidFill>
                <a:latin typeface="Arial"/>
                <a:ea typeface="Arial"/>
                <a:cs typeface="Arial"/>
                <a:sym typeface="Arial"/>
              </a:rPr>
              <a:t>wirkt</a:t>
            </a:r>
            <a:r>
              <a:rPr b="0" i="0" lang="en-US" sz="1800" u="none" cap="none" strike="noStrike">
                <a:solidFill>
                  <a:srgbClr val="000000"/>
                </a:solidFill>
                <a:latin typeface="Arial"/>
                <a:ea typeface="Arial"/>
                <a:cs typeface="Arial"/>
                <a:sym typeface="Arial"/>
              </a:rPr>
              <a:t> auch ein deutscher Star </a:t>
            </a:r>
            <a:r>
              <a:rPr b="0" i="0" lang="en-US" sz="1800" u="none" cap="none" strike="noStrike">
                <a:solidFill>
                  <a:srgbClr val="FF0000"/>
                </a:solidFill>
                <a:latin typeface="Arial"/>
                <a:ea typeface="Arial"/>
                <a:cs typeface="Arial"/>
                <a:sym typeface="Arial"/>
              </a:rPr>
              <a:t>mit</a:t>
            </a:r>
            <a:r>
              <a:rPr b="0" i="0" lang="en-US" sz="1800" u="none" cap="none" strike="noStrike">
                <a:solidFill>
                  <a:srgbClr val="000000"/>
                </a:solidFill>
                <a:latin typeface="Arial"/>
                <a:ea typeface="Arial"/>
                <a:cs typeface="Arial"/>
                <a:sym typeface="Arial"/>
              </a:rPr>
              <a:t>: Tom Wlaschiha (41) spielte an der Seite von Maisie Williams (15) schon in der zweiten Staffel den mysteriösen Killer Jaqen H'ghar, nun kehrt der Mann ohne Gesicht endlich zurück. Ein Job, um den ihn nicht nur hierzulande viele Kollegen </a:t>
            </a:r>
            <a:r>
              <a:rPr b="0" i="0" lang="en-US" sz="1800" u="none" cap="none" strike="noStrike">
                <a:solidFill>
                  <a:srgbClr val="FF0000"/>
                </a:solidFill>
                <a:latin typeface="Arial"/>
                <a:ea typeface="Arial"/>
                <a:cs typeface="Arial"/>
                <a:sym typeface="Arial"/>
              </a:rPr>
              <a:t>beneiden</a:t>
            </a:r>
            <a:r>
              <a:rPr b="0" i="0" lang="en-US" sz="1800" u="none" cap="none" strike="noStrike">
                <a:solidFill>
                  <a:srgbClr val="000000"/>
                </a:solidFill>
                <a:latin typeface="Arial"/>
                <a:ea typeface="Arial"/>
                <a:cs typeface="Arial"/>
                <a:sym typeface="Arial"/>
              </a:rPr>
              <a:t> dürften.</a:t>
            </a:r>
          </a:p>
        </p:txBody>
      </p:sp>
      <p:sp>
        <p:nvSpPr>
          <p:cNvPr id="98" name="Shape 98"/>
          <p:cNvSpPr/>
          <p:nvPr/>
        </p:nvSpPr>
        <p:spPr>
          <a:xfrm>
            <a:off x="457200" y="1828800"/>
            <a:ext cx="4572000" cy="1754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rgbClr val="000000"/>
                </a:solidFill>
                <a:latin typeface="Arial"/>
                <a:ea typeface="Arial"/>
                <a:cs typeface="Arial"/>
                <a:sym typeface="Arial"/>
              </a:rPr>
              <a:t>Mit seiner Rolle in "Game of Thrones" hat der deutsche Schauspieler Tom Wlaschiha einen echten </a:t>
            </a:r>
            <a:r>
              <a:rPr b="1" lang="en-US" sz="1800">
                <a:solidFill>
                  <a:srgbClr val="FF0000"/>
                </a:solidFill>
                <a:latin typeface="Arial"/>
                <a:ea typeface="Arial"/>
                <a:cs typeface="Arial"/>
                <a:sym typeface="Arial"/>
              </a:rPr>
              <a:t>Volltreffer gelandet</a:t>
            </a:r>
            <a:r>
              <a:rPr b="1" lang="en-US" sz="1800">
                <a:solidFill>
                  <a:srgbClr val="000000"/>
                </a:solidFill>
                <a:latin typeface="Arial"/>
                <a:ea typeface="Arial"/>
                <a:cs typeface="Arial"/>
                <a:sym typeface="Arial"/>
              </a:rPr>
              <a:t>: Als Jaqen H‘ghar </a:t>
            </a:r>
            <a:r>
              <a:rPr b="1" lang="en-US" sz="1800">
                <a:solidFill>
                  <a:srgbClr val="FF0000"/>
                </a:solidFill>
                <a:latin typeface="Arial"/>
                <a:ea typeface="Arial"/>
                <a:cs typeface="Arial"/>
                <a:sym typeface="Arial"/>
              </a:rPr>
              <a:t>gehört</a:t>
            </a:r>
            <a:r>
              <a:rPr b="1" lang="en-US" sz="1800">
                <a:solidFill>
                  <a:srgbClr val="000000"/>
                </a:solidFill>
                <a:latin typeface="Arial"/>
                <a:ea typeface="Arial"/>
                <a:cs typeface="Arial"/>
                <a:sym typeface="Arial"/>
              </a:rPr>
              <a:t> er auch in Staffel 5 wieder </a:t>
            </a:r>
            <a:r>
              <a:rPr b="1" lang="en-US" sz="1800">
                <a:solidFill>
                  <a:srgbClr val="FF0000"/>
                </a:solidFill>
                <a:latin typeface="Arial"/>
                <a:ea typeface="Arial"/>
                <a:cs typeface="Arial"/>
                <a:sym typeface="Arial"/>
              </a:rPr>
              <a:t>zum Cast</a:t>
            </a:r>
            <a:r>
              <a:rPr b="1" lang="en-US" sz="1800">
                <a:solidFill>
                  <a:srgbClr val="000000"/>
                </a:solidFill>
                <a:latin typeface="Arial"/>
                <a:ea typeface="Arial"/>
                <a:cs typeface="Arial"/>
                <a:sym typeface="Arial"/>
              </a:rPr>
              <a:t>. Ein Job, der ihm jede Menge </a:t>
            </a:r>
            <a:r>
              <a:rPr b="1" lang="en-US" sz="1800">
                <a:solidFill>
                  <a:srgbClr val="FF0000"/>
                </a:solidFill>
                <a:latin typeface="Arial"/>
                <a:ea typeface="Arial"/>
                <a:cs typeface="Arial"/>
                <a:sym typeface="Arial"/>
              </a:rPr>
              <a:t>Fans einbringt</a:t>
            </a:r>
            <a:r>
              <a:rPr b="1" lang="en-US" sz="1800">
                <a:solidFill>
                  <a:srgbClr val="000000"/>
                </a:solidFill>
                <a:latin typeface="Arial"/>
                <a:ea typeface="Arial"/>
                <a:cs typeface="Arial"/>
                <a:sym typeface="Arial"/>
              </a:rPr>
              <a:t>.</a:t>
            </a:r>
          </a:p>
        </p:txBody>
      </p:sp>
      <p:pic>
        <p:nvPicPr>
          <p:cNvPr descr="http://bilder.bild.de/fotos-skaliert/ob-er-bei-der-produktion-weiter-mitspielt-ist-noch-offen-in-berlin-ist-schon-entschieden-tom-wlasch-45228358-40940194/2,w=650,c=0.bild.jpg" id="99" name="Shape 99"/>
          <p:cNvPicPr preferRelativeResize="0"/>
          <p:nvPr/>
        </p:nvPicPr>
        <p:blipFill rotWithShape="1">
          <a:blip r:embed="rId3">
            <a:alphaModFix/>
          </a:blip>
          <a:srcRect b="0" l="0" r="0" t="0"/>
          <a:stretch/>
        </p:blipFill>
        <p:spPr>
          <a:xfrm>
            <a:off x="5486400" y="2163708"/>
            <a:ext cx="3375025" cy="4008490"/>
          </a:xfrm>
          <a:prstGeom prst="rect">
            <a:avLst/>
          </a:prstGeom>
          <a:noFill/>
          <a:ln>
            <a:noFill/>
          </a:ln>
        </p:spPr>
      </p:pic>
      <p:sp>
        <p:nvSpPr>
          <p:cNvPr id="100" name="Shape 100"/>
          <p:cNvSpPr txBox="1"/>
          <p:nvPr/>
        </p:nvSpPr>
        <p:spPr>
          <a:xfrm>
            <a:off x="1371600" y="990600"/>
            <a:ext cx="6629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Arial"/>
                <a:ea typeface="Arial"/>
                <a:cs typeface="Arial"/>
                <a:sym typeface="Arial"/>
              </a:rPr>
              <a:t>DEUTSCHE SCHAUSPIELER BEI „GAME OF THRONES“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en-US" sz="1600" u="none" cap="none" strike="noStrike">
                <a:solidFill>
                  <a:srgbClr val="000000"/>
                </a:solidFill>
                <a:latin typeface="Arial"/>
                <a:ea typeface="Arial"/>
                <a:cs typeface="Arial"/>
                <a:sym typeface="Arial"/>
              </a:rPr>
              <a:t>Bilde Sätze mit folgenden Wörtern: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Char char="▪"/>
            </a:pPr>
            <a:r>
              <a:rPr b="0" i="0" lang="en-US" sz="1600" u="none" cap="none" strike="noStrike">
                <a:solidFill>
                  <a:srgbClr val="000000"/>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Volltreffer landen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Char char="▪"/>
            </a:pPr>
            <a:r>
              <a:rPr b="0" i="0" lang="en-US" sz="1600" u="none" cap="none" strike="noStrike">
                <a:solidFill>
                  <a:srgbClr val="000000"/>
                </a:solidFill>
                <a:latin typeface="Arial"/>
                <a:ea typeface="Arial"/>
                <a:cs typeface="Arial"/>
                <a:sym typeface="Arial"/>
              </a:rPr>
              <a:t> zum Cast gehören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Char char="▪"/>
            </a:pPr>
            <a:r>
              <a:rPr b="0" i="0" lang="en-US" sz="1600" u="none" cap="none" strike="noStrike">
                <a:solidFill>
                  <a:srgbClr val="000000"/>
                </a:solidFill>
                <a:latin typeface="Arial"/>
                <a:ea typeface="Arial"/>
                <a:cs typeface="Arial"/>
                <a:sym typeface="Arial"/>
              </a:rPr>
              <a:t> Fans einbringen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Char char="▪"/>
            </a:pPr>
            <a:r>
              <a:rPr b="0" i="0" lang="en-US" sz="1600" u="none" cap="none" strike="noStrike">
                <a:solidFill>
                  <a:srgbClr val="000000"/>
                </a:solidFill>
                <a:latin typeface="Arial"/>
                <a:ea typeface="Arial"/>
                <a:cs typeface="Arial"/>
                <a:sym typeface="Arial"/>
              </a:rPr>
              <a:t> erfolgreich</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Char char="▪"/>
            </a:pPr>
            <a:r>
              <a:rPr b="0" i="0" lang="en-US" sz="1600" u="none" cap="none" strike="noStrike">
                <a:solidFill>
                  <a:srgbClr val="000000"/>
                </a:solidFill>
                <a:latin typeface="Arial"/>
                <a:ea typeface="Arial"/>
                <a:cs typeface="Arial"/>
                <a:sym typeface="Arial"/>
              </a:rPr>
              <a:t> mitwirken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Char char="▪"/>
            </a:pPr>
            <a:r>
              <a:rPr b="0" i="0" lang="en-US" sz="1600" u="none" cap="none" strike="noStrike">
                <a:solidFill>
                  <a:srgbClr val="000000"/>
                </a:solidFill>
                <a:latin typeface="Arial"/>
                <a:ea typeface="Arial"/>
                <a:cs typeface="Arial"/>
                <a:sym typeface="Arial"/>
              </a:rPr>
              <a:t> beneiden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76200" y="685800"/>
            <a:ext cx="8453437" cy="360363"/>
          </a:xfrm>
          <a:prstGeom prst="rect">
            <a:avLst/>
          </a:prstGeom>
          <a:noFill/>
          <a:ln>
            <a:noFill/>
          </a:ln>
        </p:spPr>
        <p:txBody>
          <a:bodyPr anchorCtr="0" anchor="t" bIns="45700" lIns="91425" rIns="91425" tIns="45700">
            <a:noAutofit/>
          </a:bodyPr>
          <a:lstStyle/>
          <a:p>
            <a:pPr indent="-228600" lvl="0" marL="2057400" marR="0" rtl="0" algn="ctr">
              <a:lnSpc>
                <a:spcPct val="90000"/>
              </a:lnSpc>
              <a:spcBef>
                <a:spcPts val="0"/>
              </a:spcBef>
              <a:spcAft>
                <a:spcPts val="0"/>
              </a:spcAft>
              <a:buSzPct val="25000"/>
              <a:buNone/>
            </a:pPr>
            <a:r>
              <a:rPr b="1" i="0" lang="en-US" sz="2800" u="none" cap="none" strike="noStrike">
                <a:solidFill>
                  <a:srgbClr val="7889FB"/>
                </a:solidFill>
                <a:latin typeface="Arial"/>
                <a:ea typeface="Arial"/>
                <a:cs typeface="Arial"/>
                <a:sym typeface="Arial"/>
              </a:rPr>
              <a:t>Warum ist das so spannend?</a:t>
            </a:r>
            <a:br>
              <a:rPr b="1" i="0" lang="en-US" sz="2800" u="none" cap="none" strike="noStrike">
                <a:solidFill>
                  <a:srgbClr val="7889FB"/>
                </a:solidFill>
                <a:latin typeface="Arial"/>
                <a:ea typeface="Arial"/>
                <a:cs typeface="Arial"/>
                <a:sym typeface="Arial"/>
              </a:rPr>
            </a:br>
          </a:p>
        </p:txBody>
      </p:sp>
      <p:sp>
        <p:nvSpPr>
          <p:cNvPr id="111" name="Shape 111"/>
          <p:cNvSpPr txBox="1"/>
          <p:nvPr>
            <p:ph idx="1" type="body"/>
          </p:nvPr>
        </p:nvSpPr>
        <p:spPr>
          <a:xfrm>
            <a:off x="381000" y="1387475"/>
            <a:ext cx="84264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en-US" sz="2400" u="none" cap="none" strike="noStrike">
                <a:solidFill>
                  <a:srgbClr val="000000"/>
                </a:solidFill>
                <a:latin typeface="Arial"/>
                <a:ea typeface="Arial"/>
                <a:cs typeface="Arial"/>
                <a:sym typeface="Arial"/>
              </a:rPr>
              <a:t>Bei „Game of Thrones“ gibt's kaum </a:t>
            </a:r>
            <a:r>
              <a:rPr b="0" i="0" lang="en-US" sz="2400" u="none" cap="none" strike="noStrike">
                <a:solidFill>
                  <a:srgbClr val="FF0000"/>
                </a:solidFill>
                <a:latin typeface="Arial"/>
                <a:ea typeface="Arial"/>
                <a:cs typeface="Arial"/>
                <a:sym typeface="Arial"/>
              </a:rPr>
              <a:t>Schlachtszenen</a:t>
            </a:r>
            <a:r>
              <a:rPr b="0" i="0" lang="en-US" sz="2400" u="none" cap="none" strike="noStrike">
                <a:solidFill>
                  <a:srgbClr val="000000"/>
                </a:solidFill>
                <a:latin typeface="Arial"/>
                <a:ea typeface="Arial"/>
                <a:cs typeface="Arial"/>
                <a:sym typeface="Arial"/>
              </a:rPr>
              <a:t>, auch wenn es oft blutig und brutal wird. </a:t>
            </a:r>
            <a:r>
              <a:rPr b="0" i="0" lang="en-US" sz="2400" u="none" cap="none" strike="noStrike">
                <a:solidFill>
                  <a:srgbClr val="FF0000"/>
                </a:solidFill>
                <a:latin typeface="Arial"/>
                <a:ea typeface="Arial"/>
                <a:cs typeface="Arial"/>
                <a:sym typeface="Arial"/>
              </a:rPr>
              <a:t>Im Vordergrund steht </a:t>
            </a:r>
            <a:r>
              <a:rPr b="0" i="0" lang="en-US" sz="2400" u="none" cap="none" strike="noStrike">
                <a:solidFill>
                  <a:srgbClr val="000000"/>
                </a:solidFill>
                <a:latin typeface="Arial"/>
                <a:ea typeface="Arial"/>
                <a:cs typeface="Arial"/>
                <a:sym typeface="Arial"/>
              </a:rPr>
              <a:t>eine Art </a:t>
            </a:r>
            <a:r>
              <a:rPr b="0" i="0" lang="en-US" sz="2400" u="none" cap="none" strike="noStrike">
                <a:solidFill>
                  <a:srgbClr val="FF0000"/>
                </a:solidFill>
                <a:latin typeface="Arial"/>
                <a:ea typeface="Arial"/>
                <a:cs typeface="Arial"/>
                <a:sym typeface="Arial"/>
              </a:rPr>
              <a:t>Psychokrieg</a:t>
            </a:r>
            <a:r>
              <a:rPr b="0" i="0" lang="en-US" sz="2400" u="none" cap="none" strike="noStrike">
                <a:solidFill>
                  <a:srgbClr val="000000"/>
                </a:solidFill>
                <a:latin typeface="Arial"/>
                <a:ea typeface="Arial"/>
                <a:cs typeface="Arial"/>
                <a:sym typeface="Arial"/>
              </a:rPr>
              <a:t>: Wer ist gegen wen, verbündet sich mit wem, wer schmiedet ein </a:t>
            </a:r>
            <a:r>
              <a:rPr b="0" i="0" lang="en-US" sz="2400" u="none" cap="none" strike="noStrike">
                <a:solidFill>
                  <a:srgbClr val="FF0000"/>
                </a:solidFill>
                <a:latin typeface="Arial"/>
                <a:ea typeface="Arial"/>
                <a:cs typeface="Arial"/>
                <a:sym typeface="Arial"/>
              </a:rPr>
              <a:t>Komplott</a:t>
            </a:r>
            <a:r>
              <a:rPr b="0" i="0" lang="en-US" sz="2400" u="none" cap="none" strike="noStrike">
                <a:solidFill>
                  <a:srgbClr val="000000"/>
                </a:solidFill>
                <a:latin typeface="Arial"/>
                <a:ea typeface="Arial"/>
                <a:cs typeface="Arial"/>
                <a:sym typeface="Arial"/>
              </a:rPr>
              <a:t>? Das wirkt hochmodern. Schnelle Schnitte und mehrere parallel erzählte Handlungsstränge </a:t>
            </a:r>
            <a:r>
              <a:rPr b="0" i="0" lang="en-US" sz="2400" u="none" cap="none" strike="noStrike">
                <a:solidFill>
                  <a:srgbClr val="FF0000"/>
                </a:solidFill>
                <a:latin typeface="Arial"/>
                <a:ea typeface="Arial"/>
                <a:cs typeface="Arial"/>
                <a:sym typeface="Arial"/>
              </a:rPr>
              <a:t>geben</a:t>
            </a:r>
            <a:r>
              <a:rPr b="0" i="0" lang="en-US" sz="2400" u="none" cap="none" strike="noStrike">
                <a:solidFill>
                  <a:srgbClr val="000000"/>
                </a:solidFill>
                <a:latin typeface="Arial"/>
                <a:ea typeface="Arial"/>
                <a:cs typeface="Arial"/>
                <a:sym typeface="Arial"/>
              </a:rPr>
              <a:t> der Geschichte </a:t>
            </a:r>
            <a:r>
              <a:rPr b="0" i="0" lang="en-US" sz="2400" u="none" cap="none" strike="noStrike">
                <a:solidFill>
                  <a:srgbClr val="FF0000"/>
                </a:solidFill>
                <a:latin typeface="Arial"/>
                <a:ea typeface="Arial"/>
                <a:cs typeface="Arial"/>
                <a:sym typeface="Arial"/>
              </a:rPr>
              <a:t>zusätzlich Feuer</a:t>
            </a:r>
            <a:r>
              <a:rPr b="0" i="0" lang="en-US" sz="2400" u="none" cap="none" strike="noStrike">
                <a:solidFill>
                  <a:srgbClr val="000000"/>
                </a:solidFill>
                <a:latin typeface="Arial"/>
                <a:ea typeface="Arial"/>
                <a:cs typeface="Arial"/>
                <a:sym typeface="Arial"/>
              </a:rPr>
              <a:t>.</a:t>
            </a: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en-US" sz="2400" u="none" cap="none" strike="noStrike">
                <a:solidFill>
                  <a:srgbClr val="000000"/>
                </a:solidFill>
                <a:latin typeface="Arial"/>
                <a:ea typeface="Arial"/>
                <a:cs typeface="Arial"/>
                <a:sym typeface="Arial"/>
              </a:rPr>
              <a:t>Außerdem </a:t>
            </a:r>
            <a:r>
              <a:rPr b="0" i="0" lang="en-US" sz="2400" u="none" cap="none" strike="noStrike">
                <a:solidFill>
                  <a:srgbClr val="FF0000"/>
                </a:solidFill>
                <a:latin typeface="Arial"/>
                <a:ea typeface="Arial"/>
                <a:cs typeface="Arial"/>
                <a:sym typeface="Arial"/>
              </a:rPr>
              <a:t>nimmt</a:t>
            </a:r>
            <a:r>
              <a:rPr b="0" i="0" lang="en-US" sz="2400" u="none" cap="none" strike="noStrike">
                <a:solidFill>
                  <a:srgbClr val="000000"/>
                </a:solidFill>
                <a:latin typeface="Arial"/>
                <a:ea typeface="Arial"/>
                <a:cs typeface="Arial"/>
                <a:sym typeface="Arial"/>
              </a:rPr>
              <a:t> die </a:t>
            </a:r>
            <a:r>
              <a:rPr b="0" i="0" lang="en-US" sz="2400" u="none" cap="none" strike="noStrike">
                <a:solidFill>
                  <a:srgbClr val="FF0000"/>
                </a:solidFill>
                <a:latin typeface="Arial"/>
                <a:ea typeface="Arial"/>
                <a:cs typeface="Arial"/>
                <a:sym typeface="Arial"/>
              </a:rPr>
              <a:t>Handlung</a:t>
            </a:r>
            <a:r>
              <a:rPr b="0" i="0" lang="en-US" sz="2400" u="none" cap="none" strike="noStrike">
                <a:solidFill>
                  <a:srgbClr val="000000"/>
                </a:solidFill>
                <a:latin typeface="Arial"/>
                <a:ea typeface="Arial"/>
                <a:cs typeface="Arial"/>
                <a:sym typeface="Arial"/>
              </a:rPr>
              <a:t> ständig </a:t>
            </a:r>
            <a:r>
              <a:rPr b="0" i="0" lang="en-US" sz="2400" u="none" cap="none" strike="noStrike">
                <a:solidFill>
                  <a:srgbClr val="FF0000"/>
                </a:solidFill>
                <a:latin typeface="Arial"/>
                <a:ea typeface="Arial"/>
                <a:cs typeface="Arial"/>
                <a:sym typeface="Arial"/>
              </a:rPr>
              <a:t>krasse Wendungen</a:t>
            </a:r>
            <a:r>
              <a:rPr b="0" i="0" lang="en-US" sz="2400" u="none" cap="none" strike="noStrike">
                <a:solidFill>
                  <a:srgbClr val="000000"/>
                </a:solidFill>
                <a:latin typeface="Arial"/>
                <a:ea typeface="Arial"/>
                <a:cs typeface="Arial"/>
                <a:sym typeface="Arial"/>
              </a:rPr>
              <a:t>. Niemand hätte zum Beispiel gedacht, dass der </a:t>
            </a:r>
            <a:r>
              <a:rPr b="0" i="0" lang="en-US" sz="2400" u="none" cap="none" strike="noStrike">
                <a:solidFill>
                  <a:srgbClr val="FF0000"/>
                </a:solidFill>
                <a:latin typeface="Arial"/>
                <a:ea typeface="Arial"/>
                <a:cs typeface="Arial"/>
                <a:sym typeface="Arial"/>
              </a:rPr>
              <a:t>Hauptcharakter</a:t>
            </a:r>
            <a:r>
              <a:rPr b="0" i="0" lang="en-US" sz="2400" u="none" cap="none" strike="noStrike">
                <a:solidFill>
                  <a:srgbClr val="000000"/>
                </a:solidFill>
                <a:latin typeface="Arial"/>
                <a:ea typeface="Arial"/>
                <a:cs typeface="Arial"/>
                <a:sym typeface="Arial"/>
              </a:rPr>
              <a:t> der ersten Staffel, Lord Stark, nach nur wenigen Folgen ermordet wird.</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838200" y="609600"/>
            <a:ext cx="8453437" cy="360363"/>
          </a:xfrm>
          <a:prstGeom prst="rect">
            <a:avLst/>
          </a:prstGeom>
          <a:noFill/>
          <a:ln>
            <a:noFill/>
          </a:ln>
        </p:spPr>
        <p:txBody>
          <a:bodyPr anchorCtr="0" anchor="t" bIns="45700" lIns="91425" rIns="91425" tIns="45700">
            <a:noAutofit/>
          </a:bodyPr>
          <a:lstStyle/>
          <a:p>
            <a:pPr indent="-228600" lvl="0" marL="2057400" marR="0" rtl="0" algn="ctr">
              <a:lnSpc>
                <a:spcPct val="90000"/>
              </a:lnSpc>
              <a:spcBef>
                <a:spcPts val="0"/>
              </a:spcBef>
              <a:spcAft>
                <a:spcPts val="0"/>
              </a:spcAft>
              <a:buSzPct val="25000"/>
              <a:buNone/>
            </a:pPr>
            <a:r>
              <a:rPr b="1" i="0" lang="en-US" sz="2000" u="none" cap="none" strike="noStrike">
                <a:solidFill>
                  <a:srgbClr val="7889FB"/>
                </a:solidFill>
                <a:latin typeface="Arial"/>
                <a:ea typeface="Arial"/>
                <a:cs typeface="Arial"/>
                <a:sym typeface="Arial"/>
              </a:rPr>
              <a:t>Erste Staffel</a:t>
            </a:r>
          </a:p>
        </p:txBody>
      </p:sp>
      <p:sp>
        <p:nvSpPr>
          <p:cNvPr id="117" name="Shape 117"/>
          <p:cNvSpPr txBox="1"/>
          <p:nvPr>
            <p:ph idx="1" type="body"/>
          </p:nvPr>
        </p:nvSpPr>
        <p:spPr>
          <a:xfrm>
            <a:off x="228600" y="1066800"/>
            <a:ext cx="8915400" cy="3489325"/>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en-US" sz="1600" u="none" cap="none" strike="noStrike">
                <a:solidFill>
                  <a:srgbClr val="000000"/>
                </a:solidFill>
                <a:latin typeface="Arial"/>
                <a:ea typeface="Arial"/>
                <a:cs typeface="Arial"/>
                <a:sym typeface="Arial"/>
              </a:rPr>
              <a:t>Die Serie beginnt zu einem Zeitpunkt, als ein </a:t>
            </a:r>
            <a:r>
              <a:rPr b="0" i="0" lang="en-US" sz="1600" u="none" cap="none" strike="noStrike">
                <a:solidFill>
                  <a:srgbClr val="FF0000"/>
                </a:solidFill>
                <a:latin typeface="Arial"/>
                <a:ea typeface="Arial"/>
                <a:cs typeface="Arial"/>
                <a:sym typeface="Arial"/>
              </a:rPr>
              <a:t>neuer Machtkampf </a:t>
            </a:r>
            <a:r>
              <a:rPr b="0" i="0" lang="en-US" sz="1600" u="none" cap="none" strike="noStrike">
                <a:solidFill>
                  <a:srgbClr val="000000"/>
                </a:solidFill>
                <a:latin typeface="Arial"/>
                <a:ea typeface="Arial"/>
                <a:cs typeface="Arial"/>
                <a:sym typeface="Arial"/>
              </a:rPr>
              <a:t>zu </a:t>
            </a:r>
            <a:r>
              <a:rPr b="0" i="0" lang="en-US" sz="1600" u="none" cap="none" strike="noStrike">
                <a:solidFill>
                  <a:srgbClr val="FF0000"/>
                </a:solidFill>
                <a:latin typeface="Arial"/>
                <a:ea typeface="Arial"/>
                <a:cs typeface="Arial"/>
                <a:sym typeface="Arial"/>
              </a:rPr>
              <a:t>entbrennen</a:t>
            </a:r>
            <a:r>
              <a:rPr b="0" i="0" lang="en-US" sz="1600" u="none" cap="none" strike="noStrike">
                <a:solidFill>
                  <a:srgbClr val="000000"/>
                </a:solidFill>
                <a:latin typeface="Arial"/>
                <a:ea typeface="Arial"/>
                <a:cs typeface="Arial"/>
                <a:sym typeface="Arial"/>
              </a:rPr>
              <a:t> droht. Die </a:t>
            </a:r>
            <a:r>
              <a:rPr b="0" i="0" lang="en-US" sz="1600" u="none" cap="none" strike="noStrike">
                <a:solidFill>
                  <a:srgbClr val="FF0000"/>
                </a:solidFill>
                <a:latin typeface="Arial"/>
                <a:ea typeface="Arial"/>
                <a:cs typeface="Arial"/>
                <a:sym typeface="Arial"/>
              </a:rPr>
              <a:t>maßgeblich</a:t>
            </a:r>
            <a:r>
              <a:rPr b="0" i="0" lang="en-US" sz="1600" u="none" cap="none" strike="noStrike">
                <a:solidFill>
                  <a:srgbClr val="000000"/>
                </a:solidFill>
                <a:latin typeface="Arial"/>
                <a:ea typeface="Arial"/>
                <a:cs typeface="Arial"/>
                <a:sym typeface="Arial"/>
              </a:rPr>
              <a:t> Beteiligten sind die mächtigen Adelsfamilien Stark, Lennister und Baratheon. Robert Baratheon fragt seinen alten Freund Eddard Stark, ob dieser ihm als sein </a:t>
            </a:r>
            <a:r>
              <a:rPr b="0" i="0" lang="en-US" sz="1600" u="none" cap="none" strike="noStrike">
                <a:solidFill>
                  <a:srgbClr val="FF0000"/>
                </a:solidFill>
                <a:latin typeface="Arial"/>
                <a:ea typeface="Arial"/>
                <a:cs typeface="Arial"/>
                <a:sym typeface="Arial"/>
              </a:rPr>
              <a:t>oberster Berater </a:t>
            </a:r>
            <a:r>
              <a:rPr b="0" i="0" lang="en-US" sz="1600" u="none" cap="none" strike="noStrike">
                <a:solidFill>
                  <a:srgbClr val="000000"/>
                </a:solidFill>
                <a:latin typeface="Arial"/>
                <a:ea typeface="Arial"/>
                <a:cs typeface="Arial"/>
                <a:sym typeface="Arial"/>
              </a:rPr>
              <a:t>dienen will. Eddard vermutet, dass sein Vorgänger Jon Arryn, der für Robert und ihn wie ein Ersatzvater war, </a:t>
            </a:r>
            <a:r>
              <a:rPr b="0" i="0" lang="en-US" sz="1600" u="none" cap="none" strike="noStrike">
                <a:solidFill>
                  <a:srgbClr val="FF0000"/>
                </a:solidFill>
                <a:latin typeface="Arial"/>
                <a:ea typeface="Arial"/>
                <a:cs typeface="Arial"/>
                <a:sym typeface="Arial"/>
              </a:rPr>
              <a:t>ermordet</a:t>
            </a:r>
            <a:r>
              <a:rPr b="0" i="0" lang="en-US" sz="1600" u="none" cap="none" strike="noStrike">
                <a:solidFill>
                  <a:srgbClr val="000000"/>
                </a:solidFill>
                <a:latin typeface="Arial"/>
                <a:ea typeface="Arial"/>
                <a:cs typeface="Arial"/>
                <a:sym typeface="Arial"/>
              </a:rPr>
              <a:t> worden ist. Es stellt sich heraus, dass das Haus Lennister, aus dem auch Roberts Ehefrau Cersei </a:t>
            </a:r>
            <a:r>
              <a:rPr b="0" i="0" lang="en-US" sz="1600" u="none" cap="none" strike="noStrike">
                <a:solidFill>
                  <a:srgbClr val="FF0000"/>
                </a:solidFill>
                <a:latin typeface="Arial"/>
                <a:ea typeface="Arial"/>
                <a:cs typeface="Arial"/>
                <a:sym typeface="Arial"/>
              </a:rPr>
              <a:t>stammt</a:t>
            </a:r>
            <a:r>
              <a:rPr b="0" i="0" lang="en-US" sz="1600" u="none" cap="none" strike="noStrike">
                <a:solidFill>
                  <a:srgbClr val="000000"/>
                </a:solidFill>
                <a:latin typeface="Arial"/>
                <a:ea typeface="Arial"/>
                <a:cs typeface="Arial"/>
                <a:sym typeface="Arial"/>
              </a:rPr>
              <a:t>, eigene </a:t>
            </a:r>
            <a:r>
              <a:rPr b="0" i="0" lang="en-US" sz="1600" u="none" cap="none" strike="noStrike">
                <a:solidFill>
                  <a:srgbClr val="FF0000"/>
                </a:solidFill>
                <a:latin typeface="Arial"/>
                <a:ea typeface="Arial"/>
                <a:cs typeface="Arial"/>
                <a:sym typeface="Arial"/>
              </a:rPr>
              <a:t>Ziele</a:t>
            </a:r>
            <a:r>
              <a:rPr b="0" i="0" lang="en-US" sz="1600" u="none" cap="none" strike="noStrike">
                <a:solidFill>
                  <a:srgbClr val="000000"/>
                </a:solidFill>
                <a:latin typeface="Arial"/>
                <a:ea typeface="Arial"/>
                <a:cs typeface="Arial"/>
                <a:sym typeface="Arial"/>
              </a:rPr>
              <a:t> hinsichtlich des Eisernen Throns </a:t>
            </a:r>
            <a:r>
              <a:rPr b="0" i="0" lang="en-US" sz="1600" u="none" cap="none" strike="noStrike">
                <a:solidFill>
                  <a:srgbClr val="FF0000"/>
                </a:solidFill>
                <a:latin typeface="Arial"/>
                <a:ea typeface="Arial"/>
                <a:cs typeface="Arial"/>
                <a:sym typeface="Arial"/>
              </a:rPr>
              <a:t>verfolgt</a:t>
            </a:r>
            <a:r>
              <a:rPr b="0" i="0" lang="en-US" sz="1600" u="none" cap="none" strike="noStrike">
                <a:solidFill>
                  <a:srgbClr val="000000"/>
                </a:solidFill>
                <a:latin typeface="Arial"/>
                <a:ea typeface="Arial"/>
                <a:cs typeface="Arial"/>
                <a:sym typeface="Arial"/>
              </a:rPr>
              <a:t>. Der Konflikt zwischen diesen Familien und den anderen </a:t>
            </a:r>
            <a:r>
              <a:rPr b="0" i="0" lang="en-US" sz="1600" u="none" cap="none" strike="noStrike">
                <a:solidFill>
                  <a:srgbClr val="FF0000"/>
                </a:solidFill>
                <a:latin typeface="Arial"/>
                <a:ea typeface="Arial"/>
                <a:cs typeface="Arial"/>
                <a:sym typeface="Arial"/>
              </a:rPr>
              <a:t>einflussreichen Adelshäusern </a:t>
            </a:r>
            <a:r>
              <a:rPr b="0" i="0" lang="en-US" sz="1600" u="none" cap="none" strike="noStrike">
                <a:solidFill>
                  <a:srgbClr val="000000"/>
                </a:solidFill>
                <a:latin typeface="Arial"/>
                <a:ea typeface="Arial"/>
                <a:cs typeface="Arial"/>
                <a:sym typeface="Arial"/>
              </a:rPr>
              <a:t>(wie den Graufreuds, Tullys, Arryns und Tyrells) führt schließlich zum Bürgerkrieg. Gleichzeitig </a:t>
            </a:r>
            <a:r>
              <a:rPr b="0" i="0" lang="en-US" sz="1600" u="none" cap="none" strike="noStrike">
                <a:solidFill>
                  <a:srgbClr val="FF0000"/>
                </a:solidFill>
                <a:latin typeface="Arial"/>
                <a:ea typeface="Arial"/>
                <a:cs typeface="Arial"/>
                <a:sym typeface="Arial"/>
              </a:rPr>
              <a:t>erwacht</a:t>
            </a:r>
            <a:r>
              <a:rPr b="0" i="0" lang="en-US" sz="1600" u="none" cap="none" strike="noStrike">
                <a:solidFill>
                  <a:srgbClr val="000000"/>
                </a:solidFill>
                <a:latin typeface="Arial"/>
                <a:ea typeface="Arial"/>
                <a:cs typeface="Arial"/>
                <a:sym typeface="Arial"/>
              </a:rPr>
              <a:t> im Norden, jenseits des gewaltigen Eiswalls, der die sieben Königreiche dort abschirmt, eine uralte und gefährliche Macht, von der aber während der Thronkämpfe im Süden kaum jemand </a:t>
            </a:r>
            <a:r>
              <a:rPr b="0" i="0" lang="en-US" sz="1600" u="none" cap="none" strike="noStrike">
                <a:solidFill>
                  <a:srgbClr val="FF0000"/>
                </a:solidFill>
                <a:latin typeface="Arial"/>
                <a:ea typeface="Arial"/>
                <a:cs typeface="Arial"/>
                <a:sym typeface="Arial"/>
              </a:rPr>
              <a:t>Notiz nimmt</a:t>
            </a:r>
            <a:r>
              <a:rPr b="0" i="0" lang="en-US" sz="1600" u="none" cap="none" strike="noStrike">
                <a:solidFill>
                  <a:srgbClr val="000000"/>
                </a:solidFill>
                <a:latin typeface="Arial"/>
                <a:ea typeface="Arial"/>
                <a:cs typeface="Arial"/>
                <a:sym typeface="Arial"/>
              </a:rPr>
              <a:t>. Jenseits des Meeres auf dem Kontinent Essos planen in der Zwischenzeit die letzten überlebenden Mitglieder der ehemaligen Königsfamilie Targaryen die </a:t>
            </a:r>
            <a:r>
              <a:rPr b="0" i="0" lang="en-US" sz="1600" u="none" cap="none" strike="noStrike">
                <a:solidFill>
                  <a:srgbClr val="FF0000"/>
                </a:solidFill>
                <a:latin typeface="Arial"/>
                <a:ea typeface="Arial"/>
                <a:cs typeface="Arial"/>
                <a:sym typeface="Arial"/>
              </a:rPr>
              <a:t>Rückkehr</a:t>
            </a:r>
            <a:r>
              <a:rPr b="0" i="0" lang="en-US" sz="1600" u="none" cap="none" strike="noStrike">
                <a:solidFill>
                  <a:srgbClr val="000000"/>
                </a:solidFill>
                <a:latin typeface="Arial"/>
                <a:ea typeface="Arial"/>
                <a:cs typeface="Arial"/>
                <a:sym typeface="Arial"/>
              </a:rPr>
              <a:t> nach Westeros, um </a:t>
            </a:r>
            <a:r>
              <a:rPr b="0" i="0" lang="en-US" sz="1600" u="none" cap="none" strike="noStrike">
                <a:solidFill>
                  <a:srgbClr val="FF0000"/>
                </a:solidFill>
                <a:latin typeface="Arial"/>
                <a:ea typeface="Arial"/>
                <a:cs typeface="Arial"/>
                <a:sym typeface="Arial"/>
              </a:rPr>
              <a:t>den Thron zurückzugewinnen</a:t>
            </a:r>
            <a:r>
              <a:rPr b="0" i="0" lang="en-US" sz="1600" u="none" cap="none" strike="noStrike">
                <a:solidFill>
                  <a:srgbClr val="000000"/>
                </a:solidFill>
                <a:latin typeface="Arial"/>
                <a:ea typeface="Arial"/>
                <a:cs typeface="Arial"/>
                <a:sym typeface="Arial"/>
              </a:rPr>
              <a:t>.</a:t>
            </a:r>
          </a:p>
        </p:txBody>
      </p:sp>
      <p:pic>
        <p:nvPicPr>
          <p:cNvPr descr="House-Baratheon-of-King&amp;#039;s Landing-Main-Shield" id="118" name="Shape 118"/>
          <p:cNvPicPr preferRelativeResize="0"/>
          <p:nvPr/>
        </p:nvPicPr>
        <p:blipFill rotWithShape="1">
          <a:blip r:embed="rId3">
            <a:alphaModFix/>
          </a:blip>
          <a:srcRect b="0" l="0" r="0" t="0"/>
          <a:stretch/>
        </p:blipFill>
        <p:spPr>
          <a:xfrm>
            <a:off x="3388517" y="4556125"/>
            <a:ext cx="1619249" cy="178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285719" y="857232"/>
            <a:ext cx="8453437" cy="895368"/>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en-US" sz="2000" u="none" cap="none" strike="noStrike">
                <a:solidFill>
                  <a:srgbClr val="7889FB"/>
                </a:solidFill>
                <a:latin typeface="Arial"/>
                <a:ea typeface="Arial"/>
                <a:cs typeface="Arial"/>
                <a:sym typeface="Arial"/>
              </a:rPr>
              <a:t>Fasse die erste Staffel zusammen, indem du folgenden Wortschatz verwendest:</a:t>
            </a:r>
          </a:p>
        </p:txBody>
      </p:sp>
      <p:sp>
        <p:nvSpPr>
          <p:cNvPr id="124" name="Shape 124"/>
          <p:cNvSpPr txBox="1"/>
          <p:nvPr>
            <p:ph idx="1" type="body"/>
          </p:nvPr>
        </p:nvSpPr>
        <p:spPr>
          <a:xfrm>
            <a:off x="698500" y="1752599"/>
            <a:ext cx="8108950" cy="4335462"/>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37500"/>
              <a:buFont typeface="Noto Sans Symbols"/>
              <a:buChar char="▪"/>
            </a:pPr>
            <a:r>
              <a:rPr b="0" i="0" lang="en-US" sz="16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der Machtkampf</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entbrennen</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als oberster Berater dienen</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ermorden</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stammen</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eigene Ziele verfolgen</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einflussreiche Adelshäuser</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erwachen</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uralt</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Notiz nehmen (von Dat.)</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die Rückkehr planen</a:t>
            </a:r>
          </a:p>
          <a:p>
            <a:pPr indent="-161925" lvl="0" marL="161925" marR="0" rtl="0" algn="l">
              <a:spcBef>
                <a:spcPts val="400"/>
              </a:spcBef>
              <a:spcAft>
                <a:spcPts val="0"/>
              </a:spcAft>
              <a:buClr>
                <a:srgbClr val="7889FB"/>
              </a:buClr>
              <a:buSzPct val="110000"/>
              <a:buFont typeface="Noto Sans Symbols"/>
              <a:buChar char="▪"/>
            </a:pPr>
            <a:r>
              <a:rPr b="0" i="0" lang="en-US" sz="2000" u="none" cap="none" strike="noStrike">
                <a:solidFill>
                  <a:srgbClr val="000000"/>
                </a:solidFill>
                <a:latin typeface="Arial"/>
                <a:ea typeface="Arial"/>
                <a:cs typeface="Arial"/>
                <a:sym typeface="Arial"/>
              </a:rPr>
              <a:t> den Thron zurückgewinnen</a:t>
            </a:r>
          </a:p>
        </p:txBody>
      </p:sp>
      <p:pic>
        <p:nvPicPr>
          <p:cNvPr descr="http://www.express.de/image/4276836/max/1539/1024/98f0a5869faa18c6f919bdb5cf2d761f/lg/ep21-kit-harington-jpg.jpg" id="125" name="Shape 125"/>
          <p:cNvPicPr preferRelativeResize="0"/>
          <p:nvPr/>
        </p:nvPicPr>
        <p:blipFill rotWithShape="1">
          <a:blip r:embed="rId3">
            <a:alphaModFix/>
          </a:blip>
          <a:srcRect b="0" l="0" r="0" t="0"/>
          <a:stretch/>
        </p:blipFill>
        <p:spPr>
          <a:xfrm>
            <a:off x="4343400" y="1600200"/>
            <a:ext cx="4695451" cy="3124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