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60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7" name="Shape 6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3" name="Shape 7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0" name="Shape 80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9" name="Shape 8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6" name="Shape 9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5" name="Shape 105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2" name="Shape 11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9" name="Shape 11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4" name="Shape 12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Shape 17"/>
          <p:cNvSpPr txBox="1"/>
          <p:nvPr>
            <p:ph idx="1" type="body"/>
          </p:nvPr>
        </p:nvSpPr>
        <p:spPr>
          <a:xfrm>
            <a:off x="698500" y="138747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16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57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93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79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857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857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857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857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857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Shape 18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i="0" lang="en-US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/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4" name="Shape 54"/>
          <p:cNvSpPr/>
          <p:nvPr>
            <p:ph idx="2" type="pic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Shape 56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1" type="body"/>
          </p:nvPr>
        </p:nvSpPr>
        <p:spPr>
          <a:xfrm rot="5400000">
            <a:off x="2402680" y="-316706"/>
            <a:ext cx="4700588" cy="81089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16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57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93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79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857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857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857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857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857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 rot="5400000">
            <a:off x="5098255" y="2378868"/>
            <a:ext cx="5300662" cy="21177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Shape 63"/>
          <p:cNvSpPr txBox="1"/>
          <p:nvPr>
            <p:ph idx="1" type="body"/>
          </p:nvPr>
        </p:nvSpPr>
        <p:spPr>
          <a:xfrm rot="5400000">
            <a:off x="785812" y="336550"/>
            <a:ext cx="5300662" cy="62023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16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57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93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79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857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857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857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857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857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Shape 64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" name="Shape 21"/>
          <p:cNvSpPr txBox="1"/>
          <p:nvPr>
            <p:ph idx="1" type="subTitle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ctr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ctr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/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4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Shape 25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Shape 26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Shape 29"/>
          <p:cNvSpPr txBox="1"/>
          <p:nvPr>
            <p:ph idx="1" type="body"/>
          </p:nvPr>
        </p:nvSpPr>
        <p:spPr>
          <a:xfrm>
            <a:off x="698500" y="1387475"/>
            <a:ext cx="3978274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365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2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12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698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76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76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76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76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76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Shape 30"/>
          <p:cNvSpPr txBox="1"/>
          <p:nvPr>
            <p:ph idx="2" type="body"/>
          </p:nvPr>
        </p:nvSpPr>
        <p:spPr>
          <a:xfrm>
            <a:off x="4829175" y="1387475"/>
            <a:ext cx="3978274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365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2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12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698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76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76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76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76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76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ustom Layou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1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" name="Shape 38"/>
          <p:cNvSpPr txBox="1"/>
          <p:nvPr>
            <p:ph idx="2" type="body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571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76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39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825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603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603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603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603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603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Shape 39"/>
          <p:cNvSpPr txBox="1"/>
          <p:nvPr>
            <p:ph idx="3" type="body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1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4" type="body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571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76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39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825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603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603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603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603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603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Shape 41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Shape 44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/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6159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317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58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571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9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9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9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9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9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0" name="Shape 5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1" name="Shape 51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hape 6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4763" y="0"/>
            <a:ext cx="9139236" cy="38735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Shape 7"/>
          <p:cNvSpPr/>
          <p:nvPr/>
        </p:nvSpPr>
        <p:spPr>
          <a:xfrm>
            <a:off x="4763" y="6473825"/>
            <a:ext cx="9139236" cy="384174"/>
          </a:xfrm>
          <a:prstGeom prst="rect">
            <a:avLst/>
          </a:prstGeom>
          <a:solidFill>
            <a:srgbClr val="6666FF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8"/>
          <p:cNvSpPr txBox="1"/>
          <p:nvPr>
            <p:ph idx="1" type="body"/>
          </p:nvPr>
        </p:nvSpPr>
        <p:spPr>
          <a:xfrm>
            <a:off x="698500" y="138747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16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57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93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79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857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857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857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857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857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Shape 9"/>
          <p:cNvSpPr txBox="1"/>
          <p:nvPr/>
        </p:nvSpPr>
        <p:spPr>
          <a:xfrm>
            <a:off x="990600" y="77788"/>
            <a:ext cx="181821" cy="305661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l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Shape 10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1" i="0" lang="en-US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cxnSp>
        <p:nvCxnSpPr>
          <p:cNvPr id="11" name="Shape 11"/>
          <p:cNvCxnSpPr/>
          <p:nvPr/>
        </p:nvCxnSpPr>
        <p:spPr>
          <a:xfrm>
            <a:off x="990600" y="147638"/>
            <a:ext cx="1587" cy="234949"/>
          </a:xfrm>
          <a:prstGeom prst="straightConnector1">
            <a:avLst/>
          </a:prstGeom>
          <a:noFill/>
          <a:ln cap="flat" cmpd="sng" w="9525">
            <a:solidFill>
              <a:srgbClr val="FFFFFF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12" name="Shape 12"/>
          <p:cNvCxnSpPr/>
          <p:nvPr/>
        </p:nvCxnSpPr>
        <p:spPr>
          <a:xfrm>
            <a:off x="995362" y="6526212"/>
            <a:ext cx="1587" cy="165100"/>
          </a:xfrm>
          <a:prstGeom prst="straightConnector1">
            <a:avLst/>
          </a:prstGeom>
          <a:noFill/>
          <a:ln cap="flat" cmpd="sng" w="9525">
            <a:solidFill>
              <a:srgbClr val="FFFFFF"/>
            </a:solidFill>
            <a:prstDash val="solid"/>
            <a:miter/>
            <a:headEnd len="med" w="med" type="none"/>
            <a:tailEnd len="med" w="med" type="none"/>
          </a:ln>
        </p:spPr>
      </p:cxnSp>
      <p:pic>
        <p:nvPicPr>
          <p:cNvPr descr="E:\Logo albert_rouge.png" id="13" name="Shape 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740589" y="-315178"/>
            <a:ext cx="1151890" cy="115189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Shape 14"/>
          <p:cNvSpPr/>
          <p:nvPr/>
        </p:nvSpPr>
        <p:spPr>
          <a:xfrm>
            <a:off x="7119813" y="6620971"/>
            <a:ext cx="1628651" cy="1692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b="0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2015 albert-learning.com</a:t>
            </a: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8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9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/>
          <p:nvPr>
            <p:ph idx="1" type="body"/>
          </p:nvPr>
        </p:nvSpPr>
        <p:spPr>
          <a:xfrm>
            <a:off x="457200" y="838200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1" i="0" lang="en-US" sz="2800" u="none" cap="none" strike="noStrike">
                <a:solidFill>
                  <a:srgbClr val="8383E0"/>
                </a:solidFill>
                <a:latin typeface="Arial"/>
                <a:ea typeface="Arial"/>
                <a:cs typeface="Arial"/>
                <a:sym typeface="Arial"/>
              </a:rPr>
              <a:t>GESICHTSPFLEGE</a:t>
            </a:r>
          </a:p>
          <a:p>
            <a:pPr indent="0" lvl="0" marL="0" marR="0" rtl="0" algn="ctr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1" i="0" sz="2800" u="none" cap="none" strike="noStrike">
              <a:solidFill>
                <a:srgbClr val="8383E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1" i="0" sz="2800" u="none" cap="none" strike="noStrike">
              <a:solidFill>
                <a:srgbClr val="8383E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http://dr-hauschka-gesichtscreme-melisse.trnd.com/uploads/2011/02/natuerliche-pflege-von-dr-hauschka1.jpg" id="70" name="Shape 7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81200" y="1676400"/>
            <a:ext cx="4953000" cy="27717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idx="1" type="body"/>
          </p:nvPr>
        </p:nvSpPr>
        <p:spPr>
          <a:xfrm>
            <a:off x="685800" y="1371600"/>
            <a:ext cx="8229600" cy="21335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 gibt verschiedene Arten von Hautcremes. Die einen sind </a:t>
            </a:r>
            <a:r>
              <a:rPr b="1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wasserhaltig</a:t>
            </a: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die Sie im Sommer verwenden sollten, die anderen Hautcremes sind </a:t>
            </a:r>
            <a:r>
              <a:rPr b="1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fetthaltig</a:t>
            </a: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die eher im Winter verwendet werden. </a:t>
            </a: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Hautcremes bestehen aus einem </a:t>
            </a:r>
            <a:r>
              <a:rPr b="1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Öl-Wasser-Gemisch</a:t>
            </a: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Manche Leute haben </a:t>
            </a:r>
            <a:r>
              <a:rPr b="1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fettige</a:t>
            </a:r>
            <a:r>
              <a:rPr b="1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Haut</a:t>
            </a: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und manche Leute haben</a:t>
            </a:r>
            <a:r>
              <a:rPr b="0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r>
              <a:rPr b="1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trockene Haut</a:t>
            </a: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Also müssen Sie beim Kauf von Hautcremes darauf achten, welche Art von Haut Sie haben. </a:t>
            </a:r>
          </a:p>
        </p:txBody>
      </p:sp>
      <p:sp>
        <p:nvSpPr>
          <p:cNvPr id="76" name="Shape 76"/>
          <p:cNvSpPr txBox="1"/>
          <p:nvPr/>
        </p:nvSpPr>
        <p:spPr>
          <a:xfrm>
            <a:off x="2209800" y="838200"/>
            <a:ext cx="4953000" cy="461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1" i="0" lang="en-US" sz="2400" u="none" cap="none" strike="noStrike">
                <a:solidFill>
                  <a:srgbClr val="8383E0"/>
                </a:solidFill>
                <a:latin typeface="Arial"/>
                <a:ea typeface="Arial"/>
                <a:cs typeface="Arial"/>
                <a:sym typeface="Arial"/>
              </a:rPr>
              <a:t>Arten von Hautcremes</a:t>
            </a:r>
          </a:p>
        </p:txBody>
      </p:sp>
      <p:pic>
        <p:nvPicPr>
          <p:cNvPr descr="https://cdn.hauschka.com/images/system/content_elements/knowledge_base/faqs/faq-skincare.jpg" id="77" name="Shape 7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95400" y="3576937"/>
            <a:ext cx="5991224" cy="30765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en-US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rPr>
              <a:t>Welche Arten von Gesichtscremes es gibt</a:t>
            </a:r>
          </a:p>
        </p:txBody>
      </p:sp>
      <p:pic>
        <p:nvPicPr>
          <p:cNvPr descr="Kosmetikcreme in Döschen" id="83" name="Shape 83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90800" y="3352800"/>
            <a:ext cx="3083441" cy="2057400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Shape 84"/>
          <p:cNvSpPr txBox="1"/>
          <p:nvPr/>
        </p:nvSpPr>
        <p:spPr>
          <a:xfrm>
            <a:off x="277698" y="1508879"/>
            <a:ext cx="3886200" cy="2031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Tagescreme</a:t>
            </a:r>
          </a:p>
          <a:p>
            <a:pPr indent="-342900" lvl="0" marL="34290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Gesichtswaschcreme</a:t>
            </a:r>
          </a:p>
          <a:p>
            <a:pPr indent="-342900" lvl="0" marL="34290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Gesichtstonikum</a:t>
            </a:r>
          </a:p>
          <a:p>
            <a:pPr indent="-342900" lvl="0" marL="34290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Augencreme</a:t>
            </a:r>
          </a:p>
          <a:p>
            <a:pPr indent="-342900" lvl="0" marL="34290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Gesichtsdampfbad</a:t>
            </a:r>
          </a:p>
          <a:p>
            <a:pPr indent="-342900" lvl="0" marL="34290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Abdeckstift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Shape 85"/>
          <p:cNvSpPr txBox="1"/>
          <p:nvPr/>
        </p:nvSpPr>
        <p:spPr>
          <a:xfrm>
            <a:off x="3200400" y="1524000"/>
            <a:ext cx="5943599" cy="2031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a. aktivierendes Gesichtswasser </a:t>
            </a:r>
            <a:r>
              <a:rPr lang="en-US" sz="1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stärkt</a:t>
            </a: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die Haut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b. klärt und pflegt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c. leichte Feuchtigkeitspflege </a:t>
            </a:r>
            <a:r>
              <a:rPr lang="en-US" sz="1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beugt</a:t>
            </a: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Fältchenbildung </a:t>
            </a:r>
            <a:r>
              <a:rPr lang="en-US" sz="1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vor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d. öffnet die Poren, bereitet die Tiefenreinigung vor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e. belebende Reinigung </a:t>
            </a:r>
            <a:r>
              <a:rPr lang="en-US" sz="1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verfeinert</a:t>
            </a: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sanft </a:t>
            </a:r>
            <a:r>
              <a:rPr lang="en-US" sz="1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den Teint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f. ausgleichend </a:t>
            </a:r>
            <a:r>
              <a:rPr lang="en-US" sz="1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mattierende</a:t>
            </a: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Tagespflege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Shape 86"/>
          <p:cNvSpPr txBox="1"/>
          <p:nvPr/>
        </p:nvSpPr>
        <p:spPr>
          <a:xfrm>
            <a:off x="1524000" y="5638800"/>
            <a:ext cx="670559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lang="en-US" sz="1800">
                <a:solidFill>
                  <a:srgbClr val="8383E0"/>
                </a:solidFill>
                <a:latin typeface="Arial"/>
                <a:ea typeface="Arial"/>
                <a:cs typeface="Arial"/>
                <a:sym typeface="Arial"/>
              </a:rPr>
              <a:t>Können Sie weitere Arten von Gesichtscremes nennen?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/>
          <p:nvPr>
            <p:ph idx="1" type="body"/>
          </p:nvPr>
        </p:nvSpPr>
        <p:spPr>
          <a:xfrm>
            <a:off x="698500" y="138747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-161925" lvl="0" marL="161925" marR="0" rtl="0" algn="l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Shape 92"/>
          <p:cNvSpPr/>
          <p:nvPr/>
        </p:nvSpPr>
        <p:spPr>
          <a:xfrm>
            <a:off x="2971800" y="838200"/>
            <a:ext cx="5943599" cy="230832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lang="en-US" sz="2400">
                <a:solidFill>
                  <a:srgbClr val="3E3D40"/>
                </a:solidFill>
                <a:latin typeface="Arial"/>
                <a:ea typeface="Arial"/>
                <a:cs typeface="Arial"/>
                <a:sym typeface="Arial"/>
              </a:rPr>
              <a:t>Die Gesichtswaschcreme 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2000">
                <a:solidFill>
                  <a:srgbClr val="3E3D40"/>
                </a:solidFill>
                <a:latin typeface="Arial"/>
                <a:ea typeface="Arial"/>
                <a:cs typeface="Arial"/>
                <a:sym typeface="Arial"/>
              </a:rPr>
              <a:t>schenkt der Haut Reinheit und Frische. Für alle Hautbilder ist die sanfte Reinigung mit der Gesichtswaschcreme morgens und abends die reinigende </a:t>
            </a:r>
            <a:r>
              <a:rPr lang="en-US" sz="20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Basispflege</a:t>
            </a:r>
            <a:r>
              <a:rPr lang="en-US" sz="2000">
                <a:solidFill>
                  <a:srgbClr val="3E3D40"/>
                </a:solidFill>
                <a:latin typeface="Arial"/>
                <a:ea typeface="Arial"/>
                <a:cs typeface="Arial"/>
                <a:sym typeface="Arial"/>
              </a:rPr>
              <a:t>. Sie erhält den natürlichen Hydrolipidmantel der Haut und bereitet sie zugleich auf die weiteren Pflegeschritte vor. </a:t>
            </a:r>
          </a:p>
        </p:txBody>
      </p:sp>
      <p:pic>
        <p:nvPicPr>
          <p:cNvPr descr="Gesichtswaschcreme" id="93" name="Shape 9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66800" y="990600"/>
            <a:ext cx="1219199" cy="4476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/>
          <p:nvPr>
            <p:ph idx="1" type="body"/>
          </p:nvPr>
        </p:nvSpPr>
        <p:spPr>
          <a:xfrm>
            <a:off x="609600" y="130730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b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</a:p>
        </p:txBody>
      </p:sp>
      <p:sp>
        <p:nvSpPr>
          <p:cNvPr id="99" name="Shape 99"/>
          <p:cNvSpPr/>
          <p:nvPr/>
        </p:nvSpPr>
        <p:spPr>
          <a:xfrm>
            <a:off x="573504" y="1371600"/>
            <a:ext cx="5333999" cy="25853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i="1" lang="en-US" sz="1800">
                <a:solidFill>
                  <a:srgbClr val="3E3D40"/>
                </a:solidFill>
                <a:latin typeface="Arial"/>
                <a:ea typeface="Arial"/>
                <a:cs typeface="Arial"/>
                <a:sym typeface="Arial"/>
              </a:rPr>
              <a:t>Anwendung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i="1" sz="1800">
              <a:solidFill>
                <a:srgbClr val="3E3D4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rgbClr val="3E3D40"/>
                </a:solidFill>
                <a:latin typeface="Arial"/>
                <a:ea typeface="Arial"/>
                <a:cs typeface="Arial"/>
                <a:sym typeface="Arial"/>
              </a:rPr>
              <a:t>Morgens nach der …..  und </a:t>
            </a:r>
            <a:r>
              <a:rPr lang="en-US" sz="1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Stärkung</a:t>
            </a:r>
            <a:r>
              <a:rPr lang="en-US" sz="1800">
                <a:solidFill>
                  <a:srgbClr val="3E3D40"/>
                </a:solidFill>
                <a:latin typeface="Arial"/>
                <a:ea typeface="Arial"/>
                <a:cs typeface="Arial"/>
                <a:sym typeface="Arial"/>
              </a:rPr>
              <a:t> der Haut gleichmäßig auf Gesicht, …..  und gegebenenfalls Dekolleté </a:t>
            </a:r>
            <a:r>
              <a:rPr lang="en-US" sz="1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verteilen</a:t>
            </a:r>
            <a:r>
              <a:rPr lang="en-US" sz="1800">
                <a:solidFill>
                  <a:srgbClr val="3E3D40"/>
                </a:solidFill>
                <a:latin typeface="Arial"/>
                <a:ea typeface="Arial"/>
                <a:cs typeface="Arial"/>
                <a:sym typeface="Arial"/>
              </a:rPr>
              <a:t>. Alternativ kann bei …. zu Unreinheiten eine Mischung aus </a:t>
            </a: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Gesichtsmilch</a:t>
            </a:r>
            <a:r>
              <a:rPr lang="en-US" sz="1800">
                <a:solidFill>
                  <a:srgbClr val="3E3D40"/>
                </a:solidFill>
                <a:latin typeface="Arial"/>
                <a:ea typeface="Arial"/>
                <a:cs typeface="Arial"/>
                <a:sym typeface="Arial"/>
              </a:rPr>
              <a:t> mit einigen ….. </a:t>
            </a: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Gesichtsöl</a:t>
            </a:r>
            <a:r>
              <a:rPr lang="en-US" sz="1800">
                <a:solidFill>
                  <a:srgbClr val="3E3D40"/>
                </a:solidFill>
                <a:latin typeface="Arial"/>
                <a:ea typeface="Arial"/>
                <a:cs typeface="Arial"/>
                <a:sym typeface="Arial"/>
              </a:rPr>
              <a:t> verwendet werden. Die Melissen Tagescreme …. </a:t>
            </a:r>
            <a:r>
              <a:rPr lang="en-US" sz="1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sich </a:t>
            </a:r>
            <a:r>
              <a:rPr lang="en-US" sz="1800">
                <a:solidFill>
                  <a:srgbClr val="3E3D40"/>
                </a:solidFill>
                <a:latin typeface="Arial"/>
                <a:ea typeface="Arial"/>
                <a:cs typeface="Arial"/>
                <a:sym typeface="Arial"/>
              </a:rPr>
              <a:t>als Make-up-Grundlage.</a:t>
            </a:r>
          </a:p>
        </p:txBody>
      </p:sp>
      <p:sp>
        <p:nvSpPr>
          <p:cNvPr id="100" name="Shape 100"/>
          <p:cNvSpPr/>
          <p:nvPr/>
        </p:nvSpPr>
        <p:spPr>
          <a:xfrm>
            <a:off x="3048000" y="791527"/>
            <a:ext cx="3345403" cy="461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lang="en-US" sz="2400">
                <a:solidFill>
                  <a:srgbClr val="8383E0"/>
                </a:solidFill>
                <a:latin typeface="Arial"/>
                <a:ea typeface="Arial"/>
                <a:cs typeface="Arial"/>
                <a:sym typeface="Arial"/>
              </a:rPr>
              <a:t>Melissen Tagescreme</a:t>
            </a:r>
          </a:p>
        </p:txBody>
      </p:sp>
      <p:pic>
        <p:nvPicPr>
          <p:cNvPr descr="Melissen Tagescreme" id="101" name="Shape 10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1" y="1307305"/>
            <a:ext cx="2364328" cy="4769245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Shape 102"/>
          <p:cNvSpPr txBox="1"/>
          <p:nvPr/>
        </p:nvSpPr>
        <p:spPr>
          <a:xfrm>
            <a:off x="990600" y="4343400"/>
            <a:ext cx="3962399" cy="1477328"/>
          </a:xfrm>
          <a:prstGeom prst="rect">
            <a:avLst/>
          </a:prstGeom>
          <a:noFill/>
          <a:ln cap="flat" cmpd="sng" w="9525">
            <a:solidFill>
              <a:srgbClr val="C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Hals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Reinigung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Neigung 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eignet 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Tropfen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28600" lvl="0" marL="205740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en-US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rPr>
              <a:t>Die Stärke für die Haut</a:t>
            </a:r>
          </a:p>
        </p:txBody>
      </p:sp>
      <p:sp>
        <p:nvSpPr>
          <p:cNvPr id="108" name="Shape 108"/>
          <p:cNvSpPr txBox="1"/>
          <p:nvPr>
            <p:ph idx="1" type="body"/>
          </p:nvPr>
        </p:nvSpPr>
        <p:spPr>
          <a:xfrm>
            <a:off x="273362" y="1447800"/>
            <a:ext cx="6432236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Das Gesichtstonikum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klärend regt die Eigenkräfte der Haut auf sanfte Art und Weise an. Es sorgt für einen rosigen </a:t>
            </a:r>
            <a:r>
              <a:rPr b="0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Teint</a:t>
            </a: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mit</a:t>
            </a:r>
            <a:r>
              <a:rPr b="0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 lebendiger Ausstrahlung</a:t>
            </a: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Für unreine, großporige und fettige Haut ist das Gesichtstonikum klärend die ideale stärkende Basispflege.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0" i="1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Anwendung</a:t>
            </a: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Das Gesichtstonikum klärend wird morgens und abends nach der Reinigung aufgesprüht und mit den Händen sanft angedrückt.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Gesichtstonikum klärend" id="109" name="Shape 10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58147" y="1453978"/>
            <a:ext cx="1495424" cy="4476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/>
          <p:nvPr>
            <p:ph idx="1" type="body"/>
          </p:nvPr>
        </p:nvSpPr>
        <p:spPr>
          <a:xfrm>
            <a:off x="698500" y="138747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-161925" lvl="0" marL="161925" marR="0" rtl="0" algn="l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Schau dir die Tabelle an. Wie unterscheidet sich die Gesichtspflege je nach dem Hautbild?</a:t>
            </a: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b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</a:p>
        </p:txBody>
      </p:sp>
      <p:pic>
        <p:nvPicPr>
          <p:cNvPr id="115" name="Shape 1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2164285"/>
            <a:ext cx="10033498" cy="4052479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Shape 116"/>
          <p:cNvSpPr txBox="1"/>
          <p:nvPr/>
        </p:nvSpPr>
        <p:spPr>
          <a:xfrm>
            <a:off x="1981200" y="858662"/>
            <a:ext cx="6705599" cy="4001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lang="en-US" sz="2000">
                <a:solidFill>
                  <a:srgbClr val="8383E0"/>
                </a:solidFill>
                <a:latin typeface="Arial"/>
                <a:ea typeface="Arial"/>
                <a:cs typeface="Arial"/>
                <a:sym typeface="Arial"/>
              </a:rPr>
              <a:t>Die Basisnachtpflege von Dr. Hauschka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/>
          <p:nvPr>
            <p:ph idx="1" type="body"/>
          </p:nvPr>
        </p:nvSpPr>
        <p:spPr>
          <a:xfrm>
            <a:off x="698500" y="138747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1" i="0" lang="en-US" sz="2000" u="none" cap="none" strike="noStrike">
                <a:solidFill>
                  <a:srgbClr val="262699"/>
                </a:solidFill>
                <a:latin typeface="Arial"/>
                <a:ea typeface="Arial"/>
                <a:cs typeface="Arial"/>
                <a:sym typeface="Arial"/>
              </a:rPr>
              <a:t> Stellen Sie Fragen und bilden Sie Sätze mit folgenden Wörtern!</a:t>
            </a: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Pflegeschritte</a:t>
            </a: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den Teint verfeinen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verteilen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Hautbilder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wasserhaltig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/>
          <p:nvPr>
            <p:ph idx="1" type="body"/>
          </p:nvPr>
        </p:nvSpPr>
        <p:spPr>
          <a:xfrm>
            <a:off x="698500" y="138747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-161925" lvl="0" marL="161925" marR="0" rtl="0" algn="l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</a:pPr>
            <a:b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</a:p>
        </p:txBody>
      </p:sp>
      <p:sp>
        <p:nvSpPr>
          <p:cNvPr id="127" name="Shape 127"/>
          <p:cNvSpPr txBox="1"/>
          <p:nvPr/>
        </p:nvSpPr>
        <p:spPr>
          <a:xfrm>
            <a:off x="1066800" y="1143000"/>
            <a:ext cx="7315200" cy="36933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Woraus bestehen Hautcremes?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  Welche Art von Haut haben Sie?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3.  Welche Funktion hat die Gesichtswaschcreme?</a:t>
            </a:r>
          </a:p>
          <a:p>
            <a:pPr indent="-342900" lvl="0" marL="34290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4.  Wie stärkt man die Gesichtshaut?</a:t>
            </a:r>
          </a:p>
          <a:p>
            <a:pPr indent="-342900" lvl="0" marL="34290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5.  Welche Arten von Cremes verwenden Sie bei der Gesichtspflege morgens und Abends? Zähle die Pflegeschritte auf!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6. Was macht die Basispflege für deinen Hauttyp aus?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