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fr-FR" sz="1100" u="none" cap="none" strike="noStrike">
                <a:solidFill>
                  <a:srgbClr val="FFFFFF"/>
                </a:solidFill>
                <a:latin typeface="Calibri"/>
                <a:ea typeface="Calibri"/>
                <a:cs typeface="Calibri"/>
                <a:sym typeface="Calibri"/>
              </a:rPr>
              <a:t>© </a:t>
            </a:r>
            <a:r>
              <a:rPr b="0" i="0" lang="fr-FR"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533400" y="533400"/>
            <a:ext cx="8308975" cy="9799638"/>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KRASNODAR ENTDECKEN</a:t>
            </a:r>
          </a:p>
          <a:p>
            <a:pPr indent="-161925" lvl="0" marL="161925" marR="0" rtl="0" algn="l">
              <a:spcBef>
                <a:spcPts val="400"/>
              </a:spcBef>
              <a:spcAft>
                <a:spcPts val="0"/>
              </a:spcAft>
              <a:buClr>
                <a:srgbClr val="7889FB"/>
              </a:buClr>
              <a:buSzPct val="110000"/>
              <a:buFont typeface="Noto Sans Symbols"/>
              <a:buChar char="▪"/>
            </a:pPr>
            <a:r>
              <a:rPr b="0" i="0" lang="fr-FR" sz="3200" u="none" cap="none" strike="noStrike">
                <a:solidFill>
                  <a:srgbClr val="000000"/>
                </a:solidFill>
                <a:latin typeface="Arial"/>
                <a:ea typeface="Arial"/>
                <a:cs typeface="Arial"/>
                <a:sym typeface="Arial"/>
              </a:rPr>
              <a:t> Geografische Lage und die Gründungsgeschichte</a:t>
            </a:r>
          </a:p>
          <a:p>
            <a:pPr indent="-161925" lvl="0" marL="161925" marR="0" rtl="0" algn="l">
              <a:spcBef>
                <a:spcPts val="400"/>
              </a:spcBef>
              <a:spcAft>
                <a:spcPts val="0"/>
              </a:spcAft>
              <a:buClr>
                <a:srgbClr val="7889FB"/>
              </a:buClr>
              <a:buSzPct val="110000"/>
              <a:buFont typeface="Noto Sans Symbols"/>
              <a:buChar char="▪"/>
            </a:pPr>
            <a:r>
              <a:rPr b="0" i="0" lang="fr-FR" sz="3200" u="none" cap="none" strike="noStrike">
                <a:solidFill>
                  <a:srgbClr val="000000"/>
                </a:solidFill>
                <a:latin typeface="Arial"/>
                <a:ea typeface="Arial"/>
                <a:cs typeface="Arial"/>
                <a:sym typeface="Arial"/>
              </a:rPr>
              <a:t> Sehenswürdigkeiten:</a:t>
            </a:r>
          </a:p>
          <a:p>
            <a:pPr indent="0" lvl="0" marL="0" marR="0" rtl="0" algn="l">
              <a:spcBef>
                <a:spcPts val="40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	Kirchen;</a:t>
            </a:r>
          </a:p>
          <a:p>
            <a:pPr indent="0" lvl="0" marL="0" marR="0" rtl="0" algn="l">
              <a:spcBef>
                <a:spcPts val="40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	Bildung und Kultur;</a:t>
            </a:r>
          </a:p>
          <a:p>
            <a:pPr indent="0" lvl="0" marL="0" marR="0" rtl="0" algn="l">
              <a:spcBef>
                <a:spcPts val="40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	Kosakenchor;</a:t>
            </a:r>
          </a:p>
          <a:p>
            <a:pPr indent="-161925" lvl="0" marL="161925" marR="0" rtl="0" algn="l">
              <a:spcBef>
                <a:spcPts val="400"/>
              </a:spcBef>
              <a:spcAft>
                <a:spcPts val="0"/>
              </a:spcAft>
              <a:buClr>
                <a:srgbClr val="7889FB"/>
              </a:buClr>
              <a:buSzPct val="110000"/>
              <a:buFont typeface="Noto Sans Symbols"/>
              <a:buChar char="▪"/>
            </a:pPr>
            <a:r>
              <a:rPr b="0" i="0" lang="fr-FR" sz="3200" u="none" cap="none" strike="noStrike">
                <a:solidFill>
                  <a:srgbClr val="000000"/>
                </a:solidFill>
                <a:latin typeface="Arial"/>
                <a:ea typeface="Arial"/>
                <a:cs typeface="Arial"/>
                <a:sym typeface="Arial"/>
              </a:rPr>
              <a:t> Wirtschaft</a:t>
            </a:r>
          </a:p>
          <a:p>
            <a:pPr indent="-161925" lvl="0" marL="161925" marR="0" rtl="0" algn="l">
              <a:spcBef>
                <a:spcPts val="400"/>
              </a:spcBef>
              <a:spcAft>
                <a:spcPts val="0"/>
              </a:spcAft>
              <a:buClr>
                <a:srgbClr val="7889FB"/>
              </a:buClr>
              <a:buSzPct val="110000"/>
              <a:buFont typeface="Noto Sans Symbols"/>
              <a:buChar char="▪"/>
            </a:pPr>
            <a:r>
              <a:rPr b="0" i="0" lang="fr-FR" sz="3200" u="none" cap="none" strike="noStrike">
                <a:solidFill>
                  <a:srgbClr val="000000"/>
                </a:solidFill>
                <a:latin typeface="Arial"/>
                <a:ea typeface="Arial"/>
                <a:cs typeface="Arial"/>
                <a:sym typeface="Arial"/>
              </a:rPr>
              <a:t> Sport</a:t>
            </a:r>
          </a:p>
          <a:p>
            <a:pPr indent="-161925" lvl="0" marL="161925" marR="0" rtl="0" algn="l">
              <a:spcBef>
                <a:spcPts val="400"/>
              </a:spcBef>
              <a:spcAft>
                <a:spcPts val="0"/>
              </a:spcAft>
              <a:buClr>
                <a:srgbClr val="7889FB"/>
              </a:buClr>
              <a:buSzPct val="110000"/>
              <a:buFont typeface="Noto Sans Symbols"/>
              <a:buChar char="▪"/>
            </a:pPr>
            <a:r>
              <a:rPr b="0" i="0" lang="fr-FR" sz="3200" u="none" cap="none" strike="noStrike">
                <a:solidFill>
                  <a:srgbClr val="000000"/>
                </a:solidFill>
                <a:latin typeface="Arial"/>
                <a:ea typeface="Arial"/>
                <a:cs typeface="Arial"/>
                <a:sym typeface="Arial"/>
              </a:rPr>
              <a:t> Fragen zum Thema</a:t>
            </a:r>
          </a:p>
          <a:p>
            <a:pPr indent="0" lvl="0" marL="0" marR="0" rtl="0" algn="l">
              <a:spcBef>
                <a:spcPts val="40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 </a:t>
            </a:r>
          </a:p>
        </p:txBody>
      </p:sp>
      <p:pic>
        <p:nvPicPr>
          <p:cNvPr descr="Flagge" id="70" name="Shape 70"/>
          <p:cNvPicPr preferRelativeResize="0"/>
          <p:nvPr/>
        </p:nvPicPr>
        <p:blipFill rotWithShape="1">
          <a:blip r:embed="rId3">
            <a:alphaModFix/>
          </a:blip>
          <a:srcRect b="0" l="0" r="0" t="0"/>
          <a:stretch/>
        </p:blipFill>
        <p:spPr>
          <a:xfrm>
            <a:off x="5562600" y="2514600"/>
            <a:ext cx="2514599" cy="1676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342900" lvl="0" marL="342900" marR="0" rtl="0" algn="l">
              <a:spcBef>
                <a:spcPts val="400"/>
              </a:spcBef>
              <a:spcAft>
                <a:spcPts val="0"/>
              </a:spcAft>
              <a:buClr>
                <a:srgbClr val="7889FB"/>
              </a:buClr>
              <a:buSzPct val="110000"/>
              <a:buFont typeface="Arial"/>
              <a:buAutoNum type="arabicPeriod"/>
            </a:pPr>
            <a:r>
              <a:rPr b="0" i="0" lang="fr-FR" sz="2400" u="none" cap="none" strike="noStrike">
                <a:solidFill>
                  <a:srgbClr val="000000"/>
                </a:solidFill>
                <a:latin typeface="Arial"/>
                <a:ea typeface="Arial"/>
                <a:cs typeface="Arial"/>
                <a:sym typeface="Arial"/>
              </a:rPr>
              <a:t>Welche Sehenswürdigkeiten gibt es in deiner Stadt?</a:t>
            </a:r>
          </a:p>
          <a:p>
            <a:pPr indent="-342900" lvl="0" marL="342900" marR="0" rtl="0" algn="l">
              <a:spcBef>
                <a:spcPts val="400"/>
              </a:spcBef>
              <a:spcAft>
                <a:spcPts val="0"/>
              </a:spcAft>
              <a:buClr>
                <a:srgbClr val="7889FB"/>
              </a:buClr>
              <a:buSzPct val="110000"/>
              <a:buFont typeface="Arial"/>
              <a:buAutoNum type="arabicPeriod"/>
            </a:pPr>
            <a:r>
              <a:rPr b="0" i="0" lang="fr-FR" sz="2400" u="none" cap="none" strike="noStrike">
                <a:solidFill>
                  <a:srgbClr val="000000"/>
                </a:solidFill>
                <a:latin typeface="Arial"/>
                <a:ea typeface="Arial"/>
                <a:cs typeface="Arial"/>
                <a:sym typeface="Arial"/>
              </a:rPr>
              <a:t>Reist du gern?</a:t>
            </a:r>
          </a:p>
          <a:p>
            <a:pPr indent="-342900" lvl="0" marL="342900" marR="0" rtl="0" algn="l">
              <a:spcBef>
                <a:spcPts val="400"/>
              </a:spcBef>
              <a:spcAft>
                <a:spcPts val="0"/>
              </a:spcAft>
              <a:buClr>
                <a:srgbClr val="7889FB"/>
              </a:buClr>
              <a:buSzPct val="110000"/>
              <a:buFont typeface="Arial"/>
              <a:buAutoNum type="arabicPeriod"/>
            </a:pPr>
            <a:r>
              <a:rPr b="0" i="0" lang="fr-FR" sz="2400" u="none" cap="none" strike="noStrike">
                <a:solidFill>
                  <a:srgbClr val="000000"/>
                </a:solidFill>
                <a:latin typeface="Arial"/>
                <a:ea typeface="Arial"/>
                <a:cs typeface="Arial"/>
                <a:sym typeface="Arial"/>
              </a:rPr>
              <a:t>Für Sehenswürdigkeiten welcher Art interessierst du dich in einer fremden Stadt?</a:t>
            </a:r>
          </a:p>
          <a:p>
            <a:pPr indent="-342900" lvl="0" marL="342900" marR="0" rtl="0" algn="l">
              <a:spcBef>
                <a:spcPts val="400"/>
              </a:spcBef>
              <a:spcAft>
                <a:spcPts val="0"/>
              </a:spcAft>
              <a:buClr>
                <a:srgbClr val="7889FB"/>
              </a:buClr>
              <a:buSzPct val="110000"/>
              <a:buFont typeface="Arial"/>
              <a:buAutoNum type="arabicPeriod"/>
            </a:pPr>
            <a:r>
              <a:rPr b="0" i="0" lang="fr-FR" sz="2400" u="none" cap="none" strike="noStrike">
                <a:solidFill>
                  <a:srgbClr val="000000"/>
                </a:solidFill>
                <a:latin typeface="Arial"/>
                <a:ea typeface="Arial"/>
                <a:cs typeface="Arial"/>
                <a:sym typeface="Arial"/>
              </a:rPr>
              <a:t>Lasst du dich von Stadtsführungen steuern oder entdeckst du die Stadt auf eigene Faust? </a:t>
            </a:r>
          </a:p>
          <a:p>
            <a:pPr indent="-342900" lvl="0" marL="342900" marR="0" rtl="0" algn="l">
              <a:spcBef>
                <a:spcPts val="400"/>
              </a:spcBef>
              <a:spcAft>
                <a:spcPts val="0"/>
              </a:spcAft>
              <a:buClr>
                <a:srgbClr val="7889FB"/>
              </a:buClr>
              <a:buSzPct val="110000"/>
              <a:buFont typeface="Arial"/>
              <a:buAutoNum type="arabicPeriod"/>
            </a:pPr>
            <a:r>
              <a:rPr b="0" i="0" lang="fr-FR" sz="2400" u="none" cap="none" strike="noStrike">
                <a:solidFill>
                  <a:srgbClr val="000000"/>
                </a:solidFill>
                <a:latin typeface="Arial"/>
                <a:ea typeface="Arial"/>
                <a:cs typeface="Arial"/>
                <a:sym typeface="Arial"/>
              </a:rPr>
              <a:t> Wo übernachtest du gewönlich in einer fremden Stadt?</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pic>
        <p:nvPicPr>
          <p:cNvPr descr="Krasnodar (Region Krasnodar)" id="75" name="Shape 75"/>
          <p:cNvPicPr preferRelativeResize="0"/>
          <p:nvPr/>
        </p:nvPicPr>
        <p:blipFill rotWithShape="1">
          <a:blip r:embed="rId3">
            <a:alphaModFix/>
          </a:blip>
          <a:srcRect b="0" l="0" r="0" t="0"/>
          <a:stretch/>
        </p:blipFill>
        <p:spPr>
          <a:xfrm>
            <a:off x="6438962" y="4078480"/>
            <a:ext cx="2507445" cy="2346969"/>
          </a:xfrm>
          <a:prstGeom prst="rect">
            <a:avLst/>
          </a:prstGeom>
          <a:noFill/>
          <a:ln>
            <a:noFill/>
          </a:ln>
        </p:spPr>
      </p:pic>
      <p:sp>
        <p:nvSpPr>
          <p:cNvPr id="76" name="Shape 76"/>
          <p:cNvSpPr txBox="1"/>
          <p:nvPr>
            <p:ph idx="1" type="body"/>
          </p:nvPr>
        </p:nvSpPr>
        <p:spPr>
          <a:xfrm>
            <a:off x="762000" y="4575430"/>
            <a:ext cx="4800600" cy="1600199"/>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252525"/>
                </a:solidFill>
                <a:latin typeface="Arial"/>
                <a:ea typeface="Arial"/>
                <a:cs typeface="Arial"/>
                <a:sym typeface="Arial"/>
              </a:rPr>
              <a:t>		</a:t>
            </a:r>
          </a:p>
          <a:p>
            <a:pPr indent="0" lvl="0" marL="0" marR="0" rtl="0" algn="l">
              <a:spcBef>
                <a:spcPts val="400"/>
              </a:spcBef>
              <a:spcAft>
                <a:spcPts val="0"/>
              </a:spcAft>
              <a:buClr>
                <a:srgbClr val="7889FB"/>
              </a:buClr>
              <a:buSzPct val="25000"/>
              <a:buFont typeface="Noto Sans Symbols"/>
              <a:buNone/>
            </a:pPr>
            <a:r>
              <a:rPr b="1" i="0" lang="fr-FR" sz="1600" u="none" cap="none" strike="noStrike">
                <a:solidFill>
                  <a:srgbClr val="FF0000"/>
                </a:solidFill>
                <a:latin typeface="Arial"/>
                <a:ea typeface="Arial"/>
                <a:cs typeface="Arial"/>
                <a:sym typeface="Arial"/>
              </a:rPr>
              <a:t>			</a:t>
            </a:r>
            <a:r>
              <a:rPr b="0" i="0" lang="fr-FR" sz="1600" u="none" cap="none" strike="noStrike">
                <a:solidFill>
                  <a:srgbClr val="FF0000"/>
                </a:solidFill>
                <a:latin typeface="Arial"/>
                <a:ea typeface="Arial"/>
                <a:cs typeface="Arial"/>
                <a:sym typeface="Arial"/>
              </a:rPr>
              <a:t>Einwohnern					1,35 Millionen </a:t>
            </a: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FF0000"/>
                </a:solidFill>
                <a:latin typeface="Arial"/>
                <a:ea typeface="Arial"/>
                <a:cs typeface="Arial"/>
                <a:sym typeface="Arial"/>
              </a:rPr>
              <a:t>	1920		Breitengrad 	markiert</a:t>
            </a: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FF0000"/>
                </a:solidFill>
                <a:latin typeface="Arial"/>
                <a:ea typeface="Arial"/>
                <a:cs typeface="Arial"/>
                <a:sym typeface="Arial"/>
              </a:rPr>
              <a:t>gleichnamigen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a:t>
            </a: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sp>
        <p:nvSpPr>
          <p:cNvPr id="77" name="Shape 77"/>
          <p:cNvSpPr/>
          <p:nvPr/>
        </p:nvSpPr>
        <p:spPr>
          <a:xfrm>
            <a:off x="613177" y="674964"/>
            <a:ext cx="8305799" cy="3970318"/>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1" sz="1800">
              <a:solidFill>
                <a:srgbClr val="252525"/>
              </a:solidFill>
              <a:latin typeface="Arial"/>
              <a:ea typeface="Arial"/>
              <a:cs typeface="Arial"/>
              <a:sym typeface="Arial"/>
            </a:endParaRPr>
          </a:p>
          <a:p>
            <a:pPr indent="0" lvl="0" marL="0" marR="0" rtl="0" algn="just">
              <a:spcBef>
                <a:spcPts val="0"/>
              </a:spcBef>
              <a:buSzPct val="25000"/>
              <a:buNone/>
            </a:pPr>
            <a:r>
              <a:rPr b="1" lang="fr-FR" sz="1800">
                <a:solidFill>
                  <a:srgbClr val="252525"/>
                </a:solidFill>
                <a:latin typeface="Arial"/>
                <a:ea typeface="Arial"/>
                <a:cs typeface="Arial"/>
                <a:sym typeface="Arial"/>
              </a:rPr>
              <a:t>Krasnodar </a:t>
            </a:r>
            <a:r>
              <a:rPr lang="fr-FR" sz="1800">
                <a:solidFill>
                  <a:srgbClr val="252525"/>
                </a:solidFill>
                <a:latin typeface="Arial"/>
                <a:ea typeface="Arial"/>
                <a:cs typeface="Arial"/>
                <a:sym typeface="Arial"/>
              </a:rPr>
              <a:t>wurde am 12. Januar 1794 als Jekaterinodar gegründet.</a:t>
            </a:r>
          </a:p>
          <a:p>
            <a:pPr indent="0" lvl="0" marL="0" marR="0" rtl="0" algn="just">
              <a:spcBef>
                <a:spcPts val="0"/>
              </a:spcBef>
              <a:buSzPct val="25000"/>
              <a:buNone/>
            </a:pPr>
            <a:r>
              <a:rPr lang="fr-FR" sz="1800">
                <a:solidFill>
                  <a:srgbClr val="252525"/>
                </a:solidFill>
                <a:latin typeface="Arial"/>
                <a:ea typeface="Arial"/>
                <a:cs typeface="Arial"/>
                <a:sym typeface="Arial"/>
              </a:rPr>
              <a:t>Krasnodar</a:t>
            </a:r>
            <a:r>
              <a:rPr b="1" lang="fr-FR" sz="1800">
                <a:solidFill>
                  <a:srgbClr val="252525"/>
                </a:solidFill>
                <a:latin typeface="Arial"/>
                <a:ea typeface="Arial"/>
                <a:cs typeface="Arial"/>
                <a:sym typeface="Arial"/>
              </a:rPr>
              <a:t> </a:t>
            </a:r>
            <a:r>
              <a:rPr lang="fr-FR" sz="1800">
                <a:solidFill>
                  <a:srgbClr val="252525"/>
                </a:solidFill>
                <a:latin typeface="Arial"/>
                <a:ea typeface="Arial"/>
                <a:cs typeface="Arial"/>
                <a:sym typeface="Arial"/>
              </a:rPr>
              <a:t>zählt knapp ….. 830.000. Es ist Hauptstadt der ….. </a:t>
            </a:r>
            <a:r>
              <a:rPr lang="fr-FR" sz="1800">
                <a:solidFill>
                  <a:schemeClr val="dk1"/>
                </a:solidFill>
                <a:latin typeface="Arial"/>
                <a:ea typeface="Arial"/>
                <a:cs typeface="Arial"/>
                <a:sym typeface="Arial"/>
              </a:rPr>
              <a:t>Region Krasnodar</a:t>
            </a:r>
            <a:r>
              <a:rPr lang="fr-FR" sz="1800">
                <a:solidFill>
                  <a:srgbClr val="252525"/>
                </a:solidFill>
                <a:latin typeface="Arial"/>
                <a:ea typeface="Arial"/>
                <a:cs typeface="Arial"/>
                <a:sym typeface="Arial"/>
              </a:rPr>
              <a:t> und eines der wichtigsten Zentren </a:t>
            </a:r>
            <a:r>
              <a:rPr lang="fr-FR" sz="1800">
                <a:solidFill>
                  <a:schemeClr val="dk1"/>
                </a:solidFill>
                <a:latin typeface="Arial"/>
                <a:ea typeface="Arial"/>
                <a:cs typeface="Arial"/>
                <a:sym typeface="Arial"/>
              </a:rPr>
              <a:t>Südrusslands</a:t>
            </a:r>
            <a:r>
              <a:rPr lang="fr-FR" sz="1800">
                <a:solidFill>
                  <a:srgbClr val="252525"/>
                </a:solidFill>
                <a:latin typeface="Arial"/>
                <a:ea typeface="Arial"/>
                <a:cs typeface="Arial"/>
                <a:sym typeface="Arial"/>
              </a:rPr>
              <a:t>. Krasnodar ist ein bedeutender Wirtschaftsstandort, beheimatet einige der erfolgreichsten Sportvereine Russlands und ist Sitz mehrerer Universitäten, Theater und Museen. In der Agglomeration Krasnodar leben rund …. Menschen. Bis …. trug die Stadt …. </a:t>
            </a:r>
            <a:r>
              <a:rPr i="1" lang="fr-FR" sz="1800">
                <a:solidFill>
                  <a:srgbClr val="252525"/>
                </a:solidFill>
                <a:latin typeface="Arial"/>
                <a:ea typeface="Arial"/>
                <a:cs typeface="Arial"/>
                <a:sym typeface="Arial"/>
              </a:rPr>
              <a:t>Jekaterinodar</a:t>
            </a:r>
            <a:r>
              <a:rPr lang="fr-FR" sz="1800">
                <a:solidFill>
                  <a:srgbClr val="252525"/>
                </a:solidFill>
                <a:latin typeface="Arial"/>
                <a:ea typeface="Arial"/>
                <a:cs typeface="Arial"/>
                <a:sym typeface="Arial"/>
              </a:rPr>
              <a:t>. Krasnodar liegt knapp 1200 km südlich von </a:t>
            </a:r>
            <a:r>
              <a:rPr lang="fr-FR" sz="1800">
                <a:solidFill>
                  <a:schemeClr val="dk1"/>
                </a:solidFill>
                <a:latin typeface="Arial"/>
                <a:ea typeface="Arial"/>
                <a:cs typeface="Arial"/>
                <a:sym typeface="Arial"/>
              </a:rPr>
              <a:t>Moskau genau auf dem 45. ….. (wie die Halbinsel Krim), zwischen Schwarzem Meer und Kaspischem Meer. Die südliche Stadtgrenze wird vom Fluss Kuban …... Unmittelbar südlich von Krasnodar verläuft die Grenze zur Republik Adygeja, einer autonomen russischen Teilrepublik. Ebenfalls im Süden der Stadt befinden </a:t>
            </a:r>
            <a:r>
              <a:rPr lang="fr-FR" sz="1800">
                <a:solidFill>
                  <a:srgbClr val="252525"/>
                </a:solidFill>
                <a:latin typeface="Arial"/>
                <a:ea typeface="Arial"/>
                <a:cs typeface="Arial"/>
                <a:sym typeface="Arial"/>
              </a:rPr>
              <a:t>sich vier große….. </a:t>
            </a:r>
          </a:p>
          <a:p>
            <a:pPr indent="0" lvl="0" marL="0" marR="0" rtl="0" algn="l">
              <a:spcBef>
                <a:spcPts val="0"/>
              </a:spcBef>
              <a:buNone/>
            </a:pPr>
            <a:r>
              <a:t/>
            </a:r>
            <a:endParaRPr sz="1800">
              <a:solidFill>
                <a:schemeClr val="dk1"/>
              </a:solidFill>
              <a:latin typeface="Arial"/>
              <a:ea typeface="Arial"/>
              <a:cs typeface="Arial"/>
              <a:sym typeface="Arial"/>
            </a:endParaRPr>
          </a:p>
        </p:txBody>
      </p:sp>
      <p:sp>
        <p:nvSpPr>
          <p:cNvPr id="78" name="Shape 78"/>
          <p:cNvSpPr txBox="1"/>
          <p:nvPr/>
        </p:nvSpPr>
        <p:spPr>
          <a:xfrm>
            <a:off x="0" y="4882633"/>
            <a:ext cx="617219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rgbClr val="252525"/>
                </a:solidFill>
                <a:latin typeface="Arial"/>
                <a:ea typeface="Arial"/>
                <a:cs typeface="Arial"/>
                <a:sym typeface="Arial"/>
              </a:rPr>
              <a:t>		</a:t>
            </a:r>
            <a:r>
              <a:rPr lang="fr-FR" sz="1800">
                <a:solidFill>
                  <a:srgbClr val="FF0000"/>
                </a:solidFill>
                <a:latin typeface="Arial"/>
                <a:ea typeface="Arial"/>
                <a:cs typeface="Arial"/>
                <a:sym typeface="Arial"/>
              </a:rPr>
              <a:t>den Namen  Stauseen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1" type="body"/>
          </p:nvPr>
        </p:nvSpPr>
        <p:spPr>
          <a:xfrm>
            <a:off x="698500" y="1387475"/>
            <a:ext cx="4178300" cy="286232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Das Denkmal für Katharina II erhöht sich am Anfang der Krasnaja-Straße, in der historischen Mitte der Stadt.</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252525"/>
                </a:solidFill>
                <a:latin typeface="Arial"/>
                <a:ea typeface="Arial"/>
                <a:cs typeface="Arial"/>
                <a:sym typeface="Arial"/>
              </a:rPr>
              <a:t>Krasnodar</a:t>
            </a:r>
            <a:r>
              <a:rPr b="1" i="0" lang="fr-FR" sz="1600" u="none" cap="none" strike="noStrike">
                <a:solidFill>
                  <a:srgbClr val="252525"/>
                </a:solidFill>
                <a:latin typeface="Arial"/>
                <a:ea typeface="Arial"/>
                <a:cs typeface="Arial"/>
                <a:sym typeface="Arial"/>
              </a:rPr>
              <a:t> </a:t>
            </a:r>
            <a:r>
              <a:rPr b="0" i="0" lang="fr-FR" sz="1600" u="none" cap="none" strike="noStrike">
                <a:solidFill>
                  <a:srgbClr val="252525"/>
                </a:solidFill>
                <a:latin typeface="Arial"/>
                <a:ea typeface="Arial"/>
                <a:cs typeface="Arial"/>
                <a:sym typeface="Arial"/>
              </a:rPr>
              <a:t>wurde am 12. Januar 1794 </a:t>
            </a:r>
            <a:r>
              <a:rPr b="0" i="0" lang="fr-FR" sz="1600" u="none" cap="none" strike="noStrike">
                <a:solidFill>
                  <a:srgbClr val="000000"/>
                </a:solidFill>
                <a:latin typeface="Arial"/>
                <a:ea typeface="Arial"/>
                <a:cs typeface="Arial"/>
                <a:sym typeface="Arial"/>
              </a:rPr>
              <a:t>als Festungsstadt gegründet. Die Festung erhielt den Namen Jekaterinodar, d. h. „Geschenk Katharinas“, in Anlehnung an Katharina II., die das Land den Schwarzmeerkosaken übertragen hatte.</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descr="http://fratria.ru/downontour/russia/krasnodar/sights/krasnodar_sight_1.jpg" id="84" name="Shape 84"/>
          <p:cNvPicPr preferRelativeResize="0"/>
          <p:nvPr/>
        </p:nvPicPr>
        <p:blipFill rotWithShape="1">
          <a:blip r:embed="rId3">
            <a:alphaModFix/>
          </a:blip>
          <a:srcRect b="0" l="0" r="0" t="0"/>
          <a:stretch/>
        </p:blipFill>
        <p:spPr>
          <a:xfrm>
            <a:off x="5181600" y="457200"/>
            <a:ext cx="3736974" cy="58610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descr="https://upload.wikimedia.org/wikipedia/commons/thumb/0/0e/%D0%A2%D1%80%D0%BE%D0%B8%D1%86%D0%BA%D0%B0%D1%8F_%D1%86%D0%B5%D1%80%D0%BA%D0%BE%D0%B2%D1%8C_05.JPG/1280px-%D0%A2%D1%80%D0%BE%D0%B8%D1%86%D0%BA%D0%B0%D1%8F_%D1%86%D0%B5%D1%80%D0%BA%D0%BE%D0%B2%D1%8C_05.JPG" id="90" name="Shape 90"/>
          <p:cNvPicPr preferRelativeResize="0"/>
          <p:nvPr/>
        </p:nvPicPr>
        <p:blipFill rotWithShape="1">
          <a:blip r:embed="rId3">
            <a:alphaModFix/>
          </a:blip>
          <a:srcRect b="0" l="0" r="0" t="0"/>
          <a:stretch/>
        </p:blipFill>
        <p:spPr>
          <a:xfrm>
            <a:off x="4810603" y="3352800"/>
            <a:ext cx="3960308" cy="2970231"/>
          </a:xfrm>
          <a:prstGeom prst="rect">
            <a:avLst/>
          </a:prstGeom>
          <a:noFill/>
          <a:ln>
            <a:noFill/>
          </a:ln>
        </p:spPr>
      </p:pic>
      <p:pic>
        <p:nvPicPr>
          <p:cNvPr descr="http://kudago.com/media/images/place/29/4b/294bf5a19fc98524d65fdd58c7c2e6e5.jpg" id="91" name="Shape 91"/>
          <p:cNvPicPr preferRelativeResize="0"/>
          <p:nvPr/>
        </p:nvPicPr>
        <p:blipFill rotWithShape="1">
          <a:blip r:embed="rId4">
            <a:alphaModFix/>
          </a:blip>
          <a:srcRect b="0" l="0" r="0" t="0"/>
          <a:stretch/>
        </p:blipFill>
        <p:spPr>
          <a:xfrm>
            <a:off x="4752975" y="520941"/>
            <a:ext cx="4075565" cy="2736570"/>
          </a:xfrm>
          <a:prstGeom prst="rect">
            <a:avLst/>
          </a:prstGeom>
          <a:noFill/>
          <a:ln>
            <a:noFill/>
          </a:ln>
        </p:spPr>
      </p:pic>
      <p:sp>
        <p:nvSpPr>
          <p:cNvPr id="92" name="Shape 92"/>
          <p:cNvSpPr txBox="1"/>
          <p:nvPr/>
        </p:nvSpPr>
        <p:spPr>
          <a:xfrm>
            <a:off x="304800" y="762000"/>
            <a:ext cx="4114800"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chemeClr val="dk1"/>
                </a:solidFill>
                <a:latin typeface="Arial"/>
                <a:ea typeface="Arial"/>
                <a:cs typeface="Arial"/>
                <a:sym typeface="Arial"/>
              </a:rPr>
              <a:t>Krasnodar hat über 30 Kirchen und Kathedralen. Die Hauptkathedrale ist die Sankt-Katharina-Kathedrale, die 1914 gegründet wurde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797718" y="838200"/>
            <a:ext cx="8453437" cy="360363"/>
          </a:xfrm>
          <a:prstGeom prst="rect">
            <a:avLst/>
          </a:prstGeom>
          <a:noFill/>
          <a:ln>
            <a:noFill/>
          </a:ln>
        </p:spPr>
        <p:txBody>
          <a:bodyPr anchorCtr="0" anchor="t" bIns="45700" lIns="91425" rIns="91425" tIns="45700">
            <a:noAutofit/>
          </a:bodyPr>
          <a:lstStyle/>
          <a:p>
            <a:pPr indent="-228600" lvl="0" marL="2057400" marR="0" rtl="0" algn="ctr">
              <a:lnSpc>
                <a:spcPct val="90000"/>
              </a:lnSpc>
              <a:spcBef>
                <a:spcPts val="0"/>
              </a:spcBef>
              <a:spcAft>
                <a:spcPts val="0"/>
              </a:spcAft>
              <a:buSzPct val="25000"/>
              <a:buNone/>
            </a:pPr>
            <a:r>
              <a:rPr b="1" i="0" lang="fr-FR" sz="2000" u="none" cap="none" strike="noStrike">
                <a:solidFill>
                  <a:srgbClr val="7889FB"/>
                </a:solidFill>
                <a:latin typeface="Arial"/>
                <a:ea typeface="Arial"/>
                <a:cs typeface="Arial"/>
                <a:sym typeface="Arial"/>
              </a:rPr>
              <a:t>Bildung und Kultur</a:t>
            </a:r>
          </a:p>
        </p:txBody>
      </p:sp>
      <p:sp>
        <p:nvSpPr>
          <p:cNvPr id="98" name="Shape 98"/>
          <p:cNvSpPr txBox="1"/>
          <p:nvPr>
            <p:ph idx="1" type="body"/>
          </p:nvPr>
        </p:nvSpPr>
        <p:spPr>
          <a:xfrm>
            <a:off x="698500" y="1387475"/>
            <a:ext cx="3721100" cy="1231106"/>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1600" u="none" cap="none" strike="noStrike">
                <a:solidFill>
                  <a:srgbClr val="252525"/>
                </a:solidFill>
                <a:latin typeface="Arial"/>
                <a:ea typeface="Arial"/>
                <a:cs typeface="Arial"/>
                <a:sym typeface="Arial"/>
              </a:rPr>
              <a:t>Die Stadt verfügt über mehrere Theater, Bibliotheken und Museen, sowie über ein breites Angebot von Hochschulen. Sie ist Standort der größten landwirtschaftlichen Universität Russlands.</a:t>
            </a:r>
          </a:p>
        </p:txBody>
      </p:sp>
      <p:pic>
        <p:nvPicPr>
          <p:cNvPr descr="http://bezformata.ru/content/Images/000/017/088/image17088270.jpg" id="99" name="Shape 99"/>
          <p:cNvPicPr preferRelativeResize="0"/>
          <p:nvPr/>
        </p:nvPicPr>
        <p:blipFill rotWithShape="1">
          <a:blip r:embed="rId3">
            <a:alphaModFix/>
          </a:blip>
          <a:srcRect b="0" l="0" r="0" t="0"/>
          <a:stretch/>
        </p:blipFill>
        <p:spPr>
          <a:xfrm>
            <a:off x="5141310" y="1225880"/>
            <a:ext cx="3415315" cy="2279319"/>
          </a:xfrm>
          <a:prstGeom prst="rect">
            <a:avLst/>
          </a:prstGeom>
          <a:noFill/>
          <a:ln>
            <a:noFill/>
          </a:ln>
        </p:spPr>
      </p:pic>
      <p:pic>
        <p:nvPicPr>
          <p:cNvPr descr="http://cs624616.vk.me/v624616528/3a174/Ns2RXYLozOI.jpg" id="100" name="Shape 100"/>
          <p:cNvPicPr preferRelativeResize="0"/>
          <p:nvPr/>
        </p:nvPicPr>
        <p:blipFill rotWithShape="1">
          <a:blip r:embed="rId4">
            <a:alphaModFix/>
          </a:blip>
          <a:srcRect b="0" l="0" r="0" t="0"/>
          <a:stretch/>
        </p:blipFill>
        <p:spPr>
          <a:xfrm>
            <a:off x="76200" y="3733800"/>
            <a:ext cx="4156075" cy="2993200"/>
          </a:xfrm>
          <a:prstGeom prst="rect">
            <a:avLst/>
          </a:prstGeom>
          <a:noFill/>
          <a:ln>
            <a:noFill/>
          </a:ln>
        </p:spPr>
      </p:pic>
      <p:pic>
        <p:nvPicPr>
          <p:cNvPr descr="https://lh5.googleusercontent.com/-B0P9LfY_qvU/UNHCpsGk5bI/AAAAAAAAAo8/RoM_7RL233A/s810/krasnodar4.jpg" id="101" name="Shape 101"/>
          <p:cNvPicPr preferRelativeResize="0"/>
          <p:nvPr/>
        </p:nvPicPr>
        <p:blipFill rotWithShape="1">
          <a:blip r:embed="rId5">
            <a:alphaModFix/>
          </a:blip>
          <a:srcRect b="0" l="0" r="0" t="0"/>
          <a:stretch/>
        </p:blipFill>
        <p:spPr>
          <a:xfrm>
            <a:off x="4940853" y="3810000"/>
            <a:ext cx="3686483" cy="253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fr-FR" sz="2000" u="none" cap="none" strike="noStrike">
                <a:solidFill>
                  <a:srgbClr val="7889FB"/>
                </a:solidFill>
                <a:latin typeface="Arial"/>
                <a:ea typeface="Arial"/>
                <a:cs typeface="Arial"/>
                <a:sym typeface="Arial"/>
              </a:rPr>
              <a:t>Krasnodar-Karlsruhe: Partnerstädte</a:t>
            </a:r>
          </a:p>
        </p:txBody>
      </p:sp>
      <p:sp>
        <p:nvSpPr>
          <p:cNvPr id="107" name="Shape 107"/>
          <p:cNvSpPr txBox="1"/>
          <p:nvPr>
            <p:ph idx="1" type="body"/>
          </p:nvPr>
        </p:nvSpPr>
        <p:spPr>
          <a:xfrm>
            <a:off x="698500" y="1387475"/>
            <a:ext cx="2882899" cy="4098924"/>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1979 wurden erste Kontakte zwischen Karlsruhe und Krasnodar geknüpft. Seit 1992 verbindet beide Städte ein offizieller Freundschaftsvertrag, seit Dezember 1997 sind sie Partnerstädte. Zahlreiche Aktivitäten und Besuche von beiden Seiten haben die Beziehung gefestigt. </a:t>
            </a:r>
          </a:p>
        </p:txBody>
      </p:sp>
      <p:pic>
        <p:nvPicPr>
          <p:cNvPr descr="http://www.stja.de/uploads/pics/Krasnodar_Austausch_Internet.jpg" id="108" name="Shape 108"/>
          <p:cNvPicPr preferRelativeResize="0"/>
          <p:nvPr/>
        </p:nvPicPr>
        <p:blipFill rotWithShape="1">
          <a:blip r:embed="rId3">
            <a:alphaModFix/>
          </a:blip>
          <a:srcRect b="0" l="0" r="0" t="0"/>
          <a:stretch/>
        </p:blipFill>
        <p:spPr>
          <a:xfrm>
            <a:off x="3815241" y="1752600"/>
            <a:ext cx="4923915" cy="33004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fr-FR" sz="2000" u="none" cap="none" strike="noStrike">
                <a:solidFill>
                  <a:srgbClr val="000000"/>
                </a:solidFill>
                <a:latin typeface="Arial"/>
                <a:ea typeface="Arial"/>
                <a:cs typeface="Arial"/>
                <a:sym typeface="Arial"/>
              </a:rPr>
              <a:t>der Staatliche Kuban Kosakenchor</a:t>
            </a:r>
          </a:p>
        </p:txBody>
      </p:sp>
      <p:sp>
        <p:nvSpPr>
          <p:cNvPr id="114" name="Shape 114"/>
          <p:cNvSpPr txBox="1"/>
          <p:nvPr>
            <p:ph idx="1" type="body"/>
          </p:nvPr>
        </p:nvSpPr>
        <p:spPr>
          <a:xfrm>
            <a:off x="1689465" y="10009867"/>
            <a:ext cx="4901744" cy="1957031"/>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Char char="▪"/>
            </a:pPr>
            <a:r>
              <a:rPr b="0" i="0" lang="fr-FR" sz="1600" u="none" cap="none" strike="noStrike">
                <a:solidFill>
                  <a:srgbClr val="000000"/>
                </a:solidFill>
                <a:latin typeface="Arial"/>
                <a:ea typeface="Arial"/>
                <a:cs typeface="Arial"/>
                <a:sym typeface="Arial"/>
              </a:rPr>
              <a:t>Seit 200 Jahren begeistert der Staatliche Kuban Kosakenchor mit seinem einzigartigen Repertoire an traditioneller Musik, Tanz und Kostümen die Menschen weltweit. </a:t>
            </a:r>
          </a:p>
        </p:txBody>
      </p:sp>
      <p:pic>
        <p:nvPicPr>
          <p:cNvPr descr="http://in-posad.ru/img/2013/10/1600x1200/yqK1.jpg" id="115" name="Shape 115"/>
          <p:cNvPicPr preferRelativeResize="0"/>
          <p:nvPr/>
        </p:nvPicPr>
        <p:blipFill rotWithShape="1">
          <a:blip r:embed="rId3">
            <a:alphaModFix/>
          </a:blip>
          <a:srcRect b="0" l="0" r="0" t="0"/>
          <a:stretch/>
        </p:blipFill>
        <p:spPr>
          <a:xfrm>
            <a:off x="3581400" y="2762502"/>
            <a:ext cx="4896335" cy="3264222"/>
          </a:xfrm>
          <a:prstGeom prst="rect">
            <a:avLst/>
          </a:prstGeom>
          <a:noFill/>
          <a:ln>
            <a:noFill/>
          </a:ln>
        </p:spPr>
      </p:pic>
      <p:sp>
        <p:nvSpPr>
          <p:cNvPr id="116" name="Shape 116"/>
          <p:cNvSpPr/>
          <p:nvPr/>
        </p:nvSpPr>
        <p:spPr>
          <a:xfrm>
            <a:off x="1143000" y="1284562"/>
            <a:ext cx="4572000"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rgbClr val="000000"/>
                </a:solidFill>
                <a:latin typeface="Arial"/>
                <a:ea typeface="Arial"/>
                <a:cs typeface="Arial"/>
                <a:sym typeface="Arial"/>
              </a:rPr>
              <a:t>Seit 200 Jahren begeistert der Staatliche Kuban Kosakenchor mit seinem einzigartigen Repertoire an traditioneller Musik, Tanz und Kostümen die Menschen weltweit.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1" type="body"/>
          </p:nvPr>
        </p:nvSpPr>
        <p:spPr>
          <a:xfrm>
            <a:off x="5536171" y="7932129"/>
            <a:ext cx="3950366" cy="2301176"/>
          </a:xfrm>
          <a:prstGeom prst="rect">
            <a:avLst/>
          </a:prstGeom>
          <a:noFill/>
          <a:ln>
            <a:noFill/>
          </a:ln>
        </p:spPr>
        <p:txBody>
          <a:bodyPr anchorCtr="0" anchor="t" bIns="0" lIns="0" rIns="0" tIns="0">
            <a:noAutofit/>
          </a:bodyPr>
          <a:lstStyle/>
          <a:p>
            <a:pPr indent="-161925" lvl="0" marL="161925" marR="0" rtl="0" algn="l">
              <a:spcBef>
                <a:spcPts val="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sp>
        <p:nvSpPr>
          <p:cNvPr id="122" name="Shape 122"/>
          <p:cNvSpPr/>
          <p:nvPr/>
        </p:nvSpPr>
        <p:spPr>
          <a:xfrm>
            <a:off x="609600" y="990600"/>
            <a:ext cx="5181600"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rgbClr val="252525"/>
                </a:solidFill>
                <a:latin typeface="Arial"/>
                <a:ea typeface="Arial"/>
                <a:cs typeface="Arial"/>
                <a:sym typeface="Arial"/>
              </a:rPr>
              <a:t>Der Landmaschinenhersteller „</a:t>
            </a:r>
            <a:r>
              <a:rPr lang="fr-FR" sz="1800">
                <a:solidFill>
                  <a:schemeClr val="dk1"/>
                </a:solidFill>
                <a:latin typeface="Arial"/>
                <a:ea typeface="Arial"/>
                <a:cs typeface="Arial"/>
                <a:sym typeface="Arial"/>
              </a:rPr>
              <a:t>Claas</a:t>
            </a:r>
            <a:r>
              <a:rPr lang="fr-FR" sz="1800">
                <a:solidFill>
                  <a:srgbClr val="252525"/>
                </a:solidFill>
                <a:latin typeface="Arial"/>
                <a:ea typeface="Arial"/>
                <a:cs typeface="Arial"/>
                <a:sym typeface="Arial"/>
              </a:rPr>
              <a:t>“ betreibt seit 2005 ein Montagewerk, in dem </a:t>
            </a:r>
            <a:r>
              <a:rPr lang="fr-FR" sz="1800">
                <a:solidFill>
                  <a:schemeClr val="dk1"/>
                </a:solidFill>
                <a:latin typeface="Arial"/>
                <a:ea typeface="Arial"/>
                <a:cs typeface="Arial"/>
                <a:sym typeface="Arial"/>
              </a:rPr>
              <a:t>Mähdrescher</a:t>
            </a:r>
            <a:r>
              <a:rPr lang="fr-FR" sz="1800">
                <a:solidFill>
                  <a:srgbClr val="252525"/>
                </a:solidFill>
                <a:latin typeface="Arial"/>
                <a:ea typeface="Arial"/>
                <a:cs typeface="Arial"/>
                <a:sym typeface="Arial"/>
              </a:rPr>
              <a:t> für den Verkauf in die </a:t>
            </a:r>
            <a:r>
              <a:rPr lang="fr-FR" sz="1800">
                <a:solidFill>
                  <a:schemeClr val="dk1"/>
                </a:solidFill>
                <a:latin typeface="Arial"/>
                <a:ea typeface="Arial"/>
                <a:cs typeface="Arial"/>
                <a:sym typeface="Arial"/>
              </a:rPr>
              <a:t>GUS-Staaten</a:t>
            </a:r>
            <a:r>
              <a:rPr lang="fr-FR" sz="1800">
                <a:solidFill>
                  <a:srgbClr val="252525"/>
                </a:solidFill>
                <a:latin typeface="Arial"/>
                <a:ea typeface="Arial"/>
                <a:cs typeface="Arial"/>
                <a:sym typeface="Arial"/>
              </a:rPr>
              <a:t> gefertigt werden. Seit der Werkserweiterung 2015 werden die Baukomponenten hauptsächlich in Krasnodar produziert, aber auch teilweise aus anderen Städten Russlands und Deutschlands importiert.</a:t>
            </a:r>
          </a:p>
        </p:txBody>
      </p:sp>
      <p:pic>
        <p:nvPicPr>
          <p:cNvPr descr="http://www.claas.ru/blueprint/servlet/image/149246/inline_l_m/820/360/2bec57ef8dc8069869022fcdcbf81676/GH/werk-krasnodar1.jpg" id="123" name="Shape 123"/>
          <p:cNvPicPr preferRelativeResize="0"/>
          <p:nvPr/>
        </p:nvPicPr>
        <p:blipFill rotWithShape="1">
          <a:blip r:embed="rId3">
            <a:alphaModFix/>
          </a:blip>
          <a:srcRect b="0" l="0" r="0" t="0"/>
          <a:stretch/>
        </p:blipFill>
        <p:spPr>
          <a:xfrm>
            <a:off x="457200" y="3505200"/>
            <a:ext cx="5635261" cy="24740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idx="1" type="body"/>
          </p:nvPr>
        </p:nvSpPr>
        <p:spPr>
          <a:xfrm>
            <a:off x="2667000" y="1078354"/>
            <a:ext cx="3505200" cy="4103245"/>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Im Fußball ist die Stadt durch die Vereine FK Kuban Krasnodar und FK Krasnodar in der Premjer-Liga sowie FK Krasnodar-2000 in der 2. Fußball-Division vertreten. </a:t>
            </a:r>
          </a:p>
        </p:txBody>
      </p:sp>
      <p:pic>
        <p:nvPicPr>
          <p:cNvPr descr="Краснодар" id="129" name="Shape 129"/>
          <p:cNvPicPr preferRelativeResize="0"/>
          <p:nvPr/>
        </p:nvPicPr>
        <p:blipFill rotWithShape="1">
          <a:blip r:embed="rId3">
            <a:alphaModFix/>
          </a:blip>
          <a:srcRect b="0" l="0" r="0" t="0"/>
          <a:stretch/>
        </p:blipFill>
        <p:spPr>
          <a:xfrm>
            <a:off x="6324600" y="1905000"/>
            <a:ext cx="2666999" cy="2571750"/>
          </a:xfrm>
          <a:prstGeom prst="rect">
            <a:avLst/>
          </a:prstGeom>
          <a:noFill/>
          <a:ln>
            <a:noFill/>
          </a:ln>
        </p:spPr>
      </p:pic>
      <p:pic>
        <p:nvPicPr>
          <p:cNvPr descr="http://toplogos.ru/images/logo-kuban.png" id="130" name="Shape 130"/>
          <p:cNvPicPr preferRelativeResize="0"/>
          <p:nvPr/>
        </p:nvPicPr>
        <p:blipFill rotWithShape="1">
          <a:blip r:embed="rId4">
            <a:alphaModFix/>
          </a:blip>
          <a:srcRect b="0" l="0" r="0" t="0"/>
          <a:stretch/>
        </p:blipFill>
        <p:spPr>
          <a:xfrm>
            <a:off x="229512" y="2057400"/>
            <a:ext cx="1973306" cy="1981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