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" name="Shape 8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" name="Shape 9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9" name="Shape 12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Титульный слайд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Заголовок и вертикальный текст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Вертикальный заголовок и текст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Заголовок и объект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Два объекта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Объект с подписью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Заголовок раздела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Сравнение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3" type="body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4" type="body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Только заголовок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4" name="Shape 54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Пустой слайд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Рисунок с подписью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3" name="Shape 63"/>
          <p:cNvSpPr/>
          <p:nvPr>
            <p:ph idx="2" type="pic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Relationship Id="rId4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ctrTitle"/>
          </p:nvPr>
        </p:nvSpPr>
        <p:spPr>
          <a:xfrm>
            <a:off x="1524000" y="500570"/>
            <a:ext cx="8927591" cy="9990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alibri"/>
              <a:buNone/>
            </a:pPr>
            <a:r>
              <a:rPr b="1" i="0" lang="en-US" sz="3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POLITISCHES SYSTEM DEUTSCHLNDS</a:t>
            </a:r>
          </a:p>
        </p:txBody>
      </p:sp>
      <p:sp>
        <p:nvSpPr>
          <p:cNvPr id="85" name="Shape 85"/>
          <p:cNvSpPr txBox="1"/>
          <p:nvPr>
            <p:ph idx="1" type="subTitle"/>
          </p:nvPr>
        </p:nvSpPr>
        <p:spPr>
          <a:xfrm>
            <a:off x="4780446" y="1700971"/>
            <a:ext cx="5184648" cy="26937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Inhaltspunkte:</a:t>
            </a:r>
          </a:p>
          <a:p>
            <a:pPr indent="-342900" lvl="0" marL="3429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Politische Struktur </a:t>
            </a:r>
          </a:p>
          <a:p>
            <a:pPr indent="-342900" lvl="0" marL="3429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Deutsche Nationalflagge</a:t>
            </a:r>
          </a:p>
          <a:p>
            <a:pPr indent="-342900" lvl="0" marL="3429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Berlin – die Hauptstadt Deutschlands</a:t>
            </a:r>
          </a:p>
          <a:p>
            <a:pPr indent="-342900" lvl="0" marL="342900" marR="0" rtl="0" algn="just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Die Wahlen in Deutschland </a:t>
            </a:r>
          </a:p>
        </p:txBody>
      </p:sp>
      <p:pic>
        <p:nvPicPr>
          <p:cNvPr descr="Картинки по запросу DEUTSCHE FLAGGE" id="86" name="Shape 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1943566"/>
            <a:ext cx="2242241" cy="3033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838200" y="365125"/>
            <a:ext cx="10515599" cy="10471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Hast du dir alles merken können? </a:t>
            </a:r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14350" lvl="0" marL="5143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Aus wie vielen Ländern besteht die Bundesrepublick?</a:t>
            </a:r>
          </a:p>
          <a:p>
            <a:pPr indent="-5143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Wie heißt die Verfassung von Deutschland?</a:t>
            </a:r>
          </a:p>
          <a:p>
            <a:pPr indent="-5143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Wer besitzt die Richtlinienkompetenz für die Politik der Bundesregie­rung?</a:t>
            </a:r>
          </a:p>
          <a:p>
            <a:pPr indent="-5143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Welche politischen Parteien kannst du nennen?</a:t>
            </a:r>
          </a:p>
          <a:p>
            <a:pPr indent="-514350" lvl="0" marL="5143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Was ist das Regierungsviertel?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b="1" i="0" lang="en-US" sz="3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Super! Nun ein Bonus: Erzähl mir über dein Land!</a:t>
            </a:r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14350" lvl="0" marL="5143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Wie ist das politische System in deinem Land? </a:t>
            </a:r>
          </a:p>
          <a:p>
            <a:pPr indent="-5143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Gibt es das Parlament? Wie heißt das Parlament in deinem Land?</a:t>
            </a:r>
          </a:p>
          <a:p>
            <a:pPr indent="-5143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Wie heißt die Verfassung in deinem Land?</a:t>
            </a:r>
          </a:p>
          <a:p>
            <a:pPr indent="-5143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Auf wie viele Jahre wird der Präsident gewählt?</a:t>
            </a:r>
          </a:p>
          <a:p>
            <a:pPr indent="-5143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Darf jeder wählen und gewählt werden?</a:t>
            </a:r>
          </a:p>
          <a:p>
            <a:pPr indent="-5143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Wie ist die Nationalflagge in deiner Heimat?</a:t>
            </a:r>
          </a:p>
          <a:p>
            <a:pPr indent="-5143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Erzähle über die Hauptstadt deines Landes.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838200" y="365125"/>
            <a:ext cx="10515599" cy="8845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POLITISCHE STRUKTUR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205739" y="1249679"/>
            <a:ext cx="5991860" cy="465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Das politische System ist föderal und als </a:t>
            </a:r>
            <a:r>
              <a:rPr b="0" i="0" lang="en-US" sz="259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Parlamentarische Demokratie </a:t>
            </a:r>
            <a:r>
              <a:rPr b="0" i="0" lang="en-US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organisiert. Der Bundesstaat besteht aus … teilsouve­ränen Bundesländern. </a:t>
            </a: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59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Die staatliche Ordnung regelt das Grundgesetz. Staatsoberhaupt ist der </a:t>
            </a:r>
            <a:r>
              <a:rPr b="0" i="0" lang="en-US" sz="259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Bundesprä­sident</a:t>
            </a:r>
            <a:r>
              <a:rPr b="0" i="0" lang="en-US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mit repräsentativen Aufgaben. Der Regierungschef Deutschlands ist der </a:t>
            </a:r>
            <a:r>
              <a:rPr b="0" i="0" lang="en-US" sz="259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Bundes­kanzler</a:t>
            </a:r>
            <a:r>
              <a:rPr b="0" i="0" lang="en-US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Er (oder sie) besitzt die Richtlinienkompetenz für die Politik der Bundesregie­rung (die so genannte Kanzlerdemokratie). </a:t>
            </a:r>
          </a:p>
        </p:txBody>
      </p:sp>
      <p:pic>
        <p:nvPicPr>
          <p:cNvPr descr="http://bilder.t-online.de/b/70/22/80/44/id_70228044/610/tid_da/angela-merkel-und-joachim-gauck-riss-das-siegtor-von-den-sitzen-.jpg" id="93" name="Shape 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3594" y="2186623"/>
            <a:ext cx="5470896" cy="3076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Prinzip der Gewaltenteilung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838200" y="15208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Die </a:t>
            </a:r>
            <a:r>
              <a:rPr b="0" i="0" lang="en-US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Gewaltenteilung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gehört zu den Prinzipien deutscher Demokratie und ist im Grundgesetz verankert. Die staatliche Gewalt ist in mehrere Gewalten aufgeteilt: Die legislative (gesetzgebende), die exekutive (vollziehende) und die judikative (Recht sprechende) Gewalt sollen sich gegenseitig kontrollieren und staatliche Macht begrenzen.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die gesetzgebende Gewalt gehört …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die vollziehende Gewalt gehört …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die Recht sprechende Gewalt gehört …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838200" y="365125"/>
            <a:ext cx="10515599" cy="968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Bundestag und Bundesrat</a:t>
            </a: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838200" y="122364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Die höchste gesetzgebende Gewalt gehört dem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Bundestag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Die politischen Parteien im Bundestag sind …. Die Gruenen PDS.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Bundesrat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beteiligt sich an der Veröffentlichung von Gesetzen und Verwaltung der Republik.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Vom Bundestag verabschiedete Gesetze treten mit der Zustimmung des Bundesrates in Kraft ein, wenn dieser innerhalb von zwei Wochen Protest nicht äußert. 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gibt Ausnahmen im Gesetz, wenn das Gesetz ohne die Zustimmung des Bundesrates nicht akzeptiert werden kann, vor allem im Bereich der Finanzen.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838200" y="365125"/>
            <a:ext cx="10591800" cy="1016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„Einigkeit und Rech und Freiheit“</a:t>
            </a: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496016" y="1580419"/>
            <a:ext cx="6025096" cy="46375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„Einigkeit und Rech und Freiheit“… sind die Anfangsworte der deutschen Nationalhymne. Der Text wurde von August Heinrich Hoffmann von Fallersleben 1841 verfasst. 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Aus dieser Zeit stammt auch die Flagge Deutschlands: Schwarz-</a:t>
            </a:r>
            <a:r>
              <a:rPr b="0" i="0" lang="en-US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Rot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b="0" i="0" lang="en-US" sz="28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Gold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Warum gerade diese Farben?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lyrik.antikoerperchen.de/bilder/epochen/epochen_50_orig.jpg" id="112" name="Shape 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21112" y="1580419"/>
            <a:ext cx="5538808" cy="41541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838200" y="365125"/>
            <a:ext cx="10006583" cy="930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2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Warum gerade </a:t>
            </a:r>
            <a:r>
              <a:rPr b="1" i="0" lang="en-US" sz="32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Schwarz-</a:t>
            </a:r>
            <a:r>
              <a:rPr b="1" i="0" lang="en-US" sz="324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Rot</a:t>
            </a:r>
            <a:r>
              <a:rPr b="1" i="0" lang="en-US" sz="32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b="1" i="0" lang="en-US" sz="324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Gold</a:t>
            </a:r>
            <a:r>
              <a:rPr b="0" i="0" lang="en-US" sz="32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br>
              <a:rPr b="0" i="0" lang="en-US" sz="32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558718" y="1946488"/>
            <a:ext cx="4627962" cy="44294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Die Revolutionäre des 19. Jahrhunderts trugen die Flaggenfarben als Kleidung: Schwarze Röcke, rote Aufschläge und goldene Knöpfe.</a:t>
            </a:r>
          </a:p>
        </p:txBody>
      </p:sp>
      <p:pic>
        <p:nvPicPr>
          <p:cNvPr descr="http://www.historische-uniformen.de/uploads/pics/OIR48_2.jpg" id="119" name="Shape 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8580" y="1780540"/>
            <a:ext cx="5648802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idx="1" type="body"/>
          </p:nvPr>
        </p:nvSpPr>
        <p:spPr>
          <a:xfrm>
            <a:off x="984504" y="1148079"/>
            <a:ext cx="10491215" cy="544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Berlin ist die Hauptstadt der Bundesrepublik Deutschland und Sitz zahlreicher politischer Institutionen.</a:t>
            </a: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Die wichtigsten Institutionen der Exekutive (Bundesregierung) sowie der Legislative (Deutscher Bundestag) haben ihren Hauptsitz im so genannten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Regierungsviertel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dem politischen Zentrum der Hauptstadt.</a:t>
            </a: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Shape 125"/>
          <p:cNvSpPr txBox="1"/>
          <p:nvPr>
            <p:ph type="title"/>
          </p:nvPr>
        </p:nvSpPr>
        <p:spPr>
          <a:xfrm>
            <a:off x="819912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BERLIN – DIE HAUPTSTADT DEUTSCHLANDS</a:t>
            </a:r>
          </a:p>
        </p:txBody>
      </p:sp>
      <p:pic>
        <p:nvPicPr>
          <p:cNvPr descr="https://media-cdn.tripadvisor.com/media/photo-s/03/9b/2d/b5/berlin.jpg" id="126" name="Shape 1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26328" y="2002283"/>
            <a:ext cx="4607565" cy="2772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339659" y="365125"/>
            <a:ext cx="11167495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 Kern des "politischen Zentrums" der Hauptstadt liegen das </a:t>
            </a:r>
            <a:r>
              <a:rPr b="0" i="0" lang="en-U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Reichstagsgebäude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in dem der Deutsche Bundestag seinen Sitz hat, und das Band des Bundes im Spreebogen mit </a:t>
            </a:r>
            <a:r>
              <a:rPr b="0" i="0" lang="en-U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Bundeskanzleramt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pic>
        <p:nvPicPr>
          <p:cNvPr descr="https://upload.wikimedia.org/wikipedia/commons/thumb/7/7b/Bundeskanzleramt_Berlin_2012.jpg/1920px-Bundeskanzleramt_Berlin_2012.jpg" id="132" name="Shape 13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2500111"/>
            <a:ext cx="5411154" cy="40071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upload.wikimedia.org/wikipedia/commons/thumb/c/c7/Reichstag_building_Berlin_view_from_west_before_sunset.jpg/1920px-Reichstag_building_Berlin_view_from_west_before_sunset.jpg" id="133" name="Shape 133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26056" r="26056" t="0"/>
          <a:stretch/>
        </p:blipFill>
        <p:spPr>
          <a:xfrm>
            <a:off x="339659" y="2500113"/>
            <a:ext cx="5074920" cy="40071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396239" y="457200"/>
            <a:ext cx="5110480" cy="10566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Das Wahlsystem Deutschland</a:t>
            </a:r>
          </a:p>
        </p:txBody>
      </p:sp>
      <p:sp>
        <p:nvSpPr>
          <p:cNvPr id="139" name="Shape 139"/>
          <p:cNvSpPr txBox="1"/>
          <p:nvPr>
            <p:ph idx="2" type="body"/>
          </p:nvPr>
        </p:nvSpPr>
        <p:spPr>
          <a:xfrm>
            <a:off x="558800" y="1696719"/>
            <a:ext cx="4805679" cy="41722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Beschreibe bitte das Wahlsystem Deutschlands anhand folgendes Schemas!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 kannst dabei folgende Wörter und Wendungen gebrauchen: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 wird vom … ernannt/gewählt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 ernennt/verabschiedet …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 darf wählen/ gewählt werden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 besteht aus den Mitgliedern…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 wird alle vier/fünf Jahre gewählt</a:t>
            </a:r>
          </a:p>
        </p:txBody>
      </p:sp>
      <p:pic>
        <p:nvPicPr>
          <p:cNvPr descr="http://upload.wikimedia.org/wikipedia/commons/2/25/Politisches_System_in_Deutschland.png" id="140" name="Shape 14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48960" y="150243"/>
            <a:ext cx="5638800" cy="6125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