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embeddedFontLst>
    <p:embeddedFont>
      <p:font typeface="Arim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Arimo-bold.fntdata"/><Relationship Id="rId14" Type="http://schemas.openxmlformats.org/officeDocument/2006/relationships/font" Target="fonts/Arimo-regular.fntdata"/><Relationship Id="rId17" Type="http://schemas.openxmlformats.org/officeDocument/2006/relationships/font" Target="fonts/Arimo-boldItalic.fntdata"/><Relationship Id="rId16" Type="http://schemas.openxmlformats.org/officeDocument/2006/relationships/font" Target="fonts/Arim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457200" y="838200"/>
            <a:ext cx="8108950" cy="4700588"/>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SCHNEEWITTCHEN </a:t>
            </a:r>
          </a:p>
          <a:p>
            <a:pPr indent="0" lvl="0" marL="0" marR="0" rtl="0" algn="ctr">
              <a:spcBef>
                <a:spcPts val="40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UND DIE SIEBEN ZWERGE</a:t>
            </a:r>
          </a:p>
          <a:p>
            <a:pPr indent="0" lvl="0" marL="0" marR="0" rtl="0" algn="ctr">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www.schneewittchendorf.com/img-jpg/theater/schneewi/l1050960.jpg" id="70" name="Shape 70"/>
          <p:cNvPicPr preferRelativeResize="0"/>
          <p:nvPr/>
        </p:nvPicPr>
        <p:blipFill rotWithShape="1">
          <a:blip r:embed="rId3">
            <a:alphaModFix/>
          </a:blip>
          <a:srcRect b="0" l="0" r="0" t="0"/>
          <a:stretch/>
        </p:blipFill>
        <p:spPr>
          <a:xfrm>
            <a:off x="1524000" y="1752600"/>
            <a:ext cx="5848350" cy="43910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609600" y="130730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t>
            </a: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sp>
        <p:nvSpPr>
          <p:cNvPr id="76" name="Shape 76"/>
          <p:cNvSpPr/>
          <p:nvPr/>
        </p:nvSpPr>
        <p:spPr>
          <a:xfrm>
            <a:off x="576072" y="990600"/>
            <a:ext cx="4757928" cy="313932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fr-FR" sz="1800" u="none" cap="none" strike="noStrike">
                <a:solidFill>
                  <a:srgbClr val="252525"/>
                </a:solidFill>
                <a:latin typeface="Arial"/>
                <a:ea typeface="Arial"/>
                <a:cs typeface="Arial"/>
                <a:sym typeface="Arial"/>
              </a:rPr>
              <a:t>SCHNEEWITTCHEN UND DIE SIEBEN ZWERGE </a:t>
            </a:r>
            <a:r>
              <a:rPr b="0" i="0" lang="fr-FR" sz="1800" u="none" cap="none" strike="noStrike">
                <a:solidFill>
                  <a:srgbClr val="252525"/>
                </a:solidFill>
                <a:latin typeface="Arial"/>
                <a:ea typeface="Arial"/>
                <a:cs typeface="Arial"/>
                <a:sym typeface="Arial"/>
              </a:rPr>
              <a:t>ist der erste …..</a:t>
            </a:r>
            <a:r>
              <a:rPr b="0" i="0" lang="fr-FR" sz="1800" u="none" cap="none" strike="noStrike">
                <a:solidFill>
                  <a:schemeClr val="dk1"/>
                </a:solidFill>
                <a:latin typeface="Arial"/>
                <a:ea typeface="Arial"/>
                <a:cs typeface="Arial"/>
                <a:sym typeface="Arial"/>
              </a:rPr>
              <a:t> Zeichentrickfilm der Walt-Disney-Studios und ….. im Jahr 1937. Dem Film liegt das Märchen </a:t>
            </a:r>
            <a:r>
              <a:rPr b="0" i="1" lang="fr-FR" sz="1800" u="none" cap="none" strike="noStrike">
                <a:solidFill>
                  <a:schemeClr val="dk1"/>
                </a:solidFill>
                <a:latin typeface="Arial"/>
                <a:ea typeface="Arial"/>
                <a:cs typeface="Arial"/>
                <a:sym typeface="Arial"/>
              </a:rPr>
              <a:t>Schneewittchen</a:t>
            </a:r>
            <a:r>
              <a:rPr b="0" i="0" lang="fr-FR" sz="1800" u="none" cap="none" strike="noStrike">
                <a:solidFill>
                  <a:schemeClr val="dk1"/>
                </a:solidFill>
                <a:latin typeface="Arial"/>
                <a:ea typeface="Arial"/>
                <a:cs typeface="Arial"/>
                <a:sym typeface="Arial"/>
              </a:rPr>
              <a:t> der ….. zugrunde. Dieser Märchenfilm bildete aufgrund seines großen Erfolges den ….  für eine Vielzahl von weiteren Familien-Zeichentrickfilmen aus dem Hause Disney. Der Film gehört …. dem American Film Institute zu den 100 besten Filmen aller Zeiten. </a:t>
            </a:r>
          </a:p>
        </p:txBody>
      </p:sp>
      <p:sp>
        <p:nvSpPr>
          <p:cNvPr id="77" name="Shape 77"/>
          <p:cNvSpPr txBox="1"/>
          <p:nvPr/>
        </p:nvSpPr>
        <p:spPr>
          <a:xfrm>
            <a:off x="655320" y="4485132"/>
            <a:ext cx="4690872" cy="147732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FF0000"/>
                </a:solidFill>
                <a:latin typeface="Arial"/>
                <a:ea typeface="Arial"/>
                <a:cs typeface="Arial"/>
                <a:sym typeface="Arial"/>
              </a:rPr>
              <a:t>erschien</a:t>
            </a:r>
          </a:p>
          <a:p>
            <a:pPr indent="0" lvl="0" marL="0" marR="0" rtl="0" algn="l">
              <a:spcBef>
                <a:spcPts val="0"/>
              </a:spcBef>
              <a:buSzPct val="25000"/>
              <a:buNone/>
            </a:pPr>
            <a:r>
              <a:rPr lang="fr-FR" sz="1800">
                <a:solidFill>
                  <a:srgbClr val="FF0000"/>
                </a:solidFill>
                <a:latin typeface="Arial"/>
                <a:ea typeface="Arial"/>
                <a:cs typeface="Arial"/>
                <a:sym typeface="Arial"/>
              </a:rPr>
              <a:t>laut  </a:t>
            </a:r>
          </a:p>
          <a:p>
            <a:pPr indent="0" lvl="0" marL="0" marR="0" rtl="0" algn="l">
              <a:spcBef>
                <a:spcPts val="0"/>
              </a:spcBef>
              <a:buSzPct val="25000"/>
              <a:buNone/>
            </a:pPr>
            <a:r>
              <a:rPr lang="fr-FR" sz="1800">
                <a:solidFill>
                  <a:srgbClr val="FF0000"/>
                </a:solidFill>
                <a:latin typeface="Arial"/>
                <a:ea typeface="Arial"/>
                <a:cs typeface="Arial"/>
                <a:sym typeface="Arial"/>
              </a:rPr>
              <a:t>Grundstein </a:t>
            </a:r>
          </a:p>
          <a:p>
            <a:pPr indent="0" lvl="0" marL="0" marR="0" rtl="0" algn="l">
              <a:spcBef>
                <a:spcPts val="0"/>
              </a:spcBef>
              <a:buSzPct val="25000"/>
              <a:buNone/>
            </a:pPr>
            <a:r>
              <a:rPr lang="fr-FR" sz="1800">
                <a:solidFill>
                  <a:srgbClr val="FF0000"/>
                </a:solidFill>
                <a:latin typeface="Arial"/>
                <a:ea typeface="Arial"/>
                <a:cs typeface="Arial"/>
                <a:sym typeface="Arial"/>
              </a:rPr>
              <a:t>abendfüllende</a:t>
            </a:r>
          </a:p>
          <a:p>
            <a:pPr indent="0" lvl="0" marL="0" marR="0" rtl="0" algn="l">
              <a:spcBef>
                <a:spcPts val="0"/>
              </a:spcBef>
              <a:buSzPct val="25000"/>
              <a:buNone/>
            </a:pPr>
            <a:r>
              <a:rPr lang="fr-FR" sz="1800">
                <a:solidFill>
                  <a:srgbClr val="FF0000"/>
                </a:solidFill>
                <a:latin typeface="Arial"/>
                <a:ea typeface="Arial"/>
                <a:cs typeface="Arial"/>
                <a:sym typeface="Arial"/>
              </a:rPr>
              <a:t>Brüder Grimm</a:t>
            </a:r>
          </a:p>
        </p:txBody>
      </p:sp>
      <p:pic>
        <p:nvPicPr>
          <p:cNvPr descr="http://ecx.images-amazon.com/images/I/91SKwNEdSkL._SY445_.jpg" id="78" name="Shape 78"/>
          <p:cNvPicPr preferRelativeResize="0"/>
          <p:nvPr/>
        </p:nvPicPr>
        <p:blipFill rotWithShape="1">
          <a:blip r:embed="rId3">
            <a:alphaModFix/>
          </a:blip>
          <a:srcRect b="0" l="0" r="0" t="0"/>
          <a:stretch/>
        </p:blipFill>
        <p:spPr>
          <a:xfrm>
            <a:off x="5597675" y="1114245"/>
            <a:ext cx="3267052" cy="46007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idx="1" type="body"/>
          </p:nvPr>
        </p:nvSpPr>
        <p:spPr>
          <a:xfrm>
            <a:off x="304800" y="609600"/>
            <a:ext cx="850264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Das schöne, junge Schneewittchen wächst als Dienstmagd am Hof ihres Vaters und ihrer neidischen Stiefmutter auf. Diese kann den Gedanken, dass ihre Stieftochter immer schöner sein wird als sie, nicht ertragen und beauftragt einen Jäger, das Mädchen in den Wald zu bringen und dort zu töten. Er tut wie geheißen, bringt den Mord an der unschuldigen Schönheit jedoch nicht übers Herz und lässt sie ins Dunkel des Waldes fliehen.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static.cinemagia.ro/img/db/movie/06/60/49/schneewittchen-und-die-sieben-zwerge-110186l.jpg" id="84" name="Shape 84"/>
          <p:cNvPicPr preferRelativeResize="0"/>
          <p:nvPr/>
        </p:nvPicPr>
        <p:blipFill rotWithShape="1">
          <a:blip r:embed="rId3">
            <a:alphaModFix/>
          </a:blip>
          <a:srcRect b="0" l="0" r="0" t="0"/>
          <a:stretch/>
        </p:blipFill>
        <p:spPr>
          <a:xfrm>
            <a:off x="1431925" y="1981200"/>
            <a:ext cx="6248399" cy="42254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90" name="Shape 90"/>
          <p:cNvSpPr/>
          <p:nvPr/>
        </p:nvSpPr>
        <p:spPr>
          <a:xfrm>
            <a:off x="76200" y="452406"/>
            <a:ext cx="8749538" cy="566308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fr-FR" sz="2000">
                <a:solidFill>
                  <a:srgbClr val="000000"/>
                </a:solidFill>
                <a:latin typeface="Arimo"/>
                <a:ea typeface="Arimo"/>
                <a:cs typeface="Arimo"/>
                <a:sym typeface="Arimo"/>
              </a:rPr>
              <a:t>DIALOG MIT DEM SPIEGLEIN</a:t>
            </a:r>
          </a:p>
          <a:p>
            <a:pPr indent="0" lvl="0" marL="0" marR="0" rtl="0" algn="l">
              <a:spcBef>
                <a:spcPts val="0"/>
              </a:spcBef>
              <a:buSzPct val="25000"/>
              <a:buNone/>
            </a:pPr>
            <a:r>
              <a:rPr lang="fr-FR" sz="1800">
                <a:solidFill>
                  <a:srgbClr val="000000"/>
                </a:solidFill>
                <a:latin typeface="Arial"/>
                <a:ea typeface="Arial"/>
                <a:cs typeface="Arial"/>
                <a:sym typeface="Arial"/>
              </a:rPr>
              <a:t>»Spieglein, Spieglein an der Wand, </a:t>
            </a:r>
            <a:br>
              <a:rPr lang="fr-FR" sz="1800">
                <a:solidFill>
                  <a:srgbClr val="000000"/>
                </a:solidFill>
                <a:latin typeface="Arial"/>
                <a:ea typeface="Arial"/>
                <a:cs typeface="Arial"/>
                <a:sym typeface="Arial"/>
              </a:rPr>
            </a:br>
            <a:r>
              <a:rPr lang="fr-FR" sz="1800">
                <a:solidFill>
                  <a:srgbClr val="000000"/>
                </a:solidFill>
                <a:latin typeface="Arial"/>
                <a:ea typeface="Arial"/>
                <a:cs typeface="Arial"/>
                <a:sym typeface="Arial"/>
              </a:rPr>
              <a:t>Wer ist die Schönste im ganzen Land?«</a:t>
            </a:r>
          </a:p>
          <a:p>
            <a:pPr indent="0" lvl="0" marL="0" marR="0" rtl="0" algn="l">
              <a:spcBef>
                <a:spcPts val="0"/>
              </a:spcBef>
              <a:buNone/>
            </a:pPr>
            <a:r>
              <a:t/>
            </a:r>
            <a:endParaRPr sz="1800">
              <a:solidFill>
                <a:srgbClr val="000000"/>
              </a:solidFill>
              <a:latin typeface="Arial"/>
              <a:ea typeface="Arial"/>
              <a:cs typeface="Arial"/>
              <a:sym typeface="Arial"/>
            </a:endParaRPr>
          </a:p>
          <a:p>
            <a:pPr indent="0" lvl="0" marL="0" marR="0" rtl="0" algn="just">
              <a:spcBef>
                <a:spcPts val="0"/>
              </a:spcBef>
              <a:buSzPct val="25000"/>
              <a:buNone/>
            </a:pPr>
            <a:r>
              <a:rPr lang="fr-FR" sz="1800">
                <a:solidFill>
                  <a:srgbClr val="000000"/>
                </a:solidFill>
                <a:latin typeface="Arial"/>
                <a:ea typeface="Arial"/>
                <a:cs typeface="Arial"/>
                <a:sym typeface="Arial"/>
              </a:rPr>
              <a:t>so antwortete der Spiegel:</a:t>
            </a:r>
          </a:p>
          <a:p>
            <a:pPr indent="0" lvl="0" marL="0" marR="0" rtl="0" algn="just">
              <a:spcBef>
                <a:spcPts val="0"/>
              </a:spcBef>
              <a:buNone/>
            </a:pPr>
            <a:r>
              <a:t/>
            </a:r>
            <a:endParaRPr sz="1800">
              <a:solidFill>
                <a:srgbClr val="000000"/>
              </a:solidFill>
              <a:latin typeface="Arial"/>
              <a:ea typeface="Arial"/>
              <a:cs typeface="Arial"/>
              <a:sym typeface="Arial"/>
            </a:endParaRPr>
          </a:p>
          <a:p>
            <a:pPr indent="0" lvl="0" marL="0" marR="0" rtl="0" algn="l">
              <a:spcBef>
                <a:spcPts val="0"/>
              </a:spcBef>
              <a:buSzPct val="25000"/>
              <a:buNone/>
            </a:pPr>
            <a:r>
              <a:rPr lang="fr-FR" sz="1800">
                <a:solidFill>
                  <a:srgbClr val="000000"/>
                </a:solidFill>
                <a:latin typeface="Arial"/>
                <a:ea typeface="Arial"/>
                <a:cs typeface="Arial"/>
                <a:sym typeface="Arial"/>
              </a:rPr>
              <a:t>»Frau Königin, Ihr seid die Schönste im Land.«</a:t>
            </a:r>
          </a:p>
          <a:p>
            <a:pPr indent="0" lvl="0" marL="0" marR="0" rtl="0" algn="l">
              <a:spcBef>
                <a:spcPts val="0"/>
              </a:spcBef>
              <a:buNone/>
            </a:pPr>
            <a:r>
              <a:t/>
            </a:r>
            <a:endParaRPr sz="1800">
              <a:solidFill>
                <a:srgbClr val="000000"/>
              </a:solidFill>
              <a:latin typeface="Arial"/>
              <a:ea typeface="Arial"/>
              <a:cs typeface="Arial"/>
              <a:sym typeface="Arial"/>
            </a:endParaRPr>
          </a:p>
          <a:p>
            <a:pPr indent="0" lvl="0" marL="0" marR="0" rtl="0" algn="just">
              <a:spcBef>
                <a:spcPts val="0"/>
              </a:spcBef>
              <a:buSzPct val="25000"/>
              <a:buNone/>
            </a:pPr>
            <a:r>
              <a:rPr lang="fr-FR" sz="1800">
                <a:solidFill>
                  <a:srgbClr val="000000"/>
                </a:solidFill>
                <a:latin typeface="Arial"/>
                <a:ea typeface="Arial"/>
                <a:cs typeface="Arial"/>
                <a:sym typeface="Arial"/>
              </a:rPr>
              <a:t>Da war sie zufrieden, denn sie wußte, daß der Spiegel die Wahrheit sagte. Schneewittchen aber wuchs heran und wurde immer schöner, und als es sieben Jahre alt war, war es so schön, wie der klare Tag und schöner als die Königin selbst. Als diese einmal ihren Spiegel fragte:</a:t>
            </a:r>
          </a:p>
          <a:p>
            <a:pPr indent="0" lvl="0" marL="0" marR="0" rtl="0" algn="l">
              <a:spcBef>
                <a:spcPts val="0"/>
              </a:spcBef>
              <a:buNone/>
            </a:pPr>
            <a:r>
              <a:t/>
            </a:r>
            <a:endParaRPr sz="1800">
              <a:solidFill>
                <a:srgbClr val="000000"/>
              </a:solidFill>
              <a:latin typeface="Arial"/>
              <a:ea typeface="Arial"/>
              <a:cs typeface="Arial"/>
              <a:sym typeface="Arial"/>
            </a:endParaRPr>
          </a:p>
          <a:p>
            <a:pPr indent="0" lvl="0" marL="0" marR="0" rtl="0" algn="l">
              <a:spcBef>
                <a:spcPts val="0"/>
              </a:spcBef>
              <a:buSzPct val="25000"/>
              <a:buNone/>
            </a:pPr>
            <a:r>
              <a:rPr lang="fr-FR" sz="1800">
                <a:solidFill>
                  <a:srgbClr val="000000"/>
                </a:solidFill>
                <a:latin typeface="Arial"/>
                <a:ea typeface="Arial"/>
                <a:cs typeface="Arial"/>
                <a:sym typeface="Arial"/>
              </a:rPr>
              <a:t>»Spieglein, Spieglein an der Wand, </a:t>
            </a:r>
            <a:br>
              <a:rPr lang="fr-FR" sz="1800">
                <a:solidFill>
                  <a:srgbClr val="000000"/>
                </a:solidFill>
                <a:latin typeface="Arial"/>
                <a:ea typeface="Arial"/>
                <a:cs typeface="Arial"/>
                <a:sym typeface="Arial"/>
              </a:rPr>
            </a:br>
            <a:r>
              <a:rPr lang="fr-FR" sz="1800">
                <a:solidFill>
                  <a:srgbClr val="000000"/>
                </a:solidFill>
                <a:latin typeface="Arial"/>
                <a:ea typeface="Arial"/>
                <a:cs typeface="Arial"/>
                <a:sym typeface="Arial"/>
              </a:rPr>
              <a:t>Wer ist die Schönste im ganzen Land?«</a:t>
            </a:r>
          </a:p>
          <a:p>
            <a:pPr indent="0" lvl="0" marL="0" marR="0" rtl="0" algn="just">
              <a:spcBef>
                <a:spcPts val="0"/>
              </a:spcBef>
              <a:buNone/>
            </a:pPr>
            <a:r>
              <a:t/>
            </a:r>
            <a:endParaRPr sz="1800">
              <a:solidFill>
                <a:srgbClr val="000000"/>
              </a:solidFill>
              <a:latin typeface="Arial"/>
              <a:ea typeface="Arial"/>
              <a:cs typeface="Arial"/>
              <a:sym typeface="Arial"/>
            </a:endParaRPr>
          </a:p>
          <a:p>
            <a:pPr indent="0" lvl="0" marL="0" marR="0" rtl="0" algn="just">
              <a:spcBef>
                <a:spcPts val="0"/>
              </a:spcBef>
              <a:buSzPct val="25000"/>
              <a:buNone/>
            </a:pPr>
            <a:r>
              <a:rPr lang="fr-FR" sz="1800">
                <a:solidFill>
                  <a:srgbClr val="000000"/>
                </a:solidFill>
                <a:latin typeface="Arial"/>
                <a:ea typeface="Arial"/>
                <a:cs typeface="Arial"/>
                <a:sym typeface="Arial"/>
              </a:rPr>
              <a:t>so antwortete er:</a:t>
            </a:r>
          </a:p>
          <a:p>
            <a:pPr indent="0" lvl="0" marL="0" marR="0" rtl="0" algn="l">
              <a:spcBef>
                <a:spcPts val="0"/>
              </a:spcBef>
              <a:buNone/>
            </a:pPr>
            <a:r>
              <a:t/>
            </a:r>
            <a:endParaRPr sz="1800">
              <a:solidFill>
                <a:srgbClr val="000000"/>
              </a:solidFill>
              <a:latin typeface="Arial"/>
              <a:ea typeface="Arial"/>
              <a:cs typeface="Arial"/>
              <a:sym typeface="Arial"/>
            </a:endParaRPr>
          </a:p>
          <a:p>
            <a:pPr indent="0" lvl="0" marL="0" marR="0" rtl="0" algn="l">
              <a:spcBef>
                <a:spcPts val="0"/>
              </a:spcBef>
              <a:buSzPct val="25000"/>
              <a:buNone/>
            </a:pPr>
            <a:r>
              <a:rPr lang="fr-FR" sz="1800">
                <a:solidFill>
                  <a:srgbClr val="000000"/>
                </a:solidFill>
                <a:latin typeface="Arial"/>
                <a:ea typeface="Arial"/>
                <a:cs typeface="Arial"/>
                <a:sym typeface="Arial"/>
              </a:rPr>
              <a:t>»Frau Königin, Ihr seid die Schönste hier, </a:t>
            </a:r>
            <a:br>
              <a:rPr lang="fr-FR" sz="1800">
                <a:solidFill>
                  <a:srgbClr val="000000"/>
                </a:solidFill>
                <a:latin typeface="Arial"/>
                <a:ea typeface="Arial"/>
                <a:cs typeface="Arial"/>
                <a:sym typeface="Arial"/>
              </a:rPr>
            </a:br>
            <a:r>
              <a:rPr lang="fr-FR" sz="1800">
                <a:solidFill>
                  <a:srgbClr val="000000"/>
                </a:solidFill>
                <a:latin typeface="Arial"/>
                <a:ea typeface="Arial"/>
                <a:cs typeface="Arial"/>
                <a:sym typeface="Arial"/>
              </a:rPr>
              <a:t>Aber Schneewittchen ist tausendmal schöner als Ihr.«</a:t>
            </a:r>
          </a:p>
        </p:txBody>
      </p:sp>
      <p:pic>
        <p:nvPicPr>
          <p:cNvPr descr="http://3.bp.blogspot.com/-iELWRxRfhqM/TVldEcIOCPI/AAAAAAAAHQQ/66yvT6nuRlk/s400/spiegel2.gif" id="91" name="Shape 91"/>
          <p:cNvPicPr preferRelativeResize="0"/>
          <p:nvPr/>
        </p:nvPicPr>
        <p:blipFill rotWithShape="1">
          <a:blip r:embed="rId3">
            <a:alphaModFix/>
          </a:blip>
          <a:srcRect b="0" l="0" r="0" t="0"/>
          <a:stretch/>
        </p:blipFill>
        <p:spPr>
          <a:xfrm>
            <a:off x="6620022" y="3657600"/>
            <a:ext cx="2175235" cy="2705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7" name="Shape 9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Schneewittchen irrt voller Angst durch die Nacht und schläft schließlich ein. Sie erwacht am nächsten Morgen im Kreise der Tiere des Waldes, die sie zu einem kleinen Häuschen führen. Hier findet sie Hinweise auf sieben Zwerge vor, die jedoch die Ordnung und den Hausputz schon länger vernachlässigt haben. Eifrig macht sie sich gemeinsam mit den Tieren an die Arbeit und bringt das Haus auf Vordermann. In der grimmschen Version sind die Zwerge allerdings leidlich ordentlich – Schneewittchen braucht sich nicht um die Hausarbeit zu kümmern.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www.kinderfilmwelt.de/tl_files/upload/movies/images/schneewittchen_u_d_7_zwerge/Zwerge_1.jpg" id="98" name="Shape 98"/>
          <p:cNvPicPr preferRelativeResize="0"/>
          <p:nvPr/>
        </p:nvPicPr>
        <p:blipFill rotWithShape="1">
          <a:blip r:embed="rId3">
            <a:alphaModFix/>
          </a:blip>
          <a:srcRect b="0" l="0" r="0" t="0"/>
          <a:stretch/>
        </p:blipFill>
        <p:spPr>
          <a:xfrm>
            <a:off x="2438400" y="3276600"/>
            <a:ext cx="4200524" cy="318758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381000" y="685800"/>
            <a:ext cx="8453437" cy="819168"/>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Die sieben Zwerge entdecken Schneewittchen</a:t>
            </a:r>
            <a:br>
              <a:rPr b="1" i="0" lang="fr-FR" sz="2000" u="none" cap="none" strike="noStrike">
                <a:solidFill>
                  <a:srgbClr val="7889FB"/>
                </a:solidFill>
                <a:latin typeface="Arial"/>
                <a:ea typeface="Arial"/>
                <a:cs typeface="Arial"/>
                <a:sym typeface="Arial"/>
              </a:rPr>
            </a:br>
            <a:r>
              <a:rPr b="1" i="0" lang="fr-FR" sz="2000" u="none" cap="none" strike="noStrike">
                <a:solidFill>
                  <a:srgbClr val="7889FB"/>
                </a:solidFill>
                <a:latin typeface="Arial"/>
                <a:ea typeface="Arial"/>
                <a:cs typeface="Arial"/>
                <a:sym typeface="Arial"/>
              </a:rPr>
              <a:t>- und du entdeckst Verkleinerungssuffixe!</a:t>
            </a:r>
          </a:p>
        </p:txBody>
      </p:sp>
      <p:sp>
        <p:nvSpPr>
          <p:cNvPr id="104" name="Shape 104"/>
          <p:cNvSpPr txBox="1"/>
          <p:nvPr>
            <p:ph idx="1" type="body"/>
          </p:nvPr>
        </p:nvSpPr>
        <p:spPr>
          <a:xfrm>
            <a:off x="285719" y="1600200"/>
            <a:ext cx="8521729" cy="5257799"/>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Als es ganz dunkel geworden war, kamen die Herren von dem Häus</a:t>
            </a:r>
            <a:r>
              <a:rPr b="0" i="0" lang="fr-FR" sz="1800" u="none" cap="none" strike="noStrike">
                <a:solidFill>
                  <a:srgbClr val="FF0000"/>
                </a:solidFill>
                <a:latin typeface="Arial"/>
                <a:ea typeface="Arial"/>
                <a:cs typeface="Arial"/>
                <a:sym typeface="Arial"/>
              </a:rPr>
              <a:t>lein</a:t>
            </a:r>
            <a:r>
              <a:rPr b="0" i="0" lang="fr-FR" sz="1800" u="none" cap="none" strike="noStrike">
                <a:solidFill>
                  <a:srgbClr val="000000"/>
                </a:solidFill>
                <a:latin typeface="Arial"/>
                <a:ea typeface="Arial"/>
                <a:cs typeface="Arial"/>
                <a:sym typeface="Arial"/>
              </a:rPr>
              <a:t>, das waren die sieben Zwerge, die in den Bergen nach Erz hackten und gruben. Sie zündeten ihre sieben Licht</a:t>
            </a:r>
            <a:r>
              <a:rPr b="0" i="0" lang="fr-FR" sz="1800" u="none" cap="none" strike="noStrike">
                <a:solidFill>
                  <a:srgbClr val="FF0000"/>
                </a:solidFill>
                <a:latin typeface="Arial"/>
                <a:ea typeface="Arial"/>
                <a:cs typeface="Arial"/>
                <a:sym typeface="Arial"/>
              </a:rPr>
              <a:t>lein</a:t>
            </a:r>
            <a:r>
              <a:rPr b="0" i="0" lang="fr-FR" sz="1800" u="none" cap="none" strike="noStrike">
                <a:solidFill>
                  <a:srgbClr val="000000"/>
                </a:solidFill>
                <a:latin typeface="Arial"/>
                <a:ea typeface="Arial"/>
                <a:cs typeface="Arial"/>
                <a:sym typeface="Arial"/>
              </a:rPr>
              <a:t> an, und wie es nun hell im Häus</a:t>
            </a:r>
            <a:r>
              <a:rPr b="0" i="0" lang="fr-FR" sz="1800" u="none" cap="none" strike="noStrike">
                <a:solidFill>
                  <a:srgbClr val="FF0000"/>
                </a:solidFill>
                <a:latin typeface="Arial"/>
                <a:ea typeface="Arial"/>
                <a:cs typeface="Arial"/>
                <a:sym typeface="Arial"/>
              </a:rPr>
              <a:t>lein</a:t>
            </a:r>
            <a:r>
              <a:rPr b="0" i="0" lang="fr-FR" sz="1800" u="none" cap="none" strike="noStrike">
                <a:solidFill>
                  <a:srgbClr val="000000"/>
                </a:solidFill>
                <a:latin typeface="Arial"/>
                <a:ea typeface="Arial"/>
                <a:cs typeface="Arial"/>
                <a:sym typeface="Arial"/>
              </a:rPr>
              <a:t> ward, sahen sie, daß jemand darin gesessen war, denn es stand nicht alles so in der Ordnung, wie sie es verlassen hatten. Der erste sprach: »Wer hat auf meinem Stühl</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gesessen?« Der zweite: »Wer hat von meinem Teller</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gegessen?« Der dritte: »Wer hat von meinem Bröt</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genommen?« Der vierte: »Wer hat von meinem Gemüs</a:t>
            </a:r>
            <a:r>
              <a:rPr b="0" i="0" lang="fr-FR" sz="1800" u="none" cap="none" strike="noStrike">
                <a:solidFill>
                  <a:srgbClr val="00B050"/>
                </a:solidFill>
                <a:latin typeface="Arial"/>
                <a:ea typeface="Arial"/>
                <a:cs typeface="Arial"/>
                <a:sym typeface="Arial"/>
              </a:rPr>
              <a:t>chen </a:t>
            </a:r>
            <a:r>
              <a:rPr b="0" i="0" lang="fr-FR" sz="1800" u="none" cap="none" strike="noStrike">
                <a:solidFill>
                  <a:srgbClr val="000000"/>
                </a:solidFill>
                <a:latin typeface="Arial"/>
                <a:ea typeface="Arial"/>
                <a:cs typeface="Arial"/>
                <a:sym typeface="Arial"/>
              </a:rPr>
              <a:t>gegessen?« Der fünfte: »Wer hat mit meinem Gäbel</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gestochen?« Der sechste: »Wer hat mit meinem Messer</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geschnitten?« Der siebente: »Wer hat aus meinem Becher</a:t>
            </a:r>
            <a:r>
              <a:rPr b="0" i="0" lang="fr-FR" sz="1800" u="none" cap="none" strike="noStrike">
                <a:solidFill>
                  <a:srgbClr val="FF0000"/>
                </a:solidFill>
                <a:latin typeface="Arial"/>
                <a:ea typeface="Arial"/>
                <a:cs typeface="Arial"/>
                <a:sym typeface="Arial"/>
              </a:rPr>
              <a:t>lein</a:t>
            </a:r>
            <a:r>
              <a:rPr b="0" i="0" lang="fr-FR" sz="1800" u="none" cap="none" strike="noStrike">
                <a:solidFill>
                  <a:srgbClr val="000000"/>
                </a:solidFill>
                <a:latin typeface="Arial"/>
                <a:ea typeface="Arial"/>
                <a:cs typeface="Arial"/>
                <a:sym typeface="Arial"/>
              </a:rPr>
              <a:t> getrunken?« Dann sah sich der erste um und sah, daß auf seinem Bett eine kleine Delle war, da sprach er: »Wer hat in mein Bett</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getreten?« Die anderen kamen gelaufen und riefen: »In meinem hat auch jemand gelegen!« Der siebente aber, als er in sein Bett sah, erblickte Schneewitt</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das lag darin und schlief. Nun rief er die andern, die kamen herbeigelaufen und schrien vor Verwunderung, holten ihre sieben Licht</a:t>
            </a:r>
            <a:r>
              <a:rPr b="0" i="0" lang="fr-FR" sz="1800" u="none" cap="none" strike="noStrike">
                <a:solidFill>
                  <a:srgbClr val="FF0000"/>
                </a:solidFill>
                <a:latin typeface="Arial"/>
                <a:ea typeface="Arial"/>
                <a:cs typeface="Arial"/>
                <a:sym typeface="Arial"/>
              </a:rPr>
              <a:t>lein</a:t>
            </a:r>
            <a:r>
              <a:rPr b="0" i="0" lang="fr-FR" sz="1800" u="none" cap="none" strike="noStrike">
                <a:solidFill>
                  <a:srgbClr val="000000"/>
                </a:solidFill>
                <a:latin typeface="Arial"/>
                <a:ea typeface="Arial"/>
                <a:cs typeface="Arial"/>
                <a:sym typeface="Arial"/>
              </a:rPr>
              <a:t> und beleuchteten Schneewitt</a:t>
            </a:r>
            <a:r>
              <a:rPr b="0" i="0" lang="fr-FR" sz="1800" u="none" cap="none" strike="noStrike">
                <a:solidFill>
                  <a:srgbClr val="00B050"/>
                </a:solidFill>
                <a:latin typeface="Arial"/>
                <a:ea typeface="Arial"/>
                <a:cs typeface="Arial"/>
                <a:sym typeface="Arial"/>
              </a:rPr>
              <a:t>chen</a:t>
            </a:r>
            <a:r>
              <a:rPr b="0" i="0" lang="fr-FR" sz="1800" u="none" cap="none" strike="noStrike">
                <a:solidFill>
                  <a:srgbClr val="000000"/>
                </a:solidFill>
                <a:latin typeface="Arial"/>
                <a:ea typeface="Arial"/>
                <a:cs typeface="Arial"/>
                <a:sym typeface="Arial"/>
              </a:rPr>
              <a:t>. »Ei, du mein Gott! Ei, du mein Gott!« riefen sie, »was ist das Kind so schön!«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sp>
        <p:nvSpPr>
          <p:cNvPr id="110" name="Shape 110"/>
          <p:cNvSpPr/>
          <p:nvPr/>
        </p:nvSpPr>
        <p:spPr>
          <a:xfrm>
            <a:off x="698500" y="838200"/>
            <a:ext cx="3429000" cy="341631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252525"/>
                </a:solidFill>
                <a:latin typeface="Arial"/>
                <a:ea typeface="Arial"/>
                <a:cs typeface="Arial"/>
                <a:sym typeface="Arial"/>
              </a:rPr>
              <a:t>Die böse Stiefmutter hat jedoch durch ihren magischen Spiegel erfahren, dass Schneewittchen noch am Leben ist. Sie </a:t>
            </a:r>
            <a:r>
              <a:rPr lang="fr-FR" sz="1800">
                <a:solidFill>
                  <a:srgbClr val="FF0000"/>
                </a:solidFill>
                <a:latin typeface="Arial"/>
                <a:ea typeface="Arial"/>
                <a:cs typeface="Arial"/>
                <a:sym typeface="Arial"/>
              </a:rPr>
              <a:t>verschafft sich </a:t>
            </a:r>
            <a:r>
              <a:rPr lang="fr-FR" sz="1800">
                <a:solidFill>
                  <a:srgbClr val="252525"/>
                </a:solidFill>
                <a:latin typeface="Arial"/>
                <a:ea typeface="Arial"/>
                <a:cs typeface="Arial"/>
                <a:sym typeface="Arial"/>
              </a:rPr>
              <a:t>durch Magie </a:t>
            </a:r>
            <a:r>
              <a:rPr lang="fr-FR" sz="1800">
                <a:solidFill>
                  <a:srgbClr val="FF0000"/>
                </a:solidFill>
                <a:latin typeface="Arial"/>
                <a:ea typeface="Arial"/>
                <a:cs typeface="Arial"/>
                <a:sym typeface="Arial"/>
              </a:rPr>
              <a:t>ein</a:t>
            </a:r>
            <a:r>
              <a:rPr lang="fr-FR" sz="1800">
                <a:solidFill>
                  <a:srgbClr val="252525"/>
                </a:solidFill>
                <a:latin typeface="Arial"/>
                <a:ea typeface="Arial"/>
                <a:cs typeface="Arial"/>
                <a:sym typeface="Arial"/>
              </a:rPr>
              <a:t> anderes </a:t>
            </a:r>
            <a:r>
              <a:rPr lang="fr-FR" sz="1800">
                <a:solidFill>
                  <a:srgbClr val="FF0000"/>
                </a:solidFill>
                <a:latin typeface="Arial"/>
                <a:ea typeface="Arial"/>
                <a:cs typeface="Arial"/>
                <a:sym typeface="Arial"/>
              </a:rPr>
              <a:t>Aussehen</a:t>
            </a:r>
            <a:r>
              <a:rPr lang="fr-FR" sz="1800">
                <a:solidFill>
                  <a:srgbClr val="252525"/>
                </a:solidFill>
                <a:latin typeface="Arial"/>
                <a:ea typeface="Arial"/>
                <a:cs typeface="Arial"/>
                <a:sym typeface="Arial"/>
              </a:rPr>
              <a:t>, vergiftet einen Apfel und </a:t>
            </a:r>
            <a:r>
              <a:rPr lang="fr-FR" sz="1800">
                <a:solidFill>
                  <a:srgbClr val="FF0000"/>
                </a:solidFill>
                <a:latin typeface="Arial"/>
                <a:ea typeface="Arial"/>
                <a:cs typeface="Arial"/>
                <a:sym typeface="Arial"/>
              </a:rPr>
              <a:t>macht sich auf den Weg</a:t>
            </a:r>
            <a:r>
              <a:rPr lang="fr-FR" sz="1800">
                <a:solidFill>
                  <a:srgbClr val="252525"/>
                </a:solidFill>
                <a:latin typeface="Arial"/>
                <a:ea typeface="Arial"/>
                <a:cs typeface="Arial"/>
                <a:sym typeface="Arial"/>
              </a:rPr>
              <a:t> zur Hütte der Zwerge, wo ihre ahnungslose Stieftochter sie freundlich empfängt und den Apfel annimmt.</a:t>
            </a:r>
          </a:p>
        </p:txBody>
      </p:sp>
      <p:pic>
        <p:nvPicPr>
          <p:cNvPr descr="http://www.animationsfilme.ch/wp-content/uploads/2012/09/tumblr_m893nkN9Mp1qdbhwwo4_1280.jpg" id="111" name="Shape 111"/>
          <p:cNvPicPr preferRelativeResize="0"/>
          <p:nvPr/>
        </p:nvPicPr>
        <p:blipFill rotWithShape="1">
          <a:blip r:embed="rId3">
            <a:alphaModFix/>
          </a:blip>
          <a:srcRect b="0" l="0" r="0" t="0"/>
          <a:stretch/>
        </p:blipFill>
        <p:spPr>
          <a:xfrm>
            <a:off x="4648200" y="609600"/>
            <a:ext cx="3965574" cy="55637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p:nvPr/>
        </p:nvSpPr>
        <p:spPr>
          <a:xfrm>
            <a:off x="665431" y="990600"/>
            <a:ext cx="8097568"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252525"/>
                </a:solidFill>
                <a:latin typeface="Arial"/>
                <a:ea typeface="Arial"/>
                <a:cs typeface="Arial"/>
                <a:sym typeface="Arial"/>
              </a:rPr>
              <a:t>Die Zwerge finden Schneewittchen leblos vor und verfolgen die Stiefmutter, die inmitten eines Gewitters durchs Gebirge flieht. Sie stirbt, als der Abhang, auf dem die Zwerge sie stellen, vom Blitz getroffen und in die Tiefe gerissen wird. Die trauernden Zwerge kehren zurück und bestatten Schneewittchen in einem gläsernen Sarg, als plötzlich ein junger Prinz auf den Plan tritt und die Schöne küsst, die daraufhin wieder zum Leben erwacht. Liebevoll verabschiedet sie sich von den Zwergen und macht sich mit ihrem Verehrer auf den Weg in ihr neues Leben.</a:t>
            </a:r>
          </a:p>
        </p:txBody>
      </p:sp>
      <p:pic>
        <p:nvPicPr>
          <p:cNvPr descr="http://www.goethezeitportal.de/fileadmin/Images/db/wiss/bildende_kunst/illustrationen/brueder_grimm/schneewittchen/GP_14_Schuetz_Schneewittchen_Ausschnitt__300x184_.jpg" id="117" name="Shape 117"/>
          <p:cNvPicPr preferRelativeResize="0"/>
          <p:nvPr/>
        </p:nvPicPr>
        <p:blipFill rotWithShape="1">
          <a:blip r:embed="rId3">
            <a:alphaModFix/>
          </a:blip>
          <a:srcRect b="0" l="0" r="0" t="0"/>
          <a:stretch/>
        </p:blipFill>
        <p:spPr>
          <a:xfrm>
            <a:off x="2743200" y="3581400"/>
            <a:ext cx="3619344" cy="22198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rPr b="1" i="0" lang="fr-FR" sz="1600" u="none" cap="none" strike="noStrike">
                <a:solidFill>
                  <a:srgbClr val="000000"/>
                </a:solidFill>
                <a:latin typeface="Arial"/>
                <a:ea typeface="Arial"/>
                <a:cs typeface="Arial"/>
                <a:sym typeface="Arial"/>
              </a:rPr>
              <a:t>Aufgaben</a:t>
            </a:r>
            <a:r>
              <a:rPr b="0" i="0" lang="fr-FR" sz="1600" u="none" cap="none" strike="noStrike">
                <a:solidFill>
                  <a:srgbClr val="000000"/>
                </a:solidFill>
                <a:latin typeface="Arial"/>
                <a:ea typeface="Arial"/>
                <a:cs typeface="Arial"/>
                <a:sym typeface="Arial"/>
              </a:rPr>
              <a: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1. Bilde Verkleinerungsform von folgenden Wörtern. Pass auf den Artikel auf!</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Der Vogel – das Vöglein</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Der Stuhl – das Stühlchen</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Das Buch –</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Die Schwester – </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Der Bruder –</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Der Löffel - </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Die Tüte – </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der Bär</a:t>
            </a: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das Kind</a:t>
            </a: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2. Schau dir die Bilder in der Präsentation an und gib den passenden Auszug aus dem Märchen wider.</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