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0" name="Shape 13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7" name="Shape 13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3" name="Shape 14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0" name="Shape 15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6" name="Shape 15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3" name="Shape 16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8" name="Shape 16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5" name="Shape 17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80" name="Shape 1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4" name="Shape 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9" name="Shape 7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5" name="Shape 8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1" name="Shape 9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8" name="Shape 9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4" name="Shape 10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1" name="Shape 11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1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9.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533400" y="1143000"/>
            <a:ext cx="8280070" cy="4887407"/>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3600" u="none" cap="none" strike="noStrike">
                <a:solidFill>
                  <a:srgbClr val="000000"/>
                </a:solidFill>
                <a:latin typeface="Arial"/>
                <a:ea typeface="Arial"/>
                <a:cs typeface="Arial"/>
                <a:sym typeface="Arial"/>
              </a:rPr>
              <a:t>Berühmte Personen erraten</a:t>
            </a:r>
          </a:p>
        </p:txBody>
      </p:sp>
      <p:pic>
        <p:nvPicPr>
          <p:cNvPr id="70" name="Shape 70"/>
          <p:cNvPicPr preferRelativeResize="0"/>
          <p:nvPr/>
        </p:nvPicPr>
        <p:blipFill rotWithShape="1">
          <a:blip r:embed="rId3">
            <a:alphaModFix/>
          </a:blip>
          <a:srcRect b="0" l="0" r="0" t="0"/>
          <a:stretch/>
        </p:blipFill>
        <p:spPr>
          <a:xfrm>
            <a:off x="5029200" y="1932059"/>
            <a:ext cx="3763393" cy="3496108"/>
          </a:xfrm>
          <a:prstGeom prst="rect">
            <a:avLst/>
          </a:prstGeom>
          <a:noFill/>
          <a:ln>
            <a:noFill/>
          </a:ln>
        </p:spPr>
      </p:pic>
      <p:pic>
        <p:nvPicPr>
          <p:cNvPr id="71" name="Shape 71"/>
          <p:cNvPicPr preferRelativeResize="0"/>
          <p:nvPr/>
        </p:nvPicPr>
        <p:blipFill rotWithShape="1">
          <a:blip r:embed="rId4">
            <a:alphaModFix/>
          </a:blip>
          <a:srcRect b="0" l="0" r="0" t="0"/>
          <a:stretch/>
        </p:blipFill>
        <p:spPr>
          <a:xfrm>
            <a:off x="381000" y="2819400"/>
            <a:ext cx="3672735" cy="27545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27" name="Shape 12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war von 1961 bis 1963 der 35. Präsident der Vereinigten Staaten von Amerika. In seine Amtszeit während der Hochphase des Kalten Krieges fielen historische Ereignisse wie die Kubakrise, der Bau der Berliner Mauer, der Beginn der Raumfahrt, die Eskalation des Vietnamkriegs sowie die Zeit des zivilen Ungehorsams der afroamerikanischen Bürgerrechtsbewegung.</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33" name="Shape 133"/>
          <p:cNvPicPr preferRelativeResize="0"/>
          <p:nvPr>
            <p:ph idx="1" type="body"/>
          </p:nvPr>
        </p:nvPicPr>
        <p:blipFill rotWithShape="1">
          <a:blip r:embed="rId3">
            <a:alphaModFix/>
          </a:blip>
          <a:srcRect b="0" l="0" r="0" t="0"/>
          <a:stretch/>
        </p:blipFill>
        <p:spPr>
          <a:xfrm>
            <a:off x="457200" y="1981200"/>
            <a:ext cx="7553325" cy="4241482"/>
          </a:xfrm>
          <a:prstGeom prst="rect">
            <a:avLst/>
          </a:prstGeom>
          <a:noFill/>
          <a:ln>
            <a:noFill/>
          </a:ln>
        </p:spPr>
      </p:pic>
      <p:sp>
        <p:nvSpPr>
          <p:cNvPr id="134" name="Shape 134"/>
          <p:cNvSpPr txBox="1"/>
          <p:nvPr/>
        </p:nvSpPr>
        <p:spPr>
          <a:xfrm>
            <a:off x="609600" y="1295400"/>
            <a:ext cx="4724400"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de-DE" sz="1800">
                <a:solidFill>
                  <a:schemeClr val="dk1"/>
                </a:solidFill>
                <a:latin typeface="Arial"/>
                <a:ea typeface="Arial"/>
                <a:cs typeface="Arial"/>
                <a:sym typeface="Arial"/>
              </a:rPr>
              <a:t>John Fitzgerald „Jack“ Kennedy</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40" name="Shape 140"/>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begann seine Karriere in der französischen Modewelt Mitte der 1950er Jahre in Paris, wo er in der Folge bei Balmain, Patou, Chloé und anderen Modefirmen unter Vertrag stand. Er ist seit 1983 Kreativdirektor bei dem französischen Modehaus Chanel.</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sp>
        <p:nvSpPr>
          <p:cNvPr id="145" name="Shape 145"/>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46" name="Shape 146"/>
          <p:cNvPicPr preferRelativeResize="0"/>
          <p:nvPr>
            <p:ph idx="1" type="body"/>
          </p:nvPr>
        </p:nvPicPr>
        <p:blipFill rotWithShape="1">
          <a:blip r:embed="rId3">
            <a:alphaModFix/>
          </a:blip>
          <a:srcRect b="0" l="0" r="0" t="0"/>
          <a:stretch/>
        </p:blipFill>
        <p:spPr>
          <a:xfrm>
            <a:off x="228600" y="2209800"/>
            <a:ext cx="8134350" cy="4067175"/>
          </a:xfrm>
          <a:prstGeom prst="rect">
            <a:avLst/>
          </a:prstGeom>
          <a:noFill/>
          <a:ln>
            <a:noFill/>
          </a:ln>
        </p:spPr>
      </p:pic>
      <p:sp>
        <p:nvSpPr>
          <p:cNvPr id="147" name="Shape 147"/>
          <p:cNvSpPr txBox="1"/>
          <p:nvPr/>
        </p:nvSpPr>
        <p:spPr>
          <a:xfrm>
            <a:off x="457200" y="1371600"/>
            <a:ext cx="4419599" cy="3810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Karl Lagerfeld</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x="0" y="0"/>
          <a:ext cx="0" cy="0"/>
          <a:chOff x="0" y="0"/>
          <a:chExt cx="0" cy="0"/>
        </a:xfrm>
      </p:grpSpPr>
      <p:sp>
        <p:nvSpPr>
          <p:cNvPr id="152" name="Shape 152"/>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53" name="Shape 153"/>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1929 – 1993</a:t>
            </a:r>
          </a:p>
          <a:p>
            <a:pPr indent="0" lvl="0" marL="0" marR="0" rtl="0" algn="l">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war eine Schauspielerin britisch-niederländischer Herkunft. Sie zählte in den 1950er und 1960er Jahren zu den führenden weiblichen Stars. Für ihre künstlerischen Leistungen wurde sie unter anderem mit dem Oscar, einem Emmy, zwei Tony Awards und dem Grammy ausgezeichnet. Damit zählt sie zu den wenigen Künstlern, die alle vier großen Preise der amerikanischen Unterhaltungsindustrie gewonnen haben.</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x="0" y="0"/>
          <a:ext cx="0" cy="0"/>
          <a:chOff x="0" y="0"/>
          <a:chExt cx="0" cy="0"/>
        </a:xfrm>
      </p:grpSpPr>
      <p:sp>
        <p:nvSpPr>
          <p:cNvPr id="158" name="Shape 158"/>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59" name="Shape 159"/>
          <p:cNvPicPr preferRelativeResize="0"/>
          <p:nvPr>
            <p:ph idx="1" type="body"/>
          </p:nvPr>
        </p:nvPicPr>
        <p:blipFill rotWithShape="1">
          <a:blip r:embed="rId3">
            <a:alphaModFix/>
          </a:blip>
          <a:srcRect b="0" l="0" r="0" t="0"/>
          <a:stretch/>
        </p:blipFill>
        <p:spPr>
          <a:xfrm>
            <a:off x="381000" y="838200"/>
            <a:ext cx="4459059" cy="5202238"/>
          </a:xfrm>
          <a:prstGeom prst="rect">
            <a:avLst/>
          </a:prstGeom>
          <a:noFill/>
          <a:ln>
            <a:noFill/>
          </a:ln>
        </p:spPr>
      </p:pic>
      <p:sp>
        <p:nvSpPr>
          <p:cNvPr id="160" name="Shape 160"/>
          <p:cNvSpPr txBox="1"/>
          <p:nvPr/>
        </p:nvSpPr>
        <p:spPr>
          <a:xfrm>
            <a:off x="5105400" y="2971800"/>
            <a:ext cx="335279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Audrey Hepburn</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sp>
        <p:nvSpPr>
          <p:cNvPr id="165" name="Shape 165"/>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1942 – unsere Zeit</a:t>
            </a:r>
          </a:p>
          <a:p>
            <a:pPr indent="0" lvl="0" marL="0" marR="0" rtl="0" algn="l">
              <a:spcBef>
                <a:spcPts val="40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Er ist ein US-amerikanischer Schauspieler und Produzent, ist in vier Filmen der Reihe </a:t>
            </a:r>
            <a:r>
              <a:rPr b="0" i="1" lang="de-DE" sz="2400" u="none" cap="none" strike="noStrike">
                <a:solidFill>
                  <a:srgbClr val="000000"/>
                </a:solidFill>
                <a:latin typeface="Arial"/>
                <a:ea typeface="Arial"/>
                <a:cs typeface="Arial"/>
                <a:sym typeface="Arial"/>
              </a:rPr>
              <a:t>Star Wars</a:t>
            </a:r>
            <a:r>
              <a:rPr b="0" i="0" lang="de-DE" sz="2400" u="none" cap="none" strike="noStrike">
                <a:solidFill>
                  <a:srgbClr val="000000"/>
                </a:solidFill>
                <a:latin typeface="Arial"/>
                <a:ea typeface="Arial"/>
                <a:cs typeface="Arial"/>
                <a:sym typeface="Arial"/>
              </a:rPr>
              <a:t> als Han Solo zu sehen war, gilt als einer der kommerziell erfolgreichsten Darsteller der Filmgeschichte. Besondere Popularität erlangte Ford in der Rolle des Archäologen und Abenteurers Indiana Jones.</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9" name="Shape 169"/>
        <p:cNvGrpSpPr/>
        <p:nvPr/>
      </p:nvGrpSpPr>
      <p:grpSpPr>
        <a:xfrm>
          <a:off x="0" y="0"/>
          <a:ext cx="0" cy="0"/>
          <a:chOff x="0" y="0"/>
          <a:chExt cx="0" cy="0"/>
        </a:xfrm>
      </p:grpSpPr>
      <p:sp>
        <p:nvSpPr>
          <p:cNvPr id="170" name="Shape 170"/>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71" name="Shape 171"/>
          <p:cNvPicPr preferRelativeResize="0"/>
          <p:nvPr>
            <p:ph idx="1" type="body"/>
          </p:nvPr>
        </p:nvPicPr>
        <p:blipFill rotWithShape="1">
          <a:blip r:embed="rId3">
            <a:alphaModFix/>
          </a:blip>
          <a:srcRect b="0" l="0" r="0" t="0"/>
          <a:stretch/>
        </p:blipFill>
        <p:spPr>
          <a:xfrm>
            <a:off x="533400" y="838200"/>
            <a:ext cx="3950588" cy="5161801"/>
          </a:xfrm>
          <a:prstGeom prst="rect">
            <a:avLst/>
          </a:prstGeom>
          <a:noFill/>
          <a:ln>
            <a:noFill/>
          </a:ln>
        </p:spPr>
      </p:pic>
      <p:sp>
        <p:nvSpPr>
          <p:cNvPr id="172" name="Shape 172"/>
          <p:cNvSpPr txBox="1"/>
          <p:nvPr/>
        </p:nvSpPr>
        <p:spPr>
          <a:xfrm>
            <a:off x="4724400" y="2667000"/>
            <a:ext cx="4572000"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Harrison Ford</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sp>
        <p:nvSpPr>
          <p:cNvPr id="177" name="Shape 17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1930 – unsere Zeit</a:t>
            </a:r>
          </a:p>
          <a:p>
            <a:pPr indent="0" lvl="0" marL="0" marR="0" rtl="0" algn="l">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Er ist ein schottischer Schauspieler, Filmproduzent und Oscar-Preisträger.</a:t>
            </a:r>
          </a:p>
          <a:p>
            <a:pPr indent="0" lvl="0" marL="0" marR="0" rtl="0" algn="l">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Nachdem er in den 1960er Jahren zunächst in der Rolle des Superagenten James Bond sehr populär geworden war, etablierte er sich ab den 1970er Jahren als Charakterdarsteller. 1989 wurde er vom People Magazine zum </a:t>
            </a:r>
            <a:r>
              <a:rPr b="0" i="1" lang="de-DE" sz="2000" u="none" cap="none" strike="noStrike">
                <a:solidFill>
                  <a:srgbClr val="000000"/>
                </a:solidFill>
                <a:latin typeface="Arial"/>
                <a:ea typeface="Arial"/>
                <a:cs typeface="Arial"/>
                <a:sym typeface="Arial"/>
              </a:rPr>
              <a:t>Sexiest Man Alive</a:t>
            </a:r>
            <a:r>
              <a:rPr b="0" i="0" lang="de-DE" sz="2000" u="none" cap="none" strike="noStrike">
                <a:solidFill>
                  <a:srgbClr val="000000"/>
                </a:solidFill>
                <a:latin typeface="Arial"/>
                <a:ea typeface="Arial"/>
                <a:cs typeface="Arial"/>
                <a:sym typeface="Arial"/>
              </a:rPr>
              <a:t> und 1999, damals 69 Jahre alt, zum </a:t>
            </a:r>
            <a:r>
              <a:rPr b="0" i="1" lang="de-DE" sz="2000" u="none" cap="none" strike="noStrike">
                <a:solidFill>
                  <a:srgbClr val="000000"/>
                </a:solidFill>
                <a:latin typeface="Arial"/>
                <a:ea typeface="Arial"/>
                <a:cs typeface="Arial"/>
                <a:sym typeface="Arial"/>
              </a:rPr>
              <a:t>Sexiest Man of the Century</a:t>
            </a:r>
            <a:r>
              <a:rPr b="0" i="0" lang="de-DE" sz="2000" u="none" cap="none" strike="noStrike">
                <a:solidFill>
                  <a:srgbClr val="000000"/>
                </a:solidFill>
                <a:latin typeface="Arial"/>
                <a:ea typeface="Arial"/>
                <a:cs typeface="Arial"/>
                <a:sym typeface="Arial"/>
              </a:rPr>
              <a:t> gewählt.</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pic>
        <p:nvPicPr>
          <p:cNvPr id="182" name="Shape 182"/>
          <p:cNvPicPr preferRelativeResize="0"/>
          <p:nvPr>
            <p:ph idx="1" type="body"/>
          </p:nvPr>
        </p:nvPicPr>
        <p:blipFill rotWithShape="1">
          <a:blip r:embed="rId3">
            <a:alphaModFix/>
          </a:blip>
          <a:srcRect b="0" l="0" r="0" t="0"/>
          <a:stretch/>
        </p:blipFill>
        <p:spPr>
          <a:xfrm>
            <a:off x="304800" y="2819400"/>
            <a:ext cx="6033340" cy="3418893"/>
          </a:xfrm>
          <a:prstGeom prst="rect">
            <a:avLst/>
          </a:prstGeom>
          <a:noFill/>
          <a:ln>
            <a:noFill/>
          </a:ln>
        </p:spPr>
      </p:pic>
      <p:sp>
        <p:nvSpPr>
          <p:cNvPr id="183" name="Shape 183"/>
          <p:cNvSpPr txBox="1"/>
          <p:nvPr/>
        </p:nvSpPr>
        <p:spPr>
          <a:xfrm>
            <a:off x="381000" y="1905000"/>
            <a:ext cx="41909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Sir </a:t>
            </a:r>
            <a:r>
              <a:rPr b="1" lang="de-DE" sz="1800">
                <a:solidFill>
                  <a:schemeClr val="dk1"/>
                </a:solidFill>
                <a:latin typeface="Arial"/>
                <a:ea typeface="Arial"/>
                <a:cs typeface="Arial"/>
                <a:sym typeface="Arial"/>
              </a:rPr>
              <a:t>Thomas Sean Connery</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idx="1" type="body"/>
          </p:nvPr>
        </p:nvSpPr>
        <p:spPr>
          <a:xfrm>
            <a:off x="609600" y="130730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Der italienische Maler, Bildhauer, Architekt und Naturwissenschaftler gilt als Universalgenie, in dessen Werk sich Kunst, Philosophie und Naturwissenschaften auf einzigartige Weise miteinander verbanden. Er war Schöpfer zahlreicher der bedeutendsten Meisterwerke der Malerei, wie etwa "Das letzte Abendmahl", entstanden zwischen 1495 und 1498, oder der "Mona Lisa", entstanden zwischen 1503 und 1506.</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pic>
        <p:nvPicPr>
          <p:cNvPr id="81" name="Shape 81"/>
          <p:cNvPicPr preferRelativeResize="0"/>
          <p:nvPr>
            <p:ph idx="1" type="body"/>
          </p:nvPr>
        </p:nvPicPr>
        <p:blipFill rotWithShape="1">
          <a:blip r:embed="rId3">
            <a:alphaModFix/>
          </a:blip>
          <a:srcRect b="0" l="0" r="0" t="0"/>
          <a:stretch/>
        </p:blipFill>
        <p:spPr>
          <a:xfrm>
            <a:off x="304800" y="609600"/>
            <a:ext cx="3640691" cy="5503701"/>
          </a:xfrm>
          <a:prstGeom prst="rect">
            <a:avLst/>
          </a:prstGeom>
          <a:noFill/>
          <a:ln>
            <a:noFill/>
          </a:ln>
        </p:spPr>
      </p:pic>
      <p:sp>
        <p:nvSpPr>
          <p:cNvPr id="82" name="Shape 82"/>
          <p:cNvSpPr txBox="1"/>
          <p:nvPr/>
        </p:nvSpPr>
        <p:spPr>
          <a:xfrm>
            <a:off x="4343400" y="2971800"/>
            <a:ext cx="33527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de-DE" sz="1800" u="none" cap="none" strike="noStrike">
                <a:solidFill>
                  <a:schemeClr val="dk1"/>
                </a:solidFill>
                <a:latin typeface="Arial"/>
                <a:ea typeface="Arial"/>
                <a:cs typeface="Arial"/>
                <a:sym typeface="Arial"/>
              </a:rPr>
              <a:t>Leonardo da Vinci</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88" name="Shape 88"/>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1809-1982</a:t>
            </a:r>
          </a:p>
          <a:p>
            <a:pPr indent="0" lvl="0" marL="0" marR="0" rtl="0" algn="l">
              <a:spcBef>
                <a:spcPts val="40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war ein britischer Naturwissenschaftler und lebte von 1809 bis 1882. Er lieferte die wesentlichen Beiträge zur Evolutionstheorie, welche bis heute in der Naturwissenschaft als die Erklärung für die Entstehung und Weiterentwicklung des Lebens gilt.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94" name="Shape 94"/>
          <p:cNvPicPr preferRelativeResize="0"/>
          <p:nvPr>
            <p:ph idx="1" type="body"/>
          </p:nvPr>
        </p:nvPicPr>
        <p:blipFill rotWithShape="1">
          <a:blip r:embed="rId3">
            <a:alphaModFix/>
          </a:blip>
          <a:srcRect b="0" l="0" r="0" t="0"/>
          <a:stretch/>
        </p:blipFill>
        <p:spPr>
          <a:xfrm>
            <a:off x="381000" y="533400"/>
            <a:ext cx="4757737" cy="5610847"/>
          </a:xfrm>
          <a:prstGeom prst="rect">
            <a:avLst/>
          </a:prstGeom>
          <a:noFill/>
          <a:ln>
            <a:noFill/>
          </a:ln>
        </p:spPr>
      </p:pic>
      <p:sp>
        <p:nvSpPr>
          <p:cNvPr id="95" name="Shape 95"/>
          <p:cNvSpPr txBox="1"/>
          <p:nvPr/>
        </p:nvSpPr>
        <p:spPr>
          <a:xfrm>
            <a:off x="5410200" y="2590800"/>
            <a:ext cx="32003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de-DE" sz="1800">
                <a:solidFill>
                  <a:schemeClr val="dk1"/>
                </a:solidFill>
                <a:latin typeface="Arial"/>
                <a:ea typeface="Arial"/>
                <a:cs typeface="Arial"/>
                <a:sym typeface="Arial"/>
              </a:rPr>
              <a:t>Charles Robert Darwin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01" name="Shape 10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1879 - 1975</a:t>
            </a:r>
          </a:p>
          <a:p>
            <a:pPr indent="0" lvl="0" marL="0" marR="0" rtl="0" algn="l">
              <a:spcBef>
                <a:spcPts val="40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Seine Forschungen zur Struktur von Materie, Raum und Zeit sowie dem Wesen der Gravitation veränderten maßgeblich das physikalische Weltbild. Er gilt daher als einer der bedeutendsten Physiker aller Zeiten.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07" name="Shape 107"/>
          <p:cNvPicPr preferRelativeResize="0"/>
          <p:nvPr>
            <p:ph idx="1" type="body"/>
          </p:nvPr>
        </p:nvPicPr>
        <p:blipFill rotWithShape="1">
          <a:blip r:embed="rId3">
            <a:alphaModFix/>
          </a:blip>
          <a:srcRect b="0" l="0" r="0" t="0"/>
          <a:stretch/>
        </p:blipFill>
        <p:spPr>
          <a:xfrm>
            <a:off x="762000" y="914400"/>
            <a:ext cx="4114800" cy="5143499"/>
          </a:xfrm>
          <a:prstGeom prst="rect">
            <a:avLst/>
          </a:prstGeom>
          <a:noFill/>
          <a:ln>
            <a:noFill/>
          </a:ln>
        </p:spPr>
      </p:pic>
      <p:sp>
        <p:nvSpPr>
          <p:cNvPr id="108" name="Shape 108"/>
          <p:cNvSpPr txBox="1"/>
          <p:nvPr/>
        </p:nvSpPr>
        <p:spPr>
          <a:xfrm>
            <a:off x="5181600" y="3505200"/>
            <a:ext cx="29717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Albert Einstein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14" name="Shape 114"/>
          <p:cNvSpPr txBox="1"/>
          <p:nvPr>
            <p:ph idx="1" type="body"/>
          </p:nvPr>
        </p:nvSpPr>
        <p:spPr>
          <a:xfrm>
            <a:off x="698500" y="1387475"/>
            <a:ext cx="844550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800" u="none" cap="none" strike="noStrike">
                <a:solidFill>
                  <a:srgbClr val="000000"/>
                </a:solidFill>
                <a:latin typeface="Arial"/>
                <a:ea typeface="Arial"/>
                <a:cs typeface="Arial"/>
                <a:sym typeface="Arial"/>
              </a:rPr>
              <a:t>1844 (in Karlsruhe) – 1929</a:t>
            </a:r>
          </a:p>
          <a:p>
            <a:pPr indent="0" lvl="0" marL="0" marR="0" rtl="0" algn="l">
              <a:spcBef>
                <a:spcPts val="400"/>
              </a:spcBef>
              <a:spcAft>
                <a:spcPts val="0"/>
              </a:spcAft>
              <a:buClr>
                <a:srgbClr val="7889FB"/>
              </a:buClr>
              <a:buSzPct val="25000"/>
              <a:buFont typeface="Noto Sans Symbols"/>
              <a:buNone/>
            </a:pPr>
            <a:r>
              <a:rPr b="1" i="0" lang="de-DE" sz="2800" u="none" cap="none" strike="noStrike">
                <a:solidFill>
                  <a:srgbClr val="000000"/>
                </a:solidFill>
                <a:latin typeface="Arial"/>
                <a:ea typeface="Arial"/>
                <a:cs typeface="Arial"/>
                <a:sym typeface="Arial"/>
              </a:rPr>
              <a:t>Er war ein deutscher Ingenieur und Automobilpionier. Sein Patent-Motorwagen Nummer 1 von 1885 gilt als erstes praxistaugliches Automobil. Am 29. Januar 1886 meldete er seinen Motorwagen zum Patent an.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20" name="Shape 120"/>
          <p:cNvPicPr preferRelativeResize="0"/>
          <p:nvPr>
            <p:ph idx="1" type="body"/>
          </p:nvPr>
        </p:nvPicPr>
        <p:blipFill rotWithShape="1">
          <a:blip r:embed="rId3">
            <a:alphaModFix/>
          </a:blip>
          <a:srcRect b="0" l="0" r="0" t="0"/>
          <a:stretch/>
        </p:blipFill>
        <p:spPr>
          <a:xfrm>
            <a:off x="457200" y="685800"/>
            <a:ext cx="3857466" cy="5599549"/>
          </a:xfrm>
          <a:prstGeom prst="rect">
            <a:avLst/>
          </a:prstGeom>
          <a:noFill/>
          <a:ln>
            <a:noFill/>
          </a:ln>
        </p:spPr>
      </p:pic>
      <p:sp>
        <p:nvSpPr>
          <p:cNvPr id="121" name="Shape 121"/>
          <p:cNvSpPr txBox="1"/>
          <p:nvPr/>
        </p:nvSpPr>
        <p:spPr>
          <a:xfrm>
            <a:off x="4648200" y="3124200"/>
            <a:ext cx="38099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Carl Friedrich Benz</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