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6" name="Shape 12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2" name="Shape 13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 name="Shape 77"/>
        <p:cNvGrpSpPr/>
        <p:nvPr/>
      </p:nvGrpSpPr>
      <p:grpSpPr>
        <a:xfrm>
          <a:off x="0" y="0"/>
          <a:ext cx="0" cy="0"/>
          <a:chOff x="0" y="0"/>
          <a:chExt cx="0" cy="0"/>
        </a:xfrm>
      </p:grpSpPr>
      <p:sp>
        <p:nvSpPr>
          <p:cNvPr id="78" name="Shape 7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9" name="Shape 7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6" name="Shape 8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3" name="Shape 9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0" name="Shape 10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 name="Shape 104"/>
        <p:cNvGrpSpPr/>
        <p:nvPr/>
      </p:nvGrpSpPr>
      <p:grpSpPr>
        <a:xfrm>
          <a:off x="0" y="0"/>
          <a:ext cx="0" cy="0"/>
          <a:chOff x="0" y="0"/>
          <a:chExt cx="0" cy="0"/>
        </a:xfrm>
      </p:grpSpPr>
      <p:sp>
        <p:nvSpPr>
          <p:cNvPr id="105" name="Shape 10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6" name="Shape 10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1" name="Shape 111"/>
        <p:cNvGrpSpPr/>
        <p:nvPr/>
      </p:nvGrpSpPr>
      <p:grpSpPr>
        <a:xfrm>
          <a:off x="0" y="0"/>
          <a:ext cx="0" cy="0"/>
          <a:chOff x="0" y="0"/>
          <a:chExt cx="0" cy="0"/>
        </a:xfrm>
      </p:grpSpPr>
      <p:sp>
        <p:nvSpPr>
          <p:cNvPr id="112" name="Shape 11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3" name="Shape 11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8" name="Shape 118"/>
        <p:cNvGrpSpPr/>
        <p:nvPr/>
      </p:nvGrpSpPr>
      <p:grpSpPr>
        <a:xfrm>
          <a:off x="0" y="0"/>
          <a:ext cx="0" cy="0"/>
          <a:chOff x="0" y="0"/>
          <a:chExt cx="0" cy="0"/>
        </a:xfrm>
      </p:grpSpPr>
      <p:sp>
        <p:nvSpPr>
          <p:cNvPr id="119" name="Shape 11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0" name="Shape 12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5" name="Shape 15"/>
        <p:cNvGrpSpPr/>
        <p:nvPr/>
      </p:nvGrpSpPr>
      <p:grpSpPr>
        <a:xfrm>
          <a:off x="0" y="0"/>
          <a:ext cx="0" cy="0"/>
          <a:chOff x="0" y="0"/>
          <a:chExt cx="0" cy="0"/>
        </a:xfrm>
      </p:grpSpPr>
      <p:sp>
        <p:nvSpPr>
          <p:cNvPr id="16" name="Shape 16"/>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7"/>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5" y="2378868"/>
            <a:ext cx="5300662"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2" y="336550"/>
            <a:ext cx="5300662" cy="6202362"/>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2" name="Shape 22"/>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5" name="Shape 25"/>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26" name="Shape 2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7" name="Shape 27"/>
        <p:cNvGrpSpPr/>
        <p:nvPr/>
      </p:nvGrpSpPr>
      <p:grpSpPr>
        <a:xfrm>
          <a:off x="0" y="0"/>
          <a:ext cx="0" cy="0"/>
          <a:chOff x="0" y="0"/>
          <a:chExt cx="0" cy="0"/>
        </a:xfrm>
      </p:grpSpPr>
      <p:sp>
        <p:nvSpPr>
          <p:cNvPr id="28" name="Shape 2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9" name="Shape 29"/>
          <p:cNvSpPr txBox="1"/>
          <p:nvPr>
            <p:ph idx="1" type="body"/>
          </p:nvPr>
        </p:nvSpPr>
        <p:spPr>
          <a:xfrm>
            <a:off x="698500"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0" name="Shape 30"/>
          <p:cNvSpPr txBox="1"/>
          <p:nvPr>
            <p:ph idx="2" type="body"/>
          </p:nvPr>
        </p:nvSpPr>
        <p:spPr>
          <a:xfrm>
            <a:off x="4829175"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1" name="Shape 3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2" name="Shape 32"/>
        <p:cNvGrpSpPr/>
        <p:nvPr/>
      </p:nvGrpSpPr>
      <p:grpSpPr>
        <a:xfrm>
          <a:off x="0" y="0"/>
          <a:ext cx="0" cy="0"/>
          <a:chOff x="0" y="0"/>
          <a:chExt cx="0" cy="0"/>
        </a:xfrm>
      </p:grpSpPr>
      <p:sp>
        <p:nvSpPr>
          <p:cNvPr id="33" name="Shape 33"/>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38" name="Shape 38"/>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39" name="Shape 39"/>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0" name="Shape 40"/>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1" name="Shape 4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2" name="Shape 42"/>
        <p:cNvGrpSpPr/>
        <p:nvPr/>
      </p:nvGrpSpPr>
      <p:grpSpPr>
        <a:xfrm>
          <a:off x="0" y="0"/>
          <a:ext cx="0" cy="0"/>
          <a:chOff x="0" y="0"/>
          <a:chExt cx="0" cy="0"/>
        </a:xfrm>
      </p:grpSpPr>
      <p:sp>
        <p:nvSpPr>
          <p:cNvPr id="43" name="Shape 43"/>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9"/>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61595" lvl="0" marL="161925" marR="0" rtl="0" algn="l">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3175" lvl="1" marL="504825" marR="0" rtl="0" algn="l">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5875" lvl="2" marL="85407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57150" lvl="3" marL="1200150" marR="0" rtl="0" algn="l">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34925" lvl="4" marL="15335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34925" lvl="5" marL="19907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34925" lvl="6" marL="24479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34925" lvl="7" marL="29051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34925" lvl="8" marL="33623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lang="fr-FR" sz="1000">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1.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6" cy="387350"/>
          </a:xfrm>
          <a:prstGeom prst="rect">
            <a:avLst/>
          </a:prstGeom>
          <a:noFill/>
          <a:ln>
            <a:noFill/>
          </a:ln>
        </p:spPr>
      </p:pic>
      <p:sp>
        <p:nvSpPr>
          <p:cNvPr id="7" name="Shape 7"/>
          <p:cNvSpPr/>
          <p:nvPr/>
        </p:nvSpPr>
        <p:spPr>
          <a:xfrm>
            <a:off x="4763" y="6473825"/>
            <a:ext cx="9139236" cy="384174"/>
          </a:xfrm>
          <a:prstGeom prst="rect">
            <a:avLst/>
          </a:prstGeom>
          <a:solidFill>
            <a:srgbClr val="6666FF"/>
          </a:solidFill>
          <a:ln>
            <a:noFill/>
          </a:ln>
        </p:spPr>
        <p:txBody>
          <a:bodyPr anchorCtr="0" anchor="ctr" bIns="45700" lIns="91425" rIns="91425" tIns="45700">
            <a:noAutofit/>
          </a:bodyPr>
          <a:lstStyle/>
          <a:p>
            <a:pPr indent="0" lvl="0" marL="0"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spcAft>
                <a:spcPts val="0"/>
              </a:spcAft>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9"/>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spcBef>
                <a:spcPts val="0"/>
              </a:spcBef>
              <a:buSzPct val="25000"/>
              <a:buNone/>
            </a:pPr>
            <a:r>
              <a:rPr b="1" i="0" lang="fr-FR" sz="1100" u="none" cap="none" strike="noStrike">
                <a:solidFill>
                  <a:srgbClr val="FFFFFF"/>
                </a:solidFill>
                <a:latin typeface="Calibri"/>
                <a:ea typeface="Calibri"/>
                <a:cs typeface="Calibri"/>
                <a:sym typeface="Calibri"/>
              </a:rPr>
              <a:t>© </a:t>
            </a:r>
            <a:r>
              <a:rPr b="0" i="0" lang="fr-FR"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jpg"/><Relationship Id="rId4" Type="http://schemas.openxmlformats.org/officeDocument/2006/relationships/image" Target="../media/image1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jpg"/><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sp>
        <p:nvSpPr>
          <p:cNvPr id="69" name="Shape 69"/>
          <p:cNvSpPr txBox="1"/>
          <p:nvPr>
            <p:ph idx="1" type="body"/>
          </p:nvPr>
        </p:nvSpPr>
        <p:spPr>
          <a:xfrm>
            <a:off x="457200" y="762000"/>
            <a:ext cx="8350250" cy="53260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400" u="none" cap="none" strike="noStrike">
                <a:solidFill>
                  <a:srgbClr val="000000"/>
                </a:solidFill>
                <a:latin typeface="Arial"/>
                <a:ea typeface="Arial"/>
                <a:cs typeface="Arial"/>
                <a:sym typeface="Arial"/>
              </a:rPr>
              <a:t>Sydney, Hauptstadt eines Kontinents</a:t>
            </a:r>
          </a:p>
        </p:txBody>
      </p:sp>
      <p:pic>
        <p:nvPicPr>
          <p:cNvPr id="70" name="Shape 70"/>
          <p:cNvPicPr preferRelativeResize="0"/>
          <p:nvPr/>
        </p:nvPicPr>
        <p:blipFill rotWithShape="1">
          <a:blip r:embed="rId3">
            <a:alphaModFix/>
          </a:blip>
          <a:srcRect b="0" l="0" r="0" t="0"/>
          <a:stretch/>
        </p:blipFill>
        <p:spPr>
          <a:xfrm>
            <a:off x="1524000" y="1371599"/>
            <a:ext cx="7467600" cy="497785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7" name="Shape 127"/>
        <p:cNvGrpSpPr/>
        <p:nvPr/>
      </p:nvGrpSpPr>
      <p:grpSpPr>
        <a:xfrm>
          <a:off x="0" y="0"/>
          <a:ext cx="0" cy="0"/>
          <a:chOff x="0" y="0"/>
          <a:chExt cx="0" cy="0"/>
        </a:xfrm>
      </p:grpSpPr>
      <p:pic>
        <p:nvPicPr>
          <p:cNvPr id="128" name="Shape 128"/>
          <p:cNvPicPr preferRelativeResize="0"/>
          <p:nvPr>
            <p:ph idx="1" type="body"/>
          </p:nvPr>
        </p:nvPicPr>
        <p:blipFill rotWithShape="1">
          <a:blip r:embed="rId3">
            <a:alphaModFix/>
          </a:blip>
          <a:srcRect b="0" l="0" r="0" t="0"/>
          <a:stretch/>
        </p:blipFill>
        <p:spPr>
          <a:xfrm>
            <a:off x="685800" y="1295400"/>
            <a:ext cx="7702549" cy="5135033"/>
          </a:xfrm>
          <a:prstGeom prst="rect">
            <a:avLst/>
          </a:prstGeom>
          <a:noFill/>
          <a:ln>
            <a:noFill/>
          </a:ln>
        </p:spPr>
      </p:pic>
      <p:sp>
        <p:nvSpPr>
          <p:cNvPr id="129" name="Shape 129"/>
          <p:cNvSpPr txBox="1"/>
          <p:nvPr/>
        </p:nvSpPr>
        <p:spPr>
          <a:xfrm>
            <a:off x="838200" y="685800"/>
            <a:ext cx="4724400" cy="40010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i="0" lang="fr-FR" sz="2000" u="none" cap="none" strike="noStrike">
                <a:solidFill>
                  <a:schemeClr val="dk1"/>
                </a:solidFill>
                <a:latin typeface="Arial"/>
                <a:ea typeface="Arial"/>
                <a:cs typeface="Arial"/>
                <a:sym typeface="Arial"/>
              </a:rPr>
              <a:t>Schöne Landschaft in Sydney.</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3" name="Shape 133"/>
        <p:cNvGrpSpPr/>
        <p:nvPr/>
      </p:nvGrpSpPr>
      <p:grpSpPr>
        <a:xfrm>
          <a:off x="0" y="0"/>
          <a:ext cx="0" cy="0"/>
          <a:chOff x="0" y="0"/>
          <a:chExt cx="0" cy="0"/>
        </a:xfrm>
      </p:grpSpPr>
      <p:sp>
        <p:nvSpPr>
          <p:cNvPr id="134" name="Shape 134"/>
          <p:cNvSpPr txBox="1"/>
          <p:nvPr>
            <p:ph idx="1" type="body"/>
          </p:nvPr>
        </p:nvSpPr>
        <p:spPr>
          <a:xfrm>
            <a:off x="304800" y="685800"/>
            <a:ext cx="8502649" cy="54022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9. Die </a:t>
            </a:r>
            <a:r>
              <a:rPr b="1" i="0" lang="fr-FR" sz="2000" u="none" cap="none" strike="noStrike">
                <a:solidFill>
                  <a:srgbClr val="000000"/>
                </a:solidFill>
                <a:latin typeface="Arial"/>
                <a:ea typeface="Arial"/>
                <a:cs typeface="Arial"/>
                <a:sym typeface="Arial"/>
              </a:rPr>
              <a:t>Olympischen Sommerspiele 2000</a:t>
            </a:r>
            <a:r>
              <a:rPr b="0" i="0" lang="fr-FR" sz="2000" u="none" cap="none" strike="noStrike">
                <a:solidFill>
                  <a:srgbClr val="000000"/>
                </a:solidFill>
                <a:latin typeface="Arial"/>
                <a:ea typeface="Arial"/>
                <a:cs typeface="Arial"/>
                <a:sym typeface="Arial"/>
              </a:rPr>
              <a:t> fanden vom 15. September bis zum 1. Oktober 2000 im australischen Sydney statt. </a:t>
            </a: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Es waren nach den Olympischen Sommerspielen 1956, die in Melbourne ausgetragen wurden, die zweiten Spiele auf dem australischen Kontinent.</a:t>
            </a:r>
          </a:p>
        </p:txBody>
      </p:sp>
      <p:pic>
        <p:nvPicPr>
          <p:cNvPr id="135" name="Shape 135"/>
          <p:cNvPicPr preferRelativeResize="0"/>
          <p:nvPr/>
        </p:nvPicPr>
        <p:blipFill rotWithShape="1">
          <a:blip r:embed="rId3">
            <a:alphaModFix/>
          </a:blip>
          <a:srcRect b="0" l="0" r="0" t="0"/>
          <a:stretch/>
        </p:blipFill>
        <p:spPr>
          <a:xfrm>
            <a:off x="5739007" y="2880858"/>
            <a:ext cx="3048000" cy="3048000"/>
          </a:xfrm>
          <a:prstGeom prst="rect">
            <a:avLst/>
          </a:prstGeom>
          <a:noFill/>
          <a:ln>
            <a:noFill/>
          </a:ln>
        </p:spPr>
      </p:pic>
      <p:pic>
        <p:nvPicPr>
          <p:cNvPr id="136" name="Shape 136"/>
          <p:cNvPicPr preferRelativeResize="0"/>
          <p:nvPr/>
        </p:nvPicPr>
        <p:blipFill rotWithShape="1">
          <a:blip r:embed="rId4">
            <a:alphaModFix/>
          </a:blip>
          <a:srcRect b="0" l="0" r="0" t="0"/>
          <a:stretch/>
        </p:blipFill>
        <p:spPr>
          <a:xfrm>
            <a:off x="381000" y="3048000"/>
            <a:ext cx="4826148" cy="271371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sp>
        <p:nvSpPr>
          <p:cNvPr id="75" name="Shape 75"/>
          <p:cNvSpPr txBox="1"/>
          <p:nvPr>
            <p:ph idx="1" type="body"/>
          </p:nvPr>
        </p:nvSpPr>
        <p:spPr>
          <a:xfrm>
            <a:off x="152400" y="609600"/>
            <a:ext cx="8655050" cy="54784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1. Sydney, die größte Stadt Australiens, wird jährlich von knapp 10 Millionen Menschen besucht. Das sind fast doppelt so viele Gäste, wie Sydney Einwohner hat.</a:t>
            </a:r>
          </a:p>
        </p:txBody>
      </p:sp>
      <p:pic>
        <p:nvPicPr>
          <p:cNvPr id="76" name="Shape 76"/>
          <p:cNvPicPr preferRelativeResize="0"/>
          <p:nvPr/>
        </p:nvPicPr>
        <p:blipFill rotWithShape="1">
          <a:blip r:embed="rId3">
            <a:alphaModFix/>
          </a:blip>
          <a:srcRect b="0" l="0" r="0" t="0"/>
          <a:stretch/>
        </p:blipFill>
        <p:spPr>
          <a:xfrm>
            <a:off x="1600200" y="1676400"/>
            <a:ext cx="6705599" cy="44703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0" name="Shape 80"/>
        <p:cNvGrpSpPr/>
        <p:nvPr/>
      </p:nvGrpSpPr>
      <p:grpSpPr>
        <a:xfrm>
          <a:off x="0" y="0"/>
          <a:ext cx="0" cy="0"/>
          <a:chOff x="0" y="0"/>
          <a:chExt cx="0" cy="0"/>
        </a:xfrm>
      </p:grpSpPr>
      <p:sp>
        <p:nvSpPr>
          <p:cNvPr id="81" name="Shape 81"/>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82" name="Shape 82"/>
          <p:cNvSpPr txBox="1"/>
          <p:nvPr>
            <p:ph idx="1" type="body"/>
          </p:nvPr>
        </p:nvSpPr>
        <p:spPr>
          <a:xfrm>
            <a:off x="228600" y="762000"/>
            <a:ext cx="8578850" cy="53260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2. Sydney ist die zwölft teuerste Stadt der Welt mit Immobilienpreisen von knapp 18.000 Euro pro Quadratmeter.</a:t>
            </a:r>
          </a:p>
        </p:txBody>
      </p:sp>
      <p:pic>
        <p:nvPicPr>
          <p:cNvPr id="83" name="Shape 83"/>
          <p:cNvPicPr preferRelativeResize="0"/>
          <p:nvPr/>
        </p:nvPicPr>
        <p:blipFill rotWithShape="1">
          <a:blip r:embed="rId3">
            <a:alphaModFix/>
          </a:blip>
          <a:srcRect b="0" l="0" r="0" t="0"/>
          <a:stretch/>
        </p:blipFill>
        <p:spPr>
          <a:xfrm>
            <a:off x="1447800" y="1524000"/>
            <a:ext cx="6502399" cy="48767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7" name="Shape 87"/>
        <p:cNvGrpSpPr/>
        <p:nvPr/>
      </p:nvGrpSpPr>
      <p:grpSpPr>
        <a:xfrm>
          <a:off x="0" y="0"/>
          <a:ext cx="0" cy="0"/>
          <a:chOff x="0" y="0"/>
          <a:chExt cx="0" cy="0"/>
        </a:xfrm>
      </p:grpSpPr>
      <p:sp>
        <p:nvSpPr>
          <p:cNvPr id="88" name="Shape 88"/>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89" name="Shape 89"/>
          <p:cNvSpPr txBox="1"/>
          <p:nvPr>
            <p:ph idx="1" type="body"/>
          </p:nvPr>
        </p:nvSpPr>
        <p:spPr>
          <a:xfrm>
            <a:off x="304800" y="685800"/>
            <a:ext cx="8502649" cy="54022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3. Die Sydney Harbour Bridge, ist mit ihrer Breite von 50 Metern die „Breiteste Brücke der Welt mit langer Spannweite“ (Guinness-Buch der Rekorde, 2004) und birgt darauf insgesamt acht Straßenspuren (davon eine Busspur), zwei Bahngleise, einen Fahrradweg und einen Fußweg.</a:t>
            </a:r>
          </a:p>
        </p:txBody>
      </p:sp>
      <p:pic>
        <p:nvPicPr>
          <p:cNvPr id="90" name="Shape 90"/>
          <p:cNvPicPr preferRelativeResize="0"/>
          <p:nvPr/>
        </p:nvPicPr>
        <p:blipFill rotWithShape="1">
          <a:blip r:embed="rId3">
            <a:alphaModFix/>
          </a:blip>
          <a:srcRect b="0" l="0" r="0" t="0"/>
          <a:stretch/>
        </p:blipFill>
        <p:spPr>
          <a:xfrm>
            <a:off x="1295400" y="2276475"/>
            <a:ext cx="6553200" cy="40957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4" name="Shape 94"/>
        <p:cNvGrpSpPr/>
        <p:nvPr/>
      </p:nvGrpSpPr>
      <p:grpSpPr>
        <a:xfrm>
          <a:off x="0" y="0"/>
          <a:ext cx="0" cy="0"/>
          <a:chOff x="0" y="0"/>
          <a:chExt cx="0" cy="0"/>
        </a:xfrm>
      </p:grpSpPr>
      <p:sp>
        <p:nvSpPr>
          <p:cNvPr id="95" name="Shape 95"/>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96" name="Shape 96"/>
          <p:cNvSpPr txBox="1"/>
          <p:nvPr>
            <p:ph idx="1" type="body"/>
          </p:nvPr>
        </p:nvSpPr>
        <p:spPr>
          <a:xfrm>
            <a:off x="381000" y="685800"/>
            <a:ext cx="8426450" cy="54022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4. Am Bondi Beach wurde 2007 ein Guinness World Record für eines der größten Foto-Shootings gebrochen. 1.010 Frauen trugen für das Gruppenbild einen Bikini.</a:t>
            </a: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p:txBody>
      </p:sp>
      <p:pic>
        <p:nvPicPr>
          <p:cNvPr id="97" name="Shape 97"/>
          <p:cNvPicPr preferRelativeResize="0"/>
          <p:nvPr/>
        </p:nvPicPr>
        <p:blipFill rotWithShape="1">
          <a:blip r:embed="rId3">
            <a:alphaModFix/>
          </a:blip>
          <a:srcRect b="0" l="0" r="0" t="0"/>
          <a:stretch/>
        </p:blipFill>
        <p:spPr>
          <a:xfrm>
            <a:off x="533400" y="1752600"/>
            <a:ext cx="7753350" cy="435049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1" name="Shape 101"/>
        <p:cNvGrpSpPr/>
        <p:nvPr/>
      </p:nvGrpSpPr>
      <p:grpSpPr>
        <a:xfrm>
          <a:off x="0" y="0"/>
          <a:ext cx="0" cy="0"/>
          <a:chOff x="0" y="0"/>
          <a:chExt cx="0" cy="0"/>
        </a:xfrm>
      </p:grpSpPr>
      <p:sp>
        <p:nvSpPr>
          <p:cNvPr id="102" name="Shape 102"/>
          <p:cNvSpPr txBox="1"/>
          <p:nvPr>
            <p:ph idx="1" type="body"/>
          </p:nvPr>
        </p:nvSpPr>
        <p:spPr>
          <a:xfrm>
            <a:off x="304800" y="762000"/>
            <a:ext cx="4190999" cy="53260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fr-FR" sz="2000" u="none" cap="none" strike="noStrike">
                <a:solidFill>
                  <a:srgbClr val="000000"/>
                </a:solidFill>
                <a:latin typeface="Arial"/>
                <a:ea typeface="Arial"/>
                <a:cs typeface="Arial"/>
                <a:sym typeface="Arial"/>
              </a:rPr>
              <a:t>5. Sydney ist hügeliger als man denkt.</a:t>
            </a:r>
            <a:r>
              <a:rPr b="0" i="0" lang="fr-FR" sz="2000" u="none" cap="none" strike="noStrike">
                <a:solidFill>
                  <a:srgbClr val="000000"/>
                </a:solidFill>
                <a:latin typeface="Arial"/>
                <a:ea typeface="Arial"/>
                <a:cs typeface="Arial"/>
                <a:sym typeface="Arial"/>
              </a:rPr>
              <a:t> </a:t>
            </a: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Für jemanden, der vom platten Land kommt, ist das wirklich überraschend. </a:t>
            </a: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Fahrradfahren in Sydney ist nicht nur lebensgefährlich wegen der fehlenden Infrastruktur, man braucht auch eine Menge Puste, und in der sommerlichen Hitze eine gute Stamina, wenn man auch nur irgendwohin gelangen will.</a:t>
            </a:r>
          </a:p>
        </p:txBody>
      </p:sp>
      <p:pic>
        <p:nvPicPr>
          <p:cNvPr id="103" name="Shape 103"/>
          <p:cNvPicPr preferRelativeResize="0"/>
          <p:nvPr/>
        </p:nvPicPr>
        <p:blipFill rotWithShape="1">
          <a:blip r:embed="rId3">
            <a:alphaModFix/>
          </a:blip>
          <a:srcRect b="0" l="0" r="0" t="0"/>
          <a:stretch/>
        </p:blipFill>
        <p:spPr>
          <a:xfrm>
            <a:off x="4800600" y="685800"/>
            <a:ext cx="3759199" cy="5638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7" name="Shape 107"/>
        <p:cNvGrpSpPr/>
        <p:nvPr/>
      </p:nvGrpSpPr>
      <p:grpSpPr>
        <a:xfrm>
          <a:off x="0" y="0"/>
          <a:ext cx="0" cy="0"/>
          <a:chOff x="0" y="0"/>
          <a:chExt cx="0" cy="0"/>
        </a:xfrm>
      </p:grpSpPr>
      <p:sp>
        <p:nvSpPr>
          <p:cNvPr id="108" name="Shape 108"/>
          <p:cNvSpPr txBox="1"/>
          <p:nvPr>
            <p:ph idx="1" type="body"/>
          </p:nvPr>
        </p:nvSpPr>
        <p:spPr>
          <a:xfrm>
            <a:off x="228600" y="693737"/>
            <a:ext cx="8578850" cy="54784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fr-FR" sz="2000" u="none" cap="none" strike="noStrike">
                <a:solidFill>
                  <a:srgbClr val="000000"/>
                </a:solidFill>
                <a:latin typeface="Arial"/>
                <a:ea typeface="Arial"/>
                <a:cs typeface="Arial"/>
                <a:sym typeface="Arial"/>
              </a:rPr>
              <a:t>6. Die Sydney-Trichterspinne </a:t>
            </a:r>
            <a:r>
              <a:rPr b="0" i="0" lang="fr-FR" sz="2000" u="none" cap="none" strike="noStrike">
                <a:solidFill>
                  <a:srgbClr val="000000"/>
                </a:solidFill>
                <a:latin typeface="Arial"/>
                <a:ea typeface="Arial"/>
                <a:cs typeface="Arial"/>
                <a:sym typeface="Arial"/>
              </a:rPr>
              <a:t>ist eines der gefährlichsten Tiere des Landes. Ihre Reißzähne sind größer als die so mancher Schlange. Ihr Biss führt innerhalb von 15 Minuten zum Tod. </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109" name="Shape 109"/>
          <p:cNvPicPr preferRelativeResize="0"/>
          <p:nvPr/>
        </p:nvPicPr>
        <p:blipFill rotWithShape="1">
          <a:blip r:embed="rId3">
            <a:alphaModFix/>
          </a:blip>
          <a:srcRect b="0" l="0" r="0" t="0"/>
          <a:stretch/>
        </p:blipFill>
        <p:spPr>
          <a:xfrm>
            <a:off x="381000" y="3013950"/>
            <a:ext cx="3733800" cy="2464307"/>
          </a:xfrm>
          <a:prstGeom prst="rect">
            <a:avLst/>
          </a:prstGeom>
          <a:noFill/>
          <a:ln>
            <a:noFill/>
          </a:ln>
        </p:spPr>
      </p:pic>
      <p:pic>
        <p:nvPicPr>
          <p:cNvPr id="110" name="Shape 110"/>
          <p:cNvPicPr preferRelativeResize="0"/>
          <p:nvPr/>
        </p:nvPicPr>
        <p:blipFill rotWithShape="1">
          <a:blip r:embed="rId4">
            <a:alphaModFix/>
          </a:blip>
          <a:srcRect b="0" l="0" r="0" t="0"/>
          <a:stretch/>
        </p:blipFill>
        <p:spPr>
          <a:xfrm>
            <a:off x="4648200" y="2273474"/>
            <a:ext cx="3809999" cy="3429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4" name="Shape 114"/>
        <p:cNvGrpSpPr/>
        <p:nvPr/>
      </p:nvGrpSpPr>
      <p:grpSpPr>
        <a:xfrm>
          <a:off x="0" y="0"/>
          <a:ext cx="0" cy="0"/>
          <a:chOff x="0" y="0"/>
          <a:chExt cx="0" cy="0"/>
        </a:xfrm>
      </p:grpSpPr>
      <p:sp>
        <p:nvSpPr>
          <p:cNvPr id="115" name="Shape 115"/>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16" name="Shape 116"/>
          <p:cNvSpPr txBox="1"/>
          <p:nvPr>
            <p:ph idx="1" type="body"/>
          </p:nvPr>
        </p:nvSpPr>
        <p:spPr>
          <a:xfrm>
            <a:off x="304800" y="685800"/>
            <a:ext cx="8502649" cy="54022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fr-FR" sz="2000" u="none" cap="none" strike="noStrike">
                <a:solidFill>
                  <a:srgbClr val="000000"/>
                </a:solidFill>
                <a:latin typeface="Arial"/>
                <a:ea typeface="Arial"/>
                <a:cs typeface="Arial"/>
                <a:sym typeface="Arial"/>
              </a:rPr>
              <a:t>7. </a:t>
            </a:r>
            <a:r>
              <a:rPr b="0" i="0" lang="fr-FR" sz="2000" u="none" cap="none" strike="noStrike">
                <a:solidFill>
                  <a:srgbClr val="000000"/>
                </a:solidFill>
                <a:latin typeface="Arial"/>
                <a:ea typeface="Arial"/>
                <a:cs typeface="Arial"/>
                <a:sym typeface="Arial"/>
              </a:rPr>
              <a:t>Wenn sich zwei streiten, freut sich der Dritte. Die australische Hauptstadt </a:t>
            </a:r>
            <a:r>
              <a:rPr b="1" i="0" lang="fr-FR" sz="2000" u="none" cap="none" strike="noStrike">
                <a:solidFill>
                  <a:srgbClr val="000000"/>
                </a:solidFill>
                <a:latin typeface="Arial"/>
                <a:ea typeface="Arial"/>
                <a:cs typeface="Arial"/>
                <a:sym typeface="Arial"/>
              </a:rPr>
              <a:t>Canberra</a:t>
            </a:r>
            <a:r>
              <a:rPr b="0" i="0" lang="fr-FR" sz="2000" u="none" cap="none" strike="noStrike">
                <a:solidFill>
                  <a:srgbClr val="000000"/>
                </a:solidFill>
                <a:latin typeface="Arial"/>
                <a:ea typeface="Arial"/>
                <a:cs typeface="Arial"/>
                <a:sym typeface="Arial"/>
              </a:rPr>
              <a:t> wurde 1908 nur gegründet, weil sich Sydney und Melbourne um den Titel der Hauptstadt gestritten haben.</a:t>
            </a:r>
          </a:p>
        </p:txBody>
      </p:sp>
      <p:pic>
        <p:nvPicPr>
          <p:cNvPr id="117" name="Shape 117"/>
          <p:cNvPicPr preferRelativeResize="0"/>
          <p:nvPr/>
        </p:nvPicPr>
        <p:blipFill rotWithShape="1">
          <a:blip r:embed="rId3">
            <a:alphaModFix/>
          </a:blip>
          <a:srcRect b="0" l="0" r="0" t="0"/>
          <a:stretch/>
        </p:blipFill>
        <p:spPr>
          <a:xfrm>
            <a:off x="1219200" y="1905000"/>
            <a:ext cx="6324600" cy="39528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1" name="Shape 121"/>
        <p:cNvGrpSpPr/>
        <p:nvPr/>
      </p:nvGrpSpPr>
      <p:grpSpPr>
        <a:xfrm>
          <a:off x="0" y="0"/>
          <a:ext cx="0" cy="0"/>
          <a:chOff x="0" y="0"/>
          <a:chExt cx="0" cy="0"/>
        </a:xfrm>
      </p:grpSpPr>
      <p:sp>
        <p:nvSpPr>
          <p:cNvPr id="122" name="Shape 122"/>
          <p:cNvSpPr txBox="1"/>
          <p:nvPr>
            <p:ph idx="1" type="body"/>
          </p:nvPr>
        </p:nvSpPr>
        <p:spPr>
          <a:xfrm>
            <a:off x="304800" y="609600"/>
            <a:ext cx="8502649" cy="54784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fr-FR" sz="2000" u="none" cap="none" strike="noStrike">
                <a:solidFill>
                  <a:srgbClr val="000000"/>
                </a:solidFill>
                <a:latin typeface="Arial"/>
                <a:ea typeface="Arial"/>
                <a:cs typeface="Arial"/>
                <a:sym typeface="Arial"/>
              </a:rPr>
              <a:t>8. Sydney ist Multikulti</a:t>
            </a:r>
            <a:r>
              <a:rPr b="0" i="0" lang="fr-FR" sz="2000" u="none" cap="none" strike="noStrike">
                <a:solidFill>
                  <a:srgbClr val="000000"/>
                </a:solidFill>
                <a:latin typeface="Arial"/>
                <a:ea typeface="Arial"/>
                <a:cs typeface="Arial"/>
                <a:sym typeface="Arial"/>
              </a:rPr>
              <a:t>: Englisch, Arabisch, Kantonesisch, Mandarin, Griechisch und Vietnamesisch sind die meist gesprochenen Sprachen in der Millionenstadt.</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br>
              <a:rPr b="0" i="0" lang="fr-FR" sz="1600" u="none" cap="none" strike="noStrike">
                <a:solidFill>
                  <a:srgbClr val="000000"/>
                </a:solidFill>
                <a:latin typeface="Arial"/>
                <a:ea typeface="Arial"/>
                <a:cs typeface="Arial"/>
                <a:sym typeface="Arial"/>
              </a:rPr>
            </a:br>
            <a:br>
              <a:rPr b="0" i="0" lang="fr-FR" sz="1600" u="none" cap="none" strike="noStrike">
                <a:solidFill>
                  <a:srgbClr val="000000"/>
                </a:solidFill>
                <a:latin typeface="Arial"/>
                <a:ea typeface="Arial"/>
                <a:cs typeface="Arial"/>
                <a:sym typeface="Arial"/>
              </a:rPr>
            </a:br>
          </a:p>
        </p:txBody>
      </p:sp>
      <p:pic>
        <p:nvPicPr>
          <p:cNvPr id="123" name="Shape 123"/>
          <p:cNvPicPr preferRelativeResize="0"/>
          <p:nvPr/>
        </p:nvPicPr>
        <p:blipFill rotWithShape="1">
          <a:blip r:embed="rId3">
            <a:alphaModFix/>
          </a:blip>
          <a:srcRect b="0" l="0" r="0" t="0"/>
          <a:stretch/>
        </p:blipFill>
        <p:spPr>
          <a:xfrm>
            <a:off x="974941" y="1752600"/>
            <a:ext cx="7010400" cy="4381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