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100" u="none" cap="none" strike="noStrike"/>
            </a:lvl1pPr>
            <a:lvl2pPr indent="0" lvl="1" marL="457200" marR="0" rtl="0" algn="l">
              <a:spcBef>
                <a:spcPts val="0"/>
              </a:spcBef>
              <a:buNone/>
              <a:defRPr b="0" i="0" sz="1100" u="none" cap="none" strike="noStrike"/>
            </a:lvl2pPr>
            <a:lvl3pPr indent="0" lvl="2" marL="914400" marR="0" rtl="0" algn="l">
              <a:spcBef>
                <a:spcPts val="0"/>
              </a:spcBef>
              <a:buNone/>
              <a:defRPr b="0" i="0" sz="1100" u="none" cap="none" strike="noStrike"/>
            </a:lvl3pPr>
            <a:lvl4pPr indent="0" lvl="3" marL="1371600" marR="0" rtl="0" algn="l">
              <a:spcBef>
                <a:spcPts val="0"/>
              </a:spcBef>
              <a:buNone/>
              <a:defRPr b="0" i="0" sz="1100" u="none" cap="none" strike="noStrike"/>
            </a:lvl4pPr>
            <a:lvl5pPr indent="0" lvl="4" marL="1828800" marR="0" rtl="0" algn="l">
              <a:spcBef>
                <a:spcPts val="0"/>
              </a:spcBef>
              <a:buNone/>
              <a:defRPr b="0" i="0" sz="1100" u="none" cap="none" strike="noStrike"/>
            </a:lvl5pPr>
            <a:lvl6pPr indent="0" lvl="5" marL="2286000" marR="0" rtl="0" algn="l">
              <a:spcBef>
                <a:spcPts val="0"/>
              </a:spcBef>
              <a:buNone/>
              <a:defRPr b="0" i="0" sz="1100" u="none" cap="none" strike="noStrike"/>
            </a:lvl6pPr>
            <a:lvl7pPr indent="0" lvl="6" marL="2743200" marR="0" rtl="0" algn="l">
              <a:spcBef>
                <a:spcPts val="0"/>
              </a:spcBef>
              <a:buNone/>
              <a:defRPr b="0" i="0" sz="1100" u="none" cap="none" strike="noStrike"/>
            </a:lvl7pPr>
            <a:lvl8pPr indent="0" lvl="7" marL="3200400" marR="0" rtl="0" algn="l">
              <a:spcBef>
                <a:spcPts val="0"/>
              </a:spcBef>
              <a:buNone/>
              <a:defRPr b="0" i="0" sz="1100" u="none" cap="none" strike="noStrike"/>
            </a:lvl8pPr>
            <a:lvl9pPr indent="0" lvl="8" marL="3657600" marR="0" rtl="0" algn="l">
              <a:spcBef>
                <a:spcPts val="0"/>
              </a:spcBef>
              <a:buNone/>
              <a:defRPr b="0" i="0" sz="1100" u="none" cap="none" strike="noStrike"/>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 name="Shape 79"/>
        <p:cNvGrpSpPr/>
        <p:nvPr/>
      </p:nvGrpSpPr>
      <p:grpSpPr>
        <a:xfrm>
          <a:off x="0" y="0"/>
          <a:ext cx="0" cy="0"/>
          <a:chOff x="0" y="0"/>
          <a:chExt cx="0" cy="0"/>
        </a:xfrm>
      </p:grpSpPr>
      <p:sp>
        <p:nvSpPr>
          <p:cNvPr id="80" name="Shape 8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1" name="Shape 8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8" name="Shape 8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95" name="Shape 9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02" name="Shape 10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09" name="Shape 10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6" name="Shape 11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23" name="Shape 12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5" name="Shape 15"/>
        <p:cNvGrpSpPr/>
        <p:nvPr/>
      </p:nvGrpSpPr>
      <p:grpSpPr>
        <a:xfrm>
          <a:off x="0" y="0"/>
          <a:ext cx="0" cy="0"/>
          <a:chOff x="0" y="0"/>
          <a:chExt cx="0" cy="0"/>
        </a:xfrm>
      </p:grpSpPr>
      <p:sp>
        <p:nvSpPr>
          <p:cNvPr id="16" name="Shape 16"/>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6"/>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4" y="2378867"/>
            <a:ext cx="5300661"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1" y="336549"/>
            <a:ext cx="5300661" cy="6202362"/>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9" name="Shape 19"/>
        <p:cNvGrpSpPr/>
        <p:nvPr/>
      </p:nvGrpSpPr>
      <p:grpSpPr>
        <a:xfrm>
          <a:off x="0" y="0"/>
          <a:ext cx="0" cy="0"/>
          <a:chOff x="0" y="0"/>
          <a:chExt cx="0" cy="0"/>
        </a:xfrm>
      </p:grpSpPr>
      <p:sp>
        <p:nvSpPr>
          <p:cNvPr id="20" name="Shape 20"/>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2" name="Shape 22"/>
        <p:cNvGrpSpPr/>
        <p:nvPr/>
      </p:nvGrpSpPr>
      <p:grpSpPr>
        <a:xfrm>
          <a:off x="0" y="0"/>
          <a:ext cx="0" cy="0"/>
          <a:chOff x="0" y="0"/>
          <a:chExt cx="0" cy="0"/>
        </a:xfrm>
      </p:grpSpPr>
      <p:sp>
        <p:nvSpPr>
          <p:cNvPr id="23" name="Shape 23"/>
          <p:cNvSpPr txBox="1"/>
          <p:nvPr>
            <p:ph type="ctrTitle"/>
          </p:nvPr>
        </p:nvSpPr>
        <p:spPr>
          <a:xfrm>
            <a:off x="685800" y="2130425"/>
            <a:ext cx="7772400" cy="147002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4" name="Shape 24"/>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lnSpc>
                <a:spcPct val="100000"/>
              </a:lnSpc>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5" name="Shape 2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6" name="Shape 26"/>
        <p:cNvGrpSpPr/>
        <p:nvPr/>
      </p:nvGrpSpPr>
      <p:grpSpPr>
        <a:xfrm>
          <a:off x="0" y="0"/>
          <a:ext cx="0" cy="0"/>
          <a:chOff x="0" y="0"/>
          <a:chExt cx="0" cy="0"/>
        </a:xfrm>
      </p:grpSpPr>
      <p:sp>
        <p:nvSpPr>
          <p:cNvPr id="27" name="Shape 27"/>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8" name="Shape 2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29" name="Shape 29"/>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0" name="Shape 30"/>
        <p:cNvGrpSpPr/>
        <p:nvPr/>
      </p:nvGrpSpPr>
      <p:grpSpPr>
        <a:xfrm>
          <a:off x="0" y="0"/>
          <a:ext cx="0" cy="0"/>
          <a:chOff x="0" y="0"/>
          <a:chExt cx="0" cy="0"/>
        </a:xfrm>
      </p:grpSpPr>
      <p:sp>
        <p:nvSpPr>
          <p:cNvPr id="31" name="Shape 31"/>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2" name="Shape 32"/>
          <p:cNvSpPr txBox="1"/>
          <p:nvPr>
            <p:ph idx="1" type="body"/>
          </p:nvPr>
        </p:nvSpPr>
        <p:spPr>
          <a:xfrm>
            <a:off x="698500"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3" name="Shape 33"/>
          <p:cNvSpPr txBox="1"/>
          <p:nvPr>
            <p:ph idx="2" type="body"/>
          </p:nvPr>
        </p:nvSpPr>
        <p:spPr>
          <a:xfrm>
            <a:off x="4829175"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8" name="Shape 38"/>
        <p:cNvGrpSpPr/>
        <p:nvPr/>
      </p:nvGrpSpPr>
      <p:grpSpPr>
        <a:xfrm>
          <a:off x="0" y="0"/>
          <a:ext cx="0" cy="0"/>
          <a:chOff x="0" y="0"/>
          <a:chExt cx="0" cy="0"/>
        </a:xfrm>
      </p:grpSpPr>
      <p:sp>
        <p:nvSpPr>
          <p:cNvPr id="39" name="Shape 39"/>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0" name="Shape 40"/>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1" name="Shape 41"/>
          <p:cNvSpPr txBox="1"/>
          <p:nvPr>
            <p:ph idx="2" type="body"/>
          </p:nvPr>
        </p:nvSpPr>
        <p:spPr>
          <a:xfrm>
            <a:off x="457200" y="2174875"/>
            <a:ext cx="4040187"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2" name="Shape 42"/>
          <p:cNvSpPr txBox="1"/>
          <p:nvPr>
            <p:ph idx="3" type="body"/>
          </p:nvPr>
        </p:nvSpPr>
        <p:spPr>
          <a:xfrm>
            <a:off x="4645025" y="1535112"/>
            <a:ext cx="4041773"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3" name="Shape 43"/>
          <p:cNvSpPr txBox="1"/>
          <p:nvPr>
            <p:ph idx="4" type="body"/>
          </p:nvPr>
        </p:nvSpPr>
        <p:spPr>
          <a:xfrm>
            <a:off x="4645025" y="2174875"/>
            <a:ext cx="4041773"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8"/>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1"/>
          </a:xfrm>
          <a:prstGeom prst="rect">
            <a:avLst/>
          </a:prstGeom>
          <a:noFill/>
          <a:ln>
            <a:noFill/>
          </a:ln>
        </p:spPr>
        <p:txBody>
          <a:bodyPr anchorCtr="0" anchor="t" bIns="91425" lIns="91425" rIns="91425" tIns="91425"/>
          <a:lstStyle>
            <a:lvl1pPr indent="277494" lvl="0" marL="161925" marR="0" rtl="0" algn="l">
              <a:lnSpc>
                <a:spcPct val="100000"/>
              </a:lnSpc>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180975" lvl="1" marL="504825" marR="0" rtl="0" algn="l">
              <a:lnSpc>
                <a:spcPct val="100000"/>
              </a:lnSpc>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36525" lvl="2" marL="85407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69850" lvl="3" marL="1200150" marR="0" rtl="0" algn="l">
              <a:lnSpc>
                <a:spcPct val="100000"/>
              </a:lnSpc>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92075" lvl="4" marL="15335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92075" lvl="5" marL="19907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92075" lvl="6" marL="24479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92075" lvl="7" marL="29051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92075" lvl="8" marL="33623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5" cy="387350"/>
          </a:xfrm>
          <a:prstGeom prst="rect">
            <a:avLst/>
          </a:prstGeom>
          <a:noFill/>
          <a:ln>
            <a:noFill/>
          </a:ln>
        </p:spPr>
      </p:pic>
      <p:sp>
        <p:nvSpPr>
          <p:cNvPr id="7" name="Shape 7"/>
          <p:cNvSpPr/>
          <p:nvPr/>
        </p:nvSpPr>
        <p:spPr>
          <a:xfrm>
            <a:off x="4763" y="6473825"/>
            <a:ext cx="9139235" cy="384174"/>
          </a:xfrm>
          <a:prstGeom prst="rect">
            <a:avLst/>
          </a:prstGeom>
          <a:solidFill>
            <a:srgbClr val="66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Clr>
                <a:srgbClr val="000000"/>
              </a:buClr>
              <a:buFont typeface="Arial"/>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8"/>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Calibri"/>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7.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type="title"/>
          </p:nvPr>
        </p:nvSpPr>
        <p:spPr>
          <a:xfrm>
            <a:off x="1066800" y="762000"/>
            <a:ext cx="7772400" cy="1362075"/>
          </a:xfrm>
          <a:prstGeom prst="rect">
            <a:avLst/>
          </a:prstGeom>
          <a:noFill/>
          <a:ln>
            <a:noFill/>
          </a:ln>
        </p:spPr>
        <p:txBody>
          <a:bodyPr anchorCtr="0" anchor="t" bIns="45700" lIns="91425" rIns="91425" tIns="45700">
            <a:noAutofit/>
          </a:bodyPr>
          <a:lstStyle/>
          <a:p>
            <a:pPr indent="-228600" lvl="0" marL="2057400" marR="0" rtl="0" algn="l">
              <a:lnSpc>
                <a:spcPct val="90000"/>
              </a:lnSpc>
              <a:spcBef>
                <a:spcPts val="0"/>
              </a:spcBef>
              <a:spcAft>
                <a:spcPts val="0"/>
              </a:spcAft>
              <a:buClr>
                <a:srgbClr val="7889FB"/>
              </a:buClr>
              <a:buSzPct val="25000"/>
              <a:buFont typeface="Arial"/>
              <a:buNone/>
            </a:pPr>
            <a:r>
              <a:rPr b="1" i="0" lang="de-DE" sz="4000" u="none" cap="none" strike="noStrike">
                <a:solidFill>
                  <a:srgbClr val="7889FB"/>
                </a:solidFill>
                <a:latin typeface="Arial"/>
                <a:ea typeface="Arial"/>
                <a:cs typeface="Arial"/>
                <a:sym typeface="Arial"/>
              </a:rPr>
              <a:t>ZIKA-VIRUS</a:t>
            </a:r>
          </a:p>
        </p:txBody>
      </p:sp>
      <p:pic>
        <p:nvPicPr>
          <p:cNvPr descr="http://sharedmedia.grahamdigital.com/photo/2016/01/14/Mosquito-Zika-virus-jpg_1781352_ver1.0_1280_720.jpg" id="70" name="Shape 70"/>
          <p:cNvPicPr preferRelativeResize="0"/>
          <p:nvPr/>
        </p:nvPicPr>
        <p:blipFill rotWithShape="1">
          <a:blip r:embed="rId3">
            <a:alphaModFix/>
          </a:blip>
          <a:srcRect b="0" l="0" r="0" t="0"/>
          <a:stretch/>
        </p:blipFill>
        <p:spPr>
          <a:xfrm>
            <a:off x="457200" y="1524000"/>
            <a:ext cx="8263468" cy="46481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type="title"/>
          </p:nvPr>
        </p:nvSpPr>
        <p:spPr>
          <a:xfrm>
            <a:off x="1219200" y="8382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Was ist das Zika-Virus?</a:t>
            </a:r>
          </a:p>
        </p:txBody>
      </p:sp>
      <p:sp>
        <p:nvSpPr>
          <p:cNvPr id="76" name="Shape 76"/>
          <p:cNvSpPr txBox="1"/>
          <p:nvPr>
            <p:ph idx="4294967295" type="body"/>
          </p:nvPr>
        </p:nvSpPr>
        <p:spPr>
          <a:xfrm>
            <a:off x="1035050" y="1306512"/>
            <a:ext cx="8108950" cy="4702173"/>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a:t>
            </a: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
        <p:nvSpPr>
          <p:cNvPr id="77" name="Shape 77"/>
          <p:cNvSpPr txBox="1"/>
          <p:nvPr/>
        </p:nvSpPr>
        <p:spPr>
          <a:xfrm>
            <a:off x="457200" y="5029200"/>
            <a:ext cx="8153398" cy="132343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Das Zika-Virus wurde 1947 erstmals bei einem Affen aus dem Zikawald Ugandas in Afrika festgestellt. Eine Infektion verläuft häufig ohne oder nur mit milden grippeähnlichen Symptomen, die sich drei bis zwölf Tage nach der Ansteckung äußern. Nur rund 20 Prozent der Infizierten haben für zwei, drei Tage leichtes Fieber, Hautausschlag, Muskel-, Kopf- oder Gelenkschmerzen.</a:t>
            </a:r>
          </a:p>
        </p:txBody>
      </p:sp>
      <p:pic>
        <p:nvPicPr>
          <p:cNvPr descr="http://www.lkz.de/cms_media/module_img/1111/555519_1_teaserhalf_das-gefaehrliche-zika-virus-unter-dem-elektronenmikroskop-foto-cdc-cynthia-goldsmith-dpa.jpg" id="78" name="Shape 78"/>
          <p:cNvPicPr preferRelativeResize="0"/>
          <p:nvPr/>
        </p:nvPicPr>
        <p:blipFill rotWithShape="1">
          <a:blip r:embed="rId3">
            <a:alphaModFix/>
          </a:blip>
          <a:srcRect b="0" l="0" r="0" t="0"/>
          <a:stretch/>
        </p:blipFill>
        <p:spPr>
          <a:xfrm>
            <a:off x="2057400" y="1371600"/>
            <a:ext cx="5105398" cy="35465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x="0" y="0"/>
          <a:ext cx="0" cy="0"/>
          <a:chOff x="0" y="0"/>
          <a:chExt cx="0" cy="0"/>
        </a:xfrm>
      </p:grpSpPr>
      <p:sp>
        <p:nvSpPr>
          <p:cNvPr id="83" name="Shape 83"/>
          <p:cNvSpPr txBox="1"/>
          <p:nvPr>
            <p:ph type="title"/>
          </p:nvPr>
        </p:nvSpPr>
        <p:spPr>
          <a:xfrm>
            <a:off x="914400" y="8382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Wie wird das Virus übertragen?</a:t>
            </a:r>
          </a:p>
        </p:txBody>
      </p:sp>
      <p:sp>
        <p:nvSpPr>
          <p:cNvPr id="84" name="Shape 84"/>
          <p:cNvSpPr txBox="1"/>
          <p:nvPr/>
        </p:nvSpPr>
        <p:spPr>
          <a:xfrm>
            <a:off x="457200" y="4648200"/>
            <a:ext cx="8153398" cy="156966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Bekannt ist, dass Mücken der Aedes-Gattung das Zika-Virus übertragen - vor allem durch die Gelbfiebermücke Aedes aegypti, eventuell auch durch die Asiatische Tigermücke Aedes albopictus. Möglicherweise aber kann es auch von Mensch zu Mensch gelangen. Denn es gibt Hinweise, dass der Erreger über Blut übertragbar ist. Zudem wurden Zika-Viren in Samenflüssigkeit nachgewiesen, sie könnten also auch sexuell übertragen werden. Weitere Studien dazu sind aber notwendig.</a:t>
            </a:r>
          </a:p>
        </p:txBody>
      </p:sp>
      <p:pic>
        <p:nvPicPr>
          <p:cNvPr descr="http://liebeisstleben.com/wp-content/uploads/2016/02/zika_virus_1024x683.jpg" id="85" name="Shape 85"/>
          <p:cNvPicPr preferRelativeResize="0"/>
          <p:nvPr/>
        </p:nvPicPr>
        <p:blipFill rotWithShape="1">
          <a:blip r:embed="rId3">
            <a:alphaModFix/>
          </a:blip>
          <a:srcRect b="0" l="0" r="0" t="0"/>
          <a:stretch/>
        </p:blipFill>
        <p:spPr>
          <a:xfrm>
            <a:off x="2133600" y="1295400"/>
            <a:ext cx="4953000" cy="330517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pic>
        <p:nvPicPr>
          <p:cNvPr descr="http://interaktiv.tagesanzeiger.ch/imageUpload/zika/zika-05.png" id="90" name="Shape 90"/>
          <p:cNvPicPr preferRelativeResize="0"/>
          <p:nvPr/>
        </p:nvPicPr>
        <p:blipFill rotWithShape="1">
          <a:blip r:embed="rId3">
            <a:alphaModFix/>
          </a:blip>
          <a:srcRect b="0" l="0" r="0" t="0"/>
          <a:stretch/>
        </p:blipFill>
        <p:spPr>
          <a:xfrm>
            <a:off x="2590800" y="1295400"/>
            <a:ext cx="3733800" cy="3733800"/>
          </a:xfrm>
          <a:prstGeom prst="rect">
            <a:avLst/>
          </a:prstGeom>
          <a:noFill/>
          <a:ln>
            <a:noFill/>
          </a:ln>
        </p:spPr>
      </p:pic>
      <p:sp>
        <p:nvSpPr>
          <p:cNvPr id="91" name="Shape 91"/>
          <p:cNvSpPr txBox="1"/>
          <p:nvPr>
            <p:ph type="title"/>
          </p:nvPr>
        </p:nvSpPr>
        <p:spPr>
          <a:xfrm>
            <a:off x="152400" y="8382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Für wen kann das Virus gefährlich werden?</a:t>
            </a:r>
          </a:p>
        </p:txBody>
      </p:sp>
      <p:sp>
        <p:nvSpPr>
          <p:cNvPr id="92" name="Shape 92"/>
          <p:cNvSpPr txBox="1"/>
          <p:nvPr/>
        </p:nvSpPr>
        <p:spPr>
          <a:xfrm>
            <a:off x="457200" y="4953000"/>
            <a:ext cx="8153398" cy="132343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Gefährlich kann eine Zika-Infektion offenbar für Schwangere sein. Sie können das Virus auf ihre ungeborenen Kinder übertragen, bei denen es vermutlich zu Fehlbildungen führen kann. Allein in Brasilien wurden seit dem vergangenen Oktober mehr als 4000 Neugeborene mit Verdacht auf Mikrozephalie, das heißt mit einem zu kleinen Kopf, registriert - für gewöhnlich ist das sehr selten.</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type="title"/>
          </p:nvPr>
        </p:nvSpPr>
        <p:spPr>
          <a:xfrm>
            <a:off x="-228600" y="8382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Wie kann eine Zika-Infektion behandelt werden?</a:t>
            </a:r>
          </a:p>
        </p:txBody>
      </p:sp>
      <p:sp>
        <p:nvSpPr>
          <p:cNvPr id="98" name="Shape 98"/>
          <p:cNvSpPr txBox="1"/>
          <p:nvPr/>
        </p:nvSpPr>
        <p:spPr>
          <a:xfrm>
            <a:off x="457200" y="5638800"/>
            <a:ext cx="8153398" cy="58477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Zurzeit gibt es keine Impfung gegen eine Zika-Infektion. Die Symptome können mit üblichen Schmerz- und Fiebermedikamenten gelindert werden.</a:t>
            </a:r>
          </a:p>
        </p:txBody>
      </p:sp>
      <p:pic>
        <p:nvPicPr>
          <p:cNvPr descr="https://www.dr-gumpert.de/uploads/pics/Hepatitis_b_Impfung.jpg" id="99" name="Shape 99"/>
          <p:cNvPicPr preferRelativeResize="0"/>
          <p:nvPr/>
        </p:nvPicPr>
        <p:blipFill rotWithShape="1">
          <a:blip r:embed="rId3">
            <a:alphaModFix/>
          </a:blip>
          <a:srcRect b="0" l="0" r="0" t="0"/>
          <a:stretch/>
        </p:blipFill>
        <p:spPr>
          <a:xfrm>
            <a:off x="1600200" y="1447800"/>
            <a:ext cx="5905094" cy="394137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txBox="1"/>
          <p:nvPr>
            <p:ph type="title"/>
          </p:nvPr>
        </p:nvSpPr>
        <p:spPr>
          <a:xfrm>
            <a:off x="457200" y="8382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Wo genau gibt es Zika-Infektionen?</a:t>
            </a:r>
          </a:p>
        </p:txBody>
      </p:sp>
      <p:sp>
        <p:nvSpPr>
          <p:cNvPr id="105" name="Shape 105"/>
          <p:cNvSpPr txBox="1"/>
          <p:nvPr/>
        </p:nvSpPr>
        <p:spPr>
          <a:xfrm>
            <a:off x="457200" y="4953000"/>
            <a:ext cx="8153398" cy="132343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Das Virus kommt in tropischen Gegenden rund um die Welt vor. Seit 2015 gibt es einen massenhaften Ausbruch, der in Brasilien seinen Anfang nahm und inzwischen große Teile Lateinamerika betrifft. Die WHO hat vor einer Ausbreitung auf dem gesamten amerikanischen Kontinent gewarnt - mit Ausnahme von Chile und Kanada, wo es die Überträger-Mücken nicht gibt.</a:t>
            </a:r>
          </a:p>
        </p:txBody>
      </p:sp>
      <p:pic>
        <p:nvPicPr>
          <p:cNvPr descr="http://www.zdf.de/ZDF/zdfportal/blob/41958924/2/data.jpg" id="106" name="Shape 106"/>
          <p:cNvPicPr preferRelativeResize="0"/>
          <p:nvPr/>
        </p:nvPicPr>
        <p:blipFill rotWithShape="1">
          <a:blip r:embed="rId3">
            <a:alphaModFix/>
          </a:blip>
          <a:srcRect b="0" l="0" r="0" t="0"/>
          <a:stretch/>
        </p:blipFill>
        <p:spPr>
          <a:xfrm>
            <a:off x="1524000" y="1371600"/>
            <a:ext cx="6096000" cy="342900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pic>
        <p:nvPicPr>
          <p:cNvPr descr="http://www.oiwo.com/wp-content/uploads/rio-2016-foto-11.jpg" id="111" name="Shape 111"/>
          <p:cNvPicPr preferRelativeResize="0"/>
          <p:nvPr/>
        </p:nvPicPr>
        <p:blipFill rotWithShape="1">
          <a:blip r:embed="rId3">
            <a:alphaModFix/>
          </a:blip>
          <a:srcRect b="0" l="0" r="0" t="0"/>
          <a:stretch/>
        </p:blipFill>
        <p:spPr>
          <a:xfrm>
            <a:off x="1905000" y="1371600"/>
            <a:ext cx="5181600" cy="3450925"/>
          </a:xfrm>
          <a:prstGeom prst="rect">
            <a:avLst/>
          </a:prstGeom>
          <a:noFill/>
          <a:ln>
            <a:noFill/>
          </a:ln>
        </p:spPr>
      </p:pic>
      <p:sp>
        <p:nvSpPr>
          <p:cNvPr id="112" name="Shape 112"/>
          <p:cNvSpPr txBox="1"/>
          <p:nvPr>
            <p:ph type="title"/>
          </p:nvPr>
        </p:nvSpPr>
        <p:spPr>
          <a:xfrm>
            <a:off x="0" y="8382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Kann man noch nach Lateinamerika reisen?</a:t>
            </a:r>
          </a:p>
        </p:txBody>
      </p:sp>
      <p:sp>
        <p:nvSpPr>
          <p:cNvPr id="113" name="Shape 113"/>
          <p:cNvSpPr txBox="1"/>
          <p:nvPr/>
        </p:nvSpPr>
        <p:spPr>
          <a:xfrm>
            <a:off x="457200" y="4876800"/>
            <a:ext cx="8153398" cy="156966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Die brasilianische Regierung hat Schwangeren von einer Reise zu den Olympischen Sommerspielen in Rio de Janeiro (5. bis 21. August) abgeraten. Außer bei Schwangeren ist die Gefahr bei einer Zika-Infektion laut WHO vergleichsweise gering. Auch das Auswärtige Amt empfiehlt Schwangeren, Reisen in Ausbruchsgebiete "möglichst zu vermeiden". Sie dürfen Reisen in die betroffenen Länder kostenlos umbuchen oder stornieren.</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title"/>
          </p:nvPr>
        </p:nvSpPr>
        <p:spPr>
          <a:xfrm>
            <a:off x="-762000" y="838200"/>
            <a:ext cx="9144000" cy="685799"/>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Was sollen Schwangere tun, die trotzdem reisen müssen? und Familien mit Kindern?</a:t>
            </a:r>
          </a:p>
        </p:txBody>
      </p:sp>
      <p:sp>
        <p:nvSpPr>
          <p:cNvPr id="119" name="Shape 119"/>
          <p:cNvSpPr txBox="1"/>
          <p:nvPr/>
        </p:nvSpPr>
        <p:spPr>
          <a:xfrm>
            <a:off x="457200" y="5181600"/>
            <a:ext cx="8153398" cy="1077216"/>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Schwangeren Frauen empfiehlt die WHO, vor und nach dem Besuch einen Arzt aufzusuchen. Das RKI empfiehlt auch Menschen mit einer Immunstörung oder einer anderen schweren chronischen Krankheit sowie Reisenden mit kleinen Kindern, sich vor der Reise vom Hausarzt oder einem Reisemediziner beraten zu lassen.</a:t>
            </a:r>
          </a:p>
        </p:txBody>
      </p:sp>
      <p:pic>
        <p:nvPicPr>
          <p:cNvPr descr="http://www.zeit.de/wissen/gesundheit/2016-02/zika-virus-suedamerika-fs-bilder/bitblt-884x589-88040bdffa4997c8ced2ef9669c680a2927b9165/02-zika-virus-suedamerika.jpg" id="120" name="Shape 120"/>
          <p:cNvPicPr preferRelativeResize="0"/>
          <p:nvPr/>
        </p:nvPicPr>
        <p:blipFill rotWithShape="1">
          <a:blip r:embed="rId3">
            <a:alphaModFix/>
          </a:blip>
          <a:srcRect b="0" l="0" r="0" t="0"/>
          <a:stretch/>
        </p:blipFill>
        <p:spPr>
          <a:xfrm>
            <a:off x="1981200" y="1625499"/>
            <a:ext cx="5257799" cy="350321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type="title"/>
          </p:nvPr>
        </p:nvSpPr>
        <p:spPr>
          <a:xfrm>
            <a:off x="-914400" y="838200"/>
            <a:ext cx="9144000" cy="685799"/>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Wie können sich Reisende in den Ausbruchsgebieten schützen?</a:t>
            </a:r>
          </a:p>
        </p:txBody>
      </p:sp>
      <p:sp>
        <p:nvSpPr>
          <p:cNvPr id="126" name="Shape 126"/>
          <p:cNvSpPr txBox="1"/>
          <p:nvPr/>
        </p:nvSpPr>
        <p:spPr>
          <a:xfrm>
            <a:off x="533400" y="4419600"/>
            <a:ext cx="8153398" cy="2062103"/>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Reisende sollten sich genau informieren, wo Infektionen vorgekommen sind, und sich sowohl in geschlossenen Räumen als auch im Freien gegen Stechmücken schützen. Das RKI empfiehlt Insektenschutzmittel, helle, bedeckende Kleidung und Moskitonetze.</a:t>
            </a:r>
          </a:p>
          <a:p>
            <a:pPr indent="0" lvl="0" marL="0" marR="0" rtl="0" algn="ctr">
              <a:lnSpc>
                <a:spcPct val="100000"/>
              </a:lnSpc>
              <a:spcBef>
                <a:spcPts val="0"/>
              </a:spcBef>
              <a:spcAft>
                <a:spcPts val="0"/>
              </a:spcAft>
              <a:buClr>
                <a:schemeClr val="dk1"/>
              </a:buClr>
              <a:buSzPct val="25000"/>
              <a:buFont typeface="Arial"/>
              <a:buNone/>
            </a:pPr>
            <a:r>
              <a:rPr b="0" i="0" lang="de-DE" sz="1600" u="none" cap="none" strike="noStrike">
                <a:solidFill>
                  <a:schemeClr val="dk1"/>
                </a:solidFill>
                <a:latin typeface="Arial"/>
                <a:ea typeface="Arial"/>
                <a:cs typeface="Arial"/>
                <a:sym typeface="Arial"/>
              </a:rPr>
              <a:t>Im Allgemeinen sollten Reisende, die binnen drei Wochen nach der Rückkehr aus einem von Zika betroffenen Land Symptome wie Fieber, Kopfschmerzen oder Hautrötungen feststellen, laut RKI einen Arzt aufsuchen und auf die Reise hinweisen. Ein Bluttest kann dann definitiven Aufschluss geben.</a:t>
            </a:r>
          </a:p>
          <a:p>
            <a:pPr indent="0" lvl="0" marL="0" marR="0" rtl="0" algn="ctr">
              <a:lnSpc>
                <a:spcPct val="100000"/>
              </a:lnSpc>
              <a:spcBef>
                <a:spcPts val="0"/>
              </a:spcBef>
              <a:spcAft>
                <a:spcPts val="0"/>
              </a:spcAft>
              <a:buClr>
                <a:srgbClr val="000000"/>
              </a:buClr>
              <a:buFont typeface="Arial"/>
              <a:buNone/>
            </a:pPr>
            <a:r>
              <a:t/>
            </a:r>
            <a:endParaRPr b="0" i="0" sz="1600" u="none" cap="none" strike="noStrike">
              <a:solidFill>
                <a:schemeClr val="dk1"/>
              </a:solidFill>
              <a:latin typeface="Arial"/>
              <a:ea typeface="Arial"/>
              <a:cs typeface="Arial"/>
              <a:sym typeface="Arial"/>
            </a:endParaRPr>
          </a:p>
        </p:txBody>
      </p:sp>
      <p:pic>
        <p:nvPicPr>
          <p:cNvPr descr="http://images.nzz.ch/eos/v2/image/view/620/-/text/inset/d61fee65/1.18684649/1453986292/1453148376375-2.jpg" id="127" name="Shape 127"/>
          <p:cNvPicPr preferRelativeResize="0"/>
          <p:nvPr/>
        </p:nvPicPr>
        <p:blipFill rotWithShape="1">
          <a:blip r:embed="rId3">
            <a:alphaModFix/>
          </a:blip>
          <a:srcRect b="0" l="0" r="0" t="0"/>
          <a:stretch/>
        </p:blipFill>
        <p:spPr>
          <a:xfrm>
            <a:off x="2209800" y="1676400"/>
            <a:ext cx="4800600" cy="270227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