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8" name="Shape 1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0" name="Shape 1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7" name="Shape 1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4" name="Shape 1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7" name="Shape 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6" name="Shape 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2" name="Shape 1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8" name="Shape 1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5" name="Shape 15"/>
        <p:cNvGrpSpPr/>
        <p:nvPr/>
      </p:nvGrpSpPr>
      <p:grpSpPr>
        <a:xfrm>
          <a:off x="0" y="0"/>
          <a:ext cx="0" cy="0"/>
          <a:chOff x="0" y="0"/>
          <a:chExt cx="0" cy="0"/>
        </a:xfrm>
      </p:grpSpPr>
      <p:sp>
        <p:nvSpPr>
          <p:cNvPr id="16" name="Shape 16"/>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9" name="Shape 19"/>
        <p:cNvGrpSpPr/>
        <p:nvPr/>
      </p:nvGrpSpPr>
      <p:grpSpPr>
        <a:xfrm>
          <a:off x="0" y="0"/>
          <a:ext cx="0" cy="0"/>
          <a:chOff x="0" y="0"/>
          <a:chExt cx="0" cy="0"/>
        </a:xfrm>
      </p:grpSpPr>
      <p:sp>
        <p:nvSpPr>
          <p:cNvPr id="20" name="Shape 20"/>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2" name="Shape 22"/>
        <p:cNvGrpSpPr/>
        <p:nvPr/>
      </p:nvGrpSpPr>
      <p:grpSpPr>
        <a:xfrm>
          <a:off x="0" y="0"/>
          <a:ext cx="0" cy="0"/>
          <a:chOff x="0" y="0"/>
          <a:chExt cx="0" cy="0"/>
        </a:xfrm>
      </p:grpSpPr>
      <p:sp>
        <p:nvSpPr>
          <p:cNvPr id="23" name="Shape 2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4" name="Shape 24"/>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25" name="Shape 25"/>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6" name="Shape 26"/>
        <p:cNvGrpSpPr/>
        <p:nvPr/>
      </p:nvGrpSpPr>
      <p:grpSpPr>
        <a:xfrm>
          <a:off x="0" y="0"/>
          <a:ext cx="0" cy="0"/>
          <a:chOff x="0" y="0"/>
          <a:chExt cx="0" cy="0"/>
        </a:xfrm>
      </p:grpSpPr>
      <p:sp>
        <p:nvSpPr>
          <p:cNvPr id="27" name="Shape 27"/>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8" name="Shape 28"/>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9" name="Shape 29"/>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0" name="Shape 30"/>
        <p:cNvGrpSpPr/>
        <p:nvPr/>
      </p:nvGrpSpPr>
      <p:grpSpPr>
        <a:xfrm>
          <a:off x="0" y="0"/>
          <a:ext cx="0" cy="0"/>
          <a:chOff x="0" y="0"/>
          <a:chExt cx="0" cy="0"/>
        </a:xfrm>
      </p:grpSpPr>
      <p:sp>
        <p:nvSpPr>
          <p:cNvPr id="31" name="Shape 31"/>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2" name="Shape 32"/>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3" name="Shape 33"/>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8" name="Shape 38"/>
        <p:cNvGrpSpPr/>
        <p:nvPr/>
      </p:nvGrpSpPr>
      <p:grpSpPr>
        <a:xfrm>
          <a:off x="0" y="0"/>
          <a:ext cx="0" cy="0"/>
          <a:chOff x="0" y="0"/>
          <a:chExt cx="0" cy="0"/>
        </a:xfrm>
      </p:grpSpPr>
      <p:sp>
        <p:nvSpPr>
          <p:cNvPr id="39" name="Shape 39"/>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0" name="Shape 40"/>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1" name="Shape 41"/>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2" name="Shape 42"/>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3" name="Shape 43"/>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jp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3.jpg"/><Relationship Id="rId5"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descr="http://neuesland.at/wp-content/uploads/2015/01/Klimawandel.jpg" id="69" name="Shape 69"/>
          <p:cNvPicPr preferRelativeResize="0"/>
          <p:nvPr/>
        </p:nvPicPr>
        <p:blipFill rotWithShape="1">
          <a:blip r:embed="rId3">
            <a:alphaModFix/>
          </a:blip>
          <a:srcRect b="0" l="0" r="0" t="0"/>
          <a:stretch/>
        </p:blipFill>
        <p:spPr>
          <a:xfrm>
            <a:off x="1143000" y="1219200"/>
            <a:ext cx="6915149" cy="4923586"/>
          </a:xfrm>
          <a:prstGeom prst="rect">
            <a:avLst/>
          </a:prstGeom>
          <a:noFill/>
          <a:ln>
            <a:noFill/>
          </a:ln>
        </p:spPr>
      </p:pic>
      <p:sp>
        <p:nvSpPr>
          <p:cNvPr id="70" name="Shape 70"/>
          <p:cNvSpPr txBox="1"/>
          <p:nvPr>
            <p:ph type="title"/>
          </p:nvPr>
        </p:nvSpPr>
        <p:spPr>
          <a:xfrm>
            <a:off x="152400" y="457200"/>
            <a:ext cx="7772400" cy="1362075"/>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4000" u="none" cap="none" strike="noStrike">
                <a:solidFill>
                  <a:srgbClr val="7889FB"/>
                </a:solidFill>
                <a:latin typeface="Arial"/>
                <a:ea typeface="Arial"/>
                <a:cs typeface="Arial"/>
                <a:sym typeface="Arial"/>
              </a:rPr>
              <a:t>DER KLIMAWANDEL</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sp>
        <p:nvSpPr>
          <p:cNvPr id="130" name="Shape 130"/>
          <p:cNvSpPr txBox="1"/>
          <p:nvPr>
            <p:ph type="title"/>
          </p:nvPr>
        </p:nvSpPr>
        <p:spPr>
          <a:xfrm>
            <a:off x="762000" y="762000"/>
            <a:ext cx="8001000" cy="609599"/>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RECYCLINGPAPIER KAUFEN</a:t>
            </a:r>
          </a:p>
        </p:txBody>
      </p:sp>
      <p:sp>
        <p:nvSpPr>
          <p:cNvPr id="131" name="Shape 131"/>
          <p:cNvSpPr txBox="1"/>
          <p:nvPr>
            <p:ph idx="4294967295" type="body"/>
          </p:nvPr>
        </p:nvSpPr>
        <p:spPr>
          <a:xfrm>
            <a:off x="381000" y="5181600"/>
            <a:ext cx="8185149" cy="914400"/>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	</a:t>
            </a:r>
            <a:br>
              <a:rPr b="0" i="0" lang="de-DE" sz="1600" u="none" cap="none" strike="noStrike">
                <a:solidFill>
                  <a:srgbClr val="000000"/>
                </a:solidFill>
                <a:latin typeface="Arial"/>
                <a:ea typeface="Arial"/>
                <a:cs typeface="Arial"/>
                <a:sym typeface="Arial"/>
              </a:rPr>
            </a:br>
            <a:r>
              <a:rPr b="0" i="0" lang="de-DE" sz="1600" u="none" cap="none" strike="noStrike">
                <a:solidFill>
                  <a:srgbClr val="000000"/>
                </a:solidFill>
                <a:latin typeface="Arial"/>
                <a:ea typeface="Arial"/>
                <a:cs typeface="Arial"/>
                <a:sym typeface="Arial"/>
              </a:rPr>
              <a:t>Für die Herstellung von Recyclingpapier werden weniger Energie und Wasser benötigt.</a:t>
            </a:r>
          </a:p>
          <a:p>
            <a:pPr indent="0" lvl="0" marL="0" marR="0" rtl="0" algn="ctr">
              <a:spcBef>
                <a:spcPts val="0"/>
              </a:spcBef>
              <a:spcAft>
                <a:spcPts val="0"/>
              </a:spcAft>
              <a:buClr>
                <a:srgbClr val="000000"/>
              </a:buClr>
              <a:buSzPct val="25000"/>
              <a:buFont typeface="Noto Sans Symbols"/>
              <a:buNone/>
            </a:pPr>
            <a:r>
              <a:t/>
            </a:r>
            <a:endParaRPr b="0" i="0" sz="1200" u="none" cap="none" strike="noStrike">
              <a:solidFill>
                <a:schemeClr val="dk1"/>
              </a:solidFill>
              <a:latin typeface="Arial"/>
              <a:ea typeface="Arial"/>
              <a:cs typeface="Arial"/>
              <a:sym typeface="Arial"/>
            </a:endParaRPr>
          </a:p>
        </p:txBody>
      </p:sp>
      <p:pic>
        <p:nvPicPr>
          <p:cNvPr descr="http://thumbs.dreamstime.com/t/recyclingpapier-33510569.jpg" id="132" name="Shape 132"/>
          <p:cNvPicPr preferRelativeResize="0"/>
          <p:nvPr/>
        </p:nvPicPr>
        <p:blipFill rotWithShape="1">
          <a:blip r:embed="rId3">
            <a:alphaModFix/>
          </a:blip>
          <a:srcRect b="0" l="0" r="0" t="0"/>
          <a:stretch/>
        </p:blipFill>
        <p:spPr>
          <a:xfrm>
            <a:off x="1905000" y="1371600"/>
            <a:ext cx="5410200" cy="36068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txBox="1"/>
          <p:nvPr>
            <p:ph type="title"/>
          </p:nvPr>
        </p:nvSpPr>
        <p:spPr>
          <a:xfrm>
            <a:off x="-1219200" y="838200"/>
            <a:ext cx="10591800" cy="609599"/>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KÜHLSCHRANK BEI LÄNGERER ABWESENHEIT ABSCHALTEN</a:t>
            </a:r>
          </a:p>
        </p:txBody>
      </p:sp>
      <p:sp>
        <p:nvSpPr>
          <p:cNvPr id="138" name="Shape 138"/>
          <p:cNvSpPr txBox="1"/>
          <p:nvPr>
            <p:ph idx="4294967295" type="body"/>
          </p:nvPr>
        </p:nvSpPr>
        <p:spPr>
          <a:xfrm>
            <a:off x="381000" y="5029200"/>
            <a:ext cx="8185149" cy="1120774"/>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	 Wenn Sie mehrere Wochen nicht zuhause sind, sollten Sie den Kühlschrank ganz abschalten. Vergessen Sie nicht, die Tür offen stehen lassen, um Schimmelbildung zu vermeiden.</a:t>
            </a:r>
          </a:p>
          <a:p>
            <a:pPr indent="0" lvl="0" marL="0" marR="0" rtl="0" algn="ctr">
              <a:spcBef>
                <a:spcPts val="0"/>
              </a:spcBef>
              <a:spcAft>
                <a:spcPts val="0"/>
              </a:spcAft>
              <a:buClr>
                <a:srgbClr val="000000"/>
              </a:buClr>
              <a:buSzPct val="25000"/>
              <a:buFont typeface="Noto Sans Symbols"/>
              <a:buNone/>
            </a:pPr>
            <a:r>
              <a:t/>
            </a:r>
            <a:endParaRPr b="0" i="0" sz="1200" u="none" cap="none" strike="noStrike">
              <a:solidFill>
                <a:schemeClr val="dk1"/>
              </a:solidFill>
              <a:latin typeface="Arial"/>
              <a:ea typeface="Arial"/>
              <a:cs typeface="Arial"/>
              <a:sym typeface="Arial"/>
            </a:endParaRPr>
          </a:p>
        </p:txBody>
      </p:sp>
      <p:pic>
        <p:nvPicPr>
          <p:cNvPr descr="http://www.owners-club.eu/community/wp-content/uploads/2015/05/258112.png" id="139" name="Shape 139"/>
          <p:cNvPicPr preferRelativeResize="0"/>
          <p:nvPr/>
        </p:nvPicPr>
        <p:blipFill rotWithShape="1">
          <a:blip r:embed="rId3">
            <a:alphaModFix/>
          </a:blip>
          <a:srcRect b="0" l="0" r="0" t="0"/>
          <a:stretch/>
        </p:blipFill>
        <p:spPr>
          <a:xfrm>
            <a:off x="2133600" y="1295400"/>
            <a:ext cx="2362200" cy="3617458"/>
          </a:xfrm>
          <a:prstGeom prst="rect">
            <a:avLst/>
          </a:prstGeom>
          <a:noFill/>
          <a:ln>
            <a:noFill/>
          </a:ln>
        </p:spPr>
      </p:pic>
      <p:pic>
        <p:nvPicPr>
          <p:cNvPr descr="http://wir-fuer-sylt.de/uploads/pics/Standby_EVS.png" id="140" name="Shape 140"/>
          <p:cNvPicPr preferRelativeResize="0"/>
          <p:nvPr/>
        </p:nvPicPr>
        <p:blipFill rotWithShape="1">
          <a:blip r:embed="rId4">
            <a:alphaModFix/>
          </a:blip>
          <a:srcRect b="0" l="0" r="0" t="0"/>
          <a:stretch/>
        </p:blipFill>
        <p:spPr>
          <a:xfrm>
            <a:off x="5562600" y="2133600"/>
            <a:ext cx="1371599" cy="2171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1066800" y="762000"/>
            <a:ext cx="6248399" cy="609599"/>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WASSERHAHN ZU DREHEN</a:t>
            </a:r>
          </a:p>
        </p:txBody>
      </p:sp>
      <p:sp>
        <p:nvSpPr>
          <p:cNvPr id="146" name="Shape 146"/>
          <p:cNvSpPr txBox="1"/>
          <p:nvPr>
            <p:ph idx="4294967295" type="body"/>
          </p:nvPr>
        </p:nvSpPr>
        <p:spPr>
          <a:xfrm>
            <a:off x="381000" y="5257800"/>
            <a:ext cx="8185149" cy="914400"/>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	 Drehen Sie den Wasserhahn zu, während Sie sich beispielsweise die Zähne putzen. Außerdem sollten Sie tropfende Hähne reparieren.</a:t>
            </a:r>
          </a:p>
          <a:p>
            <a:pPr indent="0" lvl="0" marL="0" marR="0" rtl="0" algn="ctr">
              <a:spcBef>
                <a:spcPts val="0"/>
              </a:spcBef>
              <a:spcAft>
                <a:spcPts val="0"/>
              </a:spcAft>
              <a:buClr>
                <a:srgbClr val="000000"/>
              </a:buClr>
              <a:buSzPct val="25000"/>
              <a:buFont typeface="Noto Sans Symbols"/>
              <a:buNone/>
            </a:pPr>
            <a:r>
              <a:t/>
            </a:r>
            <a:endParaRPr b="0" i="0" sz="1200" u="none" cap="none" strike="noStrike">
              <a:solidFill>
                <a:schemeClr val="dk1"/>
              </a:solidFill>
              <a:latin typeface="Arial"/>
              <a:ea typeface="Arial"/>
              <a:cs typeface="Arial"/>
              <a:sym typeface="Arial"/>
            </a:endParaRPr>
          </a:p>
        </p:txBody>
      </p:sp>
      <p:pic>
        <p:nvPicPr>
          <p:cNvPr descr="http://www.openpr.de/images/articles/3/d/3d25432eaa34048db29a0d9bf0f84cd9_g.jpg" id="147" name="Shape 147"/>
          <p:cNvPicPr preferRelativeResize="0"/>
          <p:nvPr/>
        </p:nvPicPr>
        <p:blipFill rotWithShape="1">
          <a:blip r:embed="rId3">
            <a:alphaModFix/>
          </a:blip>
          <a:srcRect b="0" l="0" r="0" t="0"/>
          <a:stretch/>
        </p:blipFill>
        <p:spPr>
          <a:xfrm>
            <a:off x="2286000" y="1371600"/>
            <a:ext cx="4657724" cy="361477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type="title"/>
          </p:nvPr>
        </p:nvSpPr>
        <p:spPr>
          <a:xfrm>
            <a:off x="457200" y="762000"/>
            <a:ext cx="7848599" cy="609599"/>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HEIZUNG NICHT WOHL AUFDREHEN</a:t>
            </a:r>
          </a:p>
        </p:txBody>
      </p:sp>
      <p:sp>
        <p:nvSpPr>
          <p:cNvPr id="153" name="Shape 153"/>
          <p:cNvSpPr txBox="1"/>
          <p:nvPr>
            <p:ph idx="4294967295" type="body"/>
          </p:nvPr>
        </p:nvSpPr>
        <p:spPr>
          <a:xfrm>
            <a:off x="381000" y="5257800"/>
            <a:ext cx="8185149" cy="914400"/>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	Vermeiden Sie es, die Heizung auf vollen Touren laufen zu lassen. Schon mit einem Grad weniger Raumtemperatur verringern Sie Heizkosten und Energieverbrauch stark.</a:t>
            </a:r>
          </a:p>
        </p:txBody>
      </p:sp>
      <p:pic>
        <p:nvPicPr>
          <p:cNvPr descr="http://metzlerag.ch/download.php?file_id=92&amp;file_version=orig" id="154" name="Shape 154"/>
          <p:cNvPicPr preferRelativeResize="0"/>
          <p:nvPr/>
        </p:nvPicPr>
        <p:blipFill rotWithShape="1">
          <a:blip r:embed="rId3">
            <a:alphaModFix/>
          </a:blip>
          <a:srcRect b="0" l="0" r="0" t="0"/>
          <a:stretch/>
        </p:blipFill>
        <p:spPr>
          <a:xfrm>
            <a:off x="1143000" y="1447800"/>
            <a:ext cx="6788000" cy="35813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sp>
        <p:nvSpPr>
          <p:cNvPr id="159" name="Shape 159"/>
          <p:cNvSpPr txBox="1"/>
          <p:nvPr>
            <p:ph type="title"/>
          </p:nvPr>
        </p:nvSpPr>
        <p:spPr>
          <a:xfrm>
            <a:off x="609600" y="762000"/>
            <a:ext cx="6248399" cy="609599"/>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GESCHIRRSPÜLER ANSCHAFFEN</a:t>
            </a:r>
          </a:p>
        </p:txBody>
      </p:sp>
      <p:sp>
        <p:nvSpPr>
          <p:cNvPr id="160" name="Shape 160"/>
          <p:cNvSpPr txBox="1"/>
          <p:nvPr>
            <p:ph idx="4294967295" type="body"/>
          </p:nvPr>
        </p:nvSpPr>
        <p:spPr>
          <a:xfrm>
            <a:off x="381000" y="5257800"/>
            <a:ext cx="8185149" cy="914400"/>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	Ein richtig genutzter Geschirrspüler ist effizienter als das Spülen von Hand. </a:t>
            </a:r>
          </a:p>
        </p:txBody>
      </p:sp>
      <p:pic>
        <p:nvPicPr>
          <p:cNvPr descr="http://www.geschirrspueler-test.info/wp-content/uploads/2014/03/Sp%C3%BClmaschine.png" id="161" name="Shape 161"/>
          <p:cNvPicPr preferRelativeResize="0"/>
          <p:nvPr/>
        </p:nvPicPr>
        <p:blipFill rotWithShape="1">
          <a:blip r:embed="rId3">
            <a:alphaModFix/>
          </a:blip>
          <a:srcRect b="0" l="0" r="0" t="0"/>
          <a:stretch/>
        </p:blipFill>
        <p:spPr>
          <a:xfrm>
            <a:off x="2895600" y="1295400"/>
            <a:ext cx="2838450" cy="38385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pic>
        <p:nvPicPr>
          <p:cNvPr descr="7518951174_129c4e3737_b.jpg" id="166" name="Shape 166"/>
          <p:cNvPicPr preferRelativeResize="0"/>
          <p:nvPr>
            <p:ph idx="1" type="body"/>
          </p:nvPr>
        </p:nvPicPr>
        <p:blipFill rotWithShape="1">
          <a:blip r:embed="rId3">
            <a:alphaModFix/>
          </a:blip>
          <a:srcRect b="0" l="0" r="0" t="0"/>
          <a:stretch/>
        </p:blipFill>
        <p:spPr>
          <a:xfrm>
            <a:off x="685800" y="685800"/>
            <a:ext cx="7772400" cy="55636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WAS BEDEUTET GLOBALE ERWÄRMUNG?</a:t>
            </a:r>
          </a:p>
        </p:txBody>
      </p:sp>
      <p:sp>
        <p:nvSpPr>
          <p:cNvPr id="76" name="Shape 76"/>
          <p:cNvSpPr txBox="1"/>
          <p:nvPr>
            <p:ph idx="4294967295" type="body"/>
          </p:nvPr>
        </p:nvSpPr>
        <p:spPr>
          <a:xfrm>
            <a:off x="381000" y="4953000"/>
            <a:ext cx="8185149" cy="1120774"/>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323232"/>
              </a:buClr>
              <a:buSzPct val="25000"/>
              <a:buFont typeface="Noto Sans Symbols"/>
              <a:buNone/>
            </a:pPr>
            <a:r>
              <a:rPr b="0" i="0" lang="de-DE" sz="1600" u="none" cap="none" strike="noStrike">
                <a:solidFill>
                  <a:srgbClr val="323232"/>
                </a:solidFill>
                <a:latin typeface="Arial"/>
                <a:ea typeface="Arial"/>
                <a:cs typeface="Arial"/>
                <a:sym typeface="Arial"/>
              </a:rPr>
              <a:t>Der Klimawandel, genauer: die globale Erwärmung wird zum größten Teil vom Menschen verursacht. Jedes Stück Kohle, das wir verheizen, jeder Liter Erdöl oder Gas, den wir verbrennen, vergrößert die Menge an Treibhausgasen in der Atmosphäre. Wie eine immer dicker werdende Decke legen sie sich um die Erde. Sie schließen die Hitze ein.</a:t>
            </a:r>
          </a:p>
        </p:txBody>
      </p:sp>
      <p:pic>
        <p:nvPicPr>
          <p:cNvPr descr="https://derhonigmannsagt.files.wordpress.com/2010/11/erde-als-glc3bchbirne.jpg" id="77" name="Shape 77"/>
          <p:cNvPicPr preferRelativeResize="0"/>
          <p:nvPr/>
        </p:nvPicPr>
        <p:blipFill rotWithShape="1">
          <a:blip r:embed="rId3">
            <a:alphaModFix/>
          </a:blip>
          <a:srcRect b="0" l="0" r="0" t="0"/>
          <a:stretch/>
        </p:blipFill>
        <p:spPr>
          <a:xfrm>
            <a:off x="3429000" y="1371600"/>
            <a:ext cx="2438399" cy="341831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type="title"/>
          </p:nvPr>
        </p:nvSpPr>
        <p:spPr>
          <a:xfrm>
            <a:off x="1828800" y="838200"/>
            <a:ext cx="6800879" cy="360363"/>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DIE URSACHE</a:t>
            </a:r>
          </a:p>
        </p:txBody>
      </p:sp>
      <p:sp>
        <p:nvSpPr>
          <p:cNvPr id="83" name="Shape 83"/>
          <p:cNvSpPr txBox="1"/>
          <p:nvPr>
            <p:ph idx="4294967295" type="body"/>
          </p:nvPr>
        </p:nvSpPr>
        <p:spPr>
          <a:xfrm>
            <a:off x="381000" y="4953000"/>
            <a:ext cx="8185149" cy="1120774"/>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CO</a:t>
            </a:r>
            <a:r>
              <a:rPr b="0" baseline="-25000" i="0" lang="de-DE" sz="1600" u="none" cap="none" strike="noStrike">
                <a:solidFill>
                  <a:srgbClr val="000000"/>
                </a:solidFill>
                <a:latin typeface="Arial"/>
                <a:ea typeface="Arial"/>
                <a:cs typeface="Arial"/>
                <a:sym typeface="Arial"/>
              </a:rPr>
              <a:t>2</a:t>
            </a:r>
            <a:r>
              <a:rPr b="0" i="0" lang="de-DE" sz="1600" u="none" cap="none" strike="noStrike">
                <a:solidFill>
                  <a:srgbClr val="000000"/>
                </a:solidFill>
                <a:latin typeface="Arial"/>
                <a:ea typeface="Arial"/>
                <a:cs typeface="Arial"/>
                <a:sym typeface="Arial"/>
              </a:rPr>
              <a:t> ist das wichtigste Treibhausgas der globalen Erwärmung. Hauptverursacher des Klimawandels ist Kohlendioxid (CO</a:t>
            </a:r>
            <a:r>
              <a:rPr b="0" baseline="-25000" i="0" lang="de-DE" sz="1600" u="none" cap="none" strike="noStrike">
                <a:solidFill>
                  <a:srgbClr val="000000"/>
                </a:solidFill>
                <a:latin typeface="Arial"/>
                <a:ea typeface="Arial"/>
                <a:cs typeface="Arial"/>
                <a:sym typeface="Arial"/>
              </a:rPr>
              <a:t>2</a:t>
            </a:r>
            <a:r>
              <a:rPr b="0" i="0" lang="de-DE" sz="1600" u="none" cap="none" strike="noStrike">
                <a:solidFill>
                  <a:srgbClr val="000000"/>
                </a:solidFill>
                <a:latin typeface="Arial"/>
                <a:ea typeface="Arial"/>
                <a:cs typeface="Arial"/>
                <a:sym typeface="Arial"/>
              </a:rPr>
              <a:t>): Das Gas ist für mehr als 60 Prozent der weltweiten Erderwärmung verantwortlich. In den letzten 420.000 Jahren waren die CO2-Werte in der Atmosphäre niemals höher als heute. </a:t>
            </a:r>
          </a:p>
          <a:p>
            <a:pPr indent="0" lvl="0" marL="0" marR="0" rtl="0" algn="ctr">
              <a:spcBef>
                <a:spcPts val="0"/>
              </a:spcBef>
              <a:spcAft>
                <a:spcPts val="0"/>
              </a:spcAft>
              <a:buClr>
                <a:srgbClr val="000000"/>
              </a:buClr>
              <a:buSzPct val="25000"/>
              <a:buFont typeface="Noto Sans Symbols"/>
              <a:buNone/>
            </a:pPr>
            <a:r>
              <a:t/>
            </a:r>
            <a:endParaRPr b="0" i="0" sz="1200" u="none" cap="none" strike="noStrike">
              <a:solidFill>
                <a:schemeClr val="dk1"/>
              </a:solidFill>
              <a:latin typeface="Arial"/>
              <a:ea typeface="Arial"/>
              <a:cs typeface="Arial"/>
              <a:sym typeface="Arial"/>
            </a:endParaRPr>
          </a:p>
        </p:txBody>
      </p:sp>
      <p:pic>
        <p:nvPicPr>
          <p:cNvPr descr="http://www.wno.org/wp-content/uploads/2011/10/CO2-large-inside.jpg" id="84" name="Shape 84"/>
          <p:cNvPicPr preferRelativeResize="0"/>
          <p:nvPr/>
        </p:nvPicPr>
        <p:blipFill rotWithShape="1">
          <a:blip r:embed="rId3">
            <a:alphaModFix/>
          </a:blip>
          <a:srcRect b="0" l="0" r="0" t="0"/>
          <a:stretch/>
        </p:blipFill>
        <p:spPr>
          <a:xfrm>
            <a:off x="457200" y="1447800"/>
            <a:ext cx="8229600" cy="32003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1828800" y="838200"/>
            <a:ext cx="6800879" cy="360363"/>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DIE URSACHE</a:t>
            </a:r>
          </a:p>
        </p:txBody>
      </p:sp>
      <p:sp>
        <p:nvSpPr>
          <p:cNvPr id="90" name="Shape 90"/>
          <p:cNvSpPr txBox="1"/>
          <p:nvPr>
            <p:ph idx="4294967295" type="body"/>
          </p:nvPr>
        </p:nvSpPr>
        <p:spPr>
          <a:xfrm>
            <a:off x="381000" y="4724400"/>
            <a:ext cx="8185149" cy="1120774"/>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Die wichtigsten Quellen für CO</a:t>
            </a:r>
            <a:r>
              <a:rPr b="0" baseline="-25000" i="0" lang="de-DE" sz="1600" u="none" cap="none" strike="noStrike">
                <a:solidFill>
                  <a:srgbClr val="000000"/>
                </a:solidFill>
                <a:latin typeface="Arial"/>
                <a:ea typeface="Arial"/>
                <a:cs typeface="Arial"/>
                <a:sym typeface="Arial"/>
              </a:rPr>
              <a:t>2</a:t>
            </a:r>
            <a:r>
              <a:rPr b="0" i="0" lang="de-DE" sz="1600" u="none" cap="none" strike="noStrike">
                <a:solidFill>
                  <a:srgbClr val="000000"/>
                </a:solidFill>
                <a:latin typeface="Arial"/>
                <a:ea typeface="Arial"/>
                <a:cs typeface="Arial"/>
                <a:sym typeface="Arial"/>
              </a:rPr>
              <a:t> sind Kohle, Erdöl und Gas. Etwa 97 Prozent der Emissionen in westlichen Industrienationen entstammten der Verbrennung dieser fossilen Rohstoffe zur Energiegewinnung. Rund 31,5 Milliarden Tonnen CO</a:t>
            </a:r>
            <a:r>
              <a:rPr b="0" baseline="-25000" i="0" lang="de-DE" sz="1600" u="none" cap="none" strike="noStrike">
                <a:solidFill>
                  <a:srgbClr val="000000"/>
                </a:solidFill>
                <a:latin typeface="Arial"/>
                <a:ea typeface="Arial"/>
                <a:cs typeface="Arial"/>
                <a:sym typeface="Arial"/>
              </a:rPr>
              <a:t>2</a:t>
            </a:r>
            <a:r>
              <a:rPr b="0" i="0" lang="de-DE" sz="1600" u="none" cap="none" strike="noStrike">
                <a:solidFill>
                  <a:srgbClr val="000000"/>
                </a:solidFill>
                <a:latin typeface="Arial"/>
                <a:ea typeface="Arial"/>
                <a:cs typeface="Arial"/>
                <a:sym typeface="Arial"/>
              </a:rPr>
              <a:t> werden jährlich in die Erdatmosphäre geblasen – mehr als 900 Tonnen jede Sekunde. </a:t>
            </a:r>
          </a:p>
        </p:txBody>
      </p:sp>
      <p:pic>
        <p:nvPicPr>
          <p:cNvPr descr="http://ais.badische-zeitung.de/piece/00/35/19/cf/3480015.jpg" id="91" name="Shape 91"/>
          <p:cNvPicPr preferRelativeResize="0"/>
          <p:nvPr/>
        </p:nvPicPr>
        <p:blipFill rotWithShape="1">
          <a:blip r:embed="rId3">
            <a:alphaModFix/>
          </a:blip>
          <a:srcRect b="0" l="0" r="0" t="0"/>
          <a:stretch/>
        </p:blipFill>
        <p:spPr>
          <a:xfrm>
            <a:off x="381000" y="2057400"/>
            <a:ext cx="2590800" cy="2216349"/>
          </a:xfrm>
          <a:prstGeom prst="rect">
            <a:avLst/>
          </a:prstGeom>
          <a:noFill/>
          <a:ln>
            <a:noFill/>
          </a:ln>
        </p:spPr>
      </p:pic>
      <p:pic>
        <p:nvPicPr>
          <p:cNvPr descr="http://www.ogi.ag/sites/default/files/schwarzer-tropfen.jpg" id="92" name="Shape 92"/>
          <p:cNvPicPr preferRelativeResize="0"/>
          <p:nvPr/>
        </p:nvPicPr>
        <p:blipFill rotWithShape="1">
          <a:blip r:embed="rId4">
            <a:alphaModFix/>
          </a:blip>
          <a:srcRect b="0" l="0" r="0" t="0"/>
          <a:stretch/>
        </p:blipFill>
        <p:spPr>
          <a:xfrm>
            <a:off x="3200400" y="2057400"/>
            <a:ext cx="2666999" cy="2245386"/>
          </a:xfrm>
          <a:prstGeom prst="rect">
            <a:avLst/>
          </a:prstGeom>
          <a:noFill/>
          <a:ln>
            <a:noFill/>
          </a:ln>
        </p:spPr>
      </p:pic>
      <p:pic>
        <p:nvPicPr>
          <p:cNvPr descr="https://www.amoils.com/health-blog/wp-content/uploads/2014/10/blog-image-gas-cooking-2-dollar-paid.jpg" id="93" name="Shape 93"/>
          <p:cNvPicPr preferRelativeResize="0"/>
          <p:nvPr/>
        </p:nvPicPr>
        <p:blipFill rotWithShape="1">
          <a:blip r:embed="rId5">
            <a:alphaModFix/>
          </a:blip>
          <a:srcRect b="0" l="0" r="0" t="0"/>
          <a:stretch/>
        </p:blipFill>
        <p:spPr>
          <a:xfrm>
            <a:off x="6019800" y="2057400"/>
            <a:ext cx="2666999" cy="2286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 name="Shape 97"/>
        <p:cNvGrpSpPr/>
        <p:nvPr/>
      </p:nvGrpSpPr>
      <p:grpSpPr>
        <a:xfrm>
          <a:off x="0" y="0"/>
          <a:ext cx="0" cy="0"/>
          <a:chOff x="0" y="0"/>
          <a:chExt cx="0" cy="0"/>
        </a:xfrm>
      </p:grpSpPr>
      <p:sp>
        <p:nvSpPr>
          <p:cNvPr id="98" name="Shape 98"/>
          <p:cNvSpPr txBox="1"/>
          <p:nvPr>
            <p:ph type="title"/>
          </p:nvPr>
        </p:nvSpPr>
        <p:spPr>
          <a:xfrm>
            <a:off x="1828800" y="838200"/>
            <a:ext cx="6800879" cy="360363"/>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DIE URSACHE</a:t>
            </a:r>
          </a:p>
        </p:txBody>
      </p:sp>
      <p:pic>
        <p:nvPicPr>
          <p:cNvPr descr="File:Greenhouse gas by sector 2000 de.svg" id="99" name="Shape 99"/>
          <p:cNvPicPr preferRelativeResize="0"/>
          <p:nvPr/>
        </p:nvPicPr>
        <p:blipFill rotWithShape="1">
          <a:blip r:embed="rId3">
            <a:alphaModFix/>
          </a:blip>
          <a:srcRect b="0" l="0" r="0" t="0"/>
          <a:stretch/>
        </p:blipFill>
        <p:spPr>
          <a:xfrm>
            <a:off x="1371600" y="1371600"/>
            <a:ext cx="6400799" cy="4800600"/>
          </a:xfrm>
          <a:prstGeom prst="rect">
            <a:avLst/>
          </a:prstGeom>
          <a:noFill/>
          <a:ln cap="sq" cmpd="sng" w="12700">
            <a:solidFill>
              <a:srgbClr val="7F7F7F"/>
            </a:solidFill>
            <a:prstDash val="solid"/>
            <a:miter/>
            <a:headEnd len="med" w="med" type="none"/>
            <a:tailEnd len="med" w="med" type="none"/>
          </a:ln>
          <a:effectLst>
            <a:outerShdw blurRad="50799" rotWithShape="0" algn="tl" dir="2700000" dist="38100">
              <a:srgbClr val="000000">
                <a:alpha val="42745"/>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type="title"/>
          </p:nvPr>
        </p:nvSpPr>
        <p:spPr>
          <a:xfrm>
            <a:off x="914400" y="838200"/>
            <a:ext cx="8453437" cy="360363"/>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DER TREIBHAUSEFFEKT</a:t>
            </a:r>
          </a:p>
        </p:txBody>
      </p:sp>
      <p:pic>
        <p:nvPicPr>
          <p:cNvPr descr="https://images.gutefrage.net/media/fragen-antworten/bilder/145337108/0_big.jpg?v=1420303484000" id="105" name="Shape 105"/>
          <p:cNvPicPr preferRelativeResize="0"/>
          <p:nvPr/>
        </p:nvPicPr>
        <p:blipFill rotWithShape="1">
          <a:blip r:embed="rId3">
            <a:alphaModFix/>
          </a:blip>
          <a:srcRect b="0" l="0" r="0" t="0"/>
          <a:stretch/>
        </p:blipFill>
        <p:spPr>
          <a:xfrm>
            <a:off x="533400" y="1371600"/>
            <a:ext cx="8103826" cy="47661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type="title"/>
          </p:nvPr>
        </p:nvSpPr>
        <p:spPr>
          <a:xfrm>
            <a:off x="914400" y="838200"/>
            <a:ext cx="8453437" cy="360363"/>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DER TREIBHAUSEFFEKT</a:t>
            </a:r>
          </a:p>
        </p:txBody>
      </p:sp>
      <p:pic>
        <p:nvPicPr>
          <p:cNvPr descr="http://www.klimafit.at/bilder/treibhaus2.jpg" id="111" name="Shape 111"/>
          <p:cNvPicPr preferRelativeResize="0"/>
          <p:nvPr/>
        </p:nvPicPr>
        <p:blipFill rotWithShape="1">
          <a:blip r:embed="rId3">
            <a:alphaModFix/>
          </a:blip>
          <a:srcRect b="0" l="0" r="0" t="0"/>
          <a:stretch/>
        </p:blipFill>
        <p:spPr>
          <a:xfrm>
            <a:off x="609600" y="1371600"/>
            <a:ext cx="7981950" cy="46961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type="title"/>
          </p:nvPr>
        </p:nvSpPr>
        <p:spPr>
          <a:xfrm>
            <a:off x="1905000" y="838200"/>
            <a:ext cx="4876799" cy="609599"/>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FRAGEN</a:t>
            </a:r>
          </a:p>
        </p:txBody>
      </p:sp>
      <p:sp>
        <p:nvSpPr>
          <p:cNvPr id="117" name="Shape 117"/>
          <p:cNvSpPr txBox="1"/>
          <p:nvPr>
            <p:ph idx="4294967295" type="body"/>
          </p:nvPr>
        </p:nvSpPr>
        <p:spPr>
          <a:xfrm>
            <a:off x="457200" y="5105400"/>
            <a:ext cx="8185149" cy="1143000"/>
          </a:xfrm>
          <a:prstGeom prst="rect">
            <a:avLst/>
          </a:prstGeom>
          <a:noFill/>
          <a:ln>
            <a:noFill/>
          </a:ln>
        </p:spPr>
        <p:txBody>
          <a:bodyPr anchorCtr="0" anchor="t" bIns="0" lIns="0" rIns="0" tIns="0">
            <a:noAutofit/>
          </a:bodyPr>
          <a:lstStyle/>
          <a:p>
            <a:pPr indent="-342900" lvl="0" marL="342900" marR="0" rtl="0" algn="l">
              <a:spcBef>
                <a:spcPts val="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Was sind Treibhausgase?</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Woher kommen Treibhausgase?</a:t>
            </a:r>
          </a:p>
          <a:p>
            <a:pPr indent="-342900" lvl="0" marL="342900" marR="0" rtl="0" algn="l">
              <a:spcBef>
                <a:spcPts val="400"/>
              </a:spcBef>
              <a:spcAft>
                <a:spcPts val="0"/>
              </a:spcAft>
              <a:buClr>
                <a:srgbClr val="7889FB"/>
              </a:buClr>
              <a:buSzPct val="110000"/>
              <a:buFont typeface="Arial"/>
              <a:buAutoNum type="arabicPeriod"/>
            </a:pPr>
            <a:r>
              <a:rPr b="0" i="0" lang="de-DE" sz="1600" u="none" cap="none" strike="noStrike">
                <a:solidFill>
                  <a:srgbClr val="000000"/>
                </a:solidFill>
                <a:latin typeface="Arial"/>
                <a:ea typeface="Arial"/>
                <a:cs typeface="Arial"/>
                <a:sym typeface="Arial"/>
              </a:rPr>
              <a:t>Welche Treibhausgase kennen Sie?</a:t>
            </a:r>
          </a:p>
          <a:p>
            <a:pPr indent="0" lvl="0" marL="0" marR="0" rtl="0" algn="l">
              <a:spcBef>
                <a:spcPts val="0"/>
              </a:spcBef>
              <a:spcAft>
                <a:spcPts val="0"/>
              </a:spcAft>
              <a:buClr>
                <a:srgbClr val="000000"/>
              </a:buClr>
              <a:buSzPct val="25000"/>
              <a:buFont typeface="Noto Sans Symbols"/>
              <a:buNone/>
            </a:pPr>
            <a:r>
              <a:t/>
            </a:r>
            <a:endParaRPr b="0" i="0" sz="1200" u="none" cap="none" strike="noStrike">
              <a:solidFill>
                <a:schemeClr val="dk1"/>
              </a:solidFill>
              <a:latin typeface="Arial"/>
              <a:ea typeface="Arial"/>
              <a:cs typeface="Arial"/>
              <a:sym typeface="Arial"/>
            </a:endParaRPr>
          </a:p>
        </p:txBody>
      </p:sp>
      <p:pic>
        <p:nvPicPr>
          <p:cNvPr descr="http://cdn1.spiegel.de/images/image-220044-panoV9free-cbgd-220044.jpg" id="118" name="Shape 118"/>
          <p:cNvPicPr preferRelativeResize="0"/>
          <p:nvPr/>
        </p:nvPicPr>
        <p:blipFill rotWithShape="1">
          <a:blip r:embed="rId3">
            <a:alphaModFix/>
          </a:blip>
          <a:srcRect b="0" l="0" r="0" t="0"/>
          <a:stretch/>
        </p:blipFill>
        <p:spPr>
          <a:xfrm>
            <a:off x="838200" y="1371600"/>
            <a:ext cx="7449311" cy="35813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sp>
        <p:nvSpPr>
          <p:cNvPr id="123" name="Shape 123"/>
          <p:cNvSpPr txBox="1"/>
          <p:nvPr>
            <p:ph type="title"/>
          </p:nvPr>
        </p:nvSpPr>
        <p:spPr>
          <a:xfrm>
            <a:off x="-1219200" y="838200"/>
            <a:ext cx="10591800" cy="609599"/>
          </a:xfrm>
          <a:prstGeom prst="rect">
            <a:avLst/>
          </a:prstGeom>
          <a:noFill/>
          <a:ln>
            <a:noFill/>
          </a:ln>
        </p:spPr>
        <p:txBody>
          <a:bodyPr anchorCtr="0" anchor="t" bIns="45700" lIns="91425" rIns="91425" tIns="45700">
            <a:noAutofit/>
          </a:bodyPr>
          <a:lstStyle/>
          <a:p>
            <a:pPr indent="-228600" lvl="0" marL="2057400" marR="0" rtl="0" algn="l">
              <a:lnSpc>
                <a:spcPct val="90000"/>
              </a:lnSpc>
              <a:spcBef>
                <a:spcPts val="0"/>
              </a:spcBef>
              <a:spcAft>
                <a:spcPts val="0"/>
              </a:spcAft>
              <a:buSzPct val="25000"/>
              <a:buNone/>
            </a:pPr>
            <a:r>
              <a:rPr b="1" i="0" lang="de-DE" sz="2000" u="none" cap="none" strike="noStrike">
                <a:solidFill>
                  <a:srgbClr val="7889FB"/>
                </a:solidFill>
                <a:latin typeface="Arial"/>
                <a:ea typeface="Arial"/>
                <a:cs typeface="Arial"/>
                <a:sym typeface="Arial"/>
              </a:rPr>
              <a:t>WAS KÖNNEN WIR TUN, UM DEN KLIMAWANDEL ZU BREMSEN?</a:t>
            </a:r>
          </a:p>
        </p:txBody>
      </p:sp>
      <p:sp>
        <p:nvSpPr>
          <p:cNvPr id="124" name="Shape 124"/>
          <p:cNvSpPr txBox="1"/>
          <p:nvPr>
            <p:ph idx="4294967295" type="body"/>
          </p:nvPr>
        </p:nvSpPr>
        <p:spPr>
          <a:xfrm>
            <a:off x="381000" y="4876800"/>
            <a:ext cx="8185149" cy="1120774"/>
          </a:xfrm>
          <a:prstGeom prst="rect">
            <a:avLst/>
          </a:prstGeom>
          <a:noFill/>
          <a:ln>
            <a:noFill/>
          </a:ln>
        </p:spPr>
        <p:txBody>
          <a:bodyPr anchorCtr="0" anchor="t" bIns="0" lIns="0" rIns="0" tIns="0">
            <a:noAutofit/>
          </a:bodyPr>
          <a:lstStyle/>
          <a:p>
            <a:pPr indent="-161925" lvl="0" marL="161925" marR="0" rtl="0" algn="ctr">
              <a:spcBef>
                <a:spcPts val="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	Wir müssen endlich beginnen, unsere Emissionen zu reduzieren, um die Atmosphäre nicht noch weiter mit Kohlendioxid aufzufüllen. Wissenschaftlich ausgedrückt bedeutet das, den CO2-Anteil in der Atmosphäre unterhalb von 450 ppm (parts per million) zu halten.</a:t>
            </a:r>
          </a:p>
          <a:p>
            <a:pPr indent="0" lvl="0" marL="0" marR="0" rtl="0" algn="ctr">
              <a:spcBef>
                <a:spcPts val="0"/>
              </a:spcBef>
              <a:spcAft>
                <a:spcPts val="0"/>
              </a:spcAft>
              <a:buClr>
                <a:srgbClr val="000000"/>
              </a:buClr>
              <a:buSzPct val="25000"/>
              <a:buFont typeface="Noto Sans Symbols"/>
              <a:buNone/>
            </a:pPr>
            <a:r>
              <a:t/>
            </a:r>
            <a:endParaRPr b="0" i="0" sz="1200" u="none" cap="none" strike="noStrike">
              <a:solidFill>
                <a:schemeClr val="dk1"/>
              </a:solidFill>
              <a:latin typeface="Arial"/>
              <a:ea typeface="Arial"/>
              <a:cs typeface="Arial"/>
              <a:sym typeface="Arial"/>
            </a:endParaRPr>
          </a:p>
        </p:txBody>
      </p:sp>
      <p:pic>
        <p:nvPicPr>
          <p:cNvPr descr="http://www.initiative-rodachtal.de/cms/getimage.php?11583.jpg" id="125" name="Shape 125"/>
          <p:cNvPicPr preferRelativeResize="0"/>
          <p:nvPr/>
        </p:nvPicPr>
        <p:blipFill rotWithShape="1">
          <a:blip r:embed="rId3">
            <a:alphaModFix/>
          </a:blip>
          <a:srcRect b="0" l="0" r="0" t="0"/>
          <a:stretch/>
        </p:blipFill>
        <p:spPr>
          <a:xfrm>
            <a:off x="1981200" y="1447800"/>
            <a:ext cx="5295900" cy="325813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