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309" r:id="rId3"/>
    <p:sldId id="317" r:id="rId4"/>
    <p:sldId id="310" r:id="rId5"/>
    <p:sldId id="318" r:id="rId6"/>
    <p:sldId id="319" r:id="rId7"/>
    <p:sldId id="320" r:id="rId8"/>
    <p:sldId id="311" r:id="rId9"/>
    <p:sldId id="321" r:id="rId10"/>
    <p:sldId id="323" r:id="rId11"/>
    <p:sldId id="322" r:id="rId12"/>
    <p:sldId id="32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6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55903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15847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801279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8440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5289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06017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2061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98F6EB86-9D46-48BA-96E4-F8F79B28F2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51122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41405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76630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7693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01614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387475"/>
            <a:ext cx="8108950" cy="47005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the outline text format</a:t>
            </a:r>
          </a:p>
          <a:p>
            <a:pPr lvl="1"/>
            <a:r>
              <a:rPr lang="en-GB" dirty="0" smtClean="0"/>
              <a:t>Second Outline Level</a:t>
            </a:r>
          </a:p>
          <a:p>
            <a:pPr lvl="2"/>
            <a:r>
              <a:rPr lang="en-GB" dirty="0" smtClean="0"/>
              <a:t>Third Outline Level</a:t>
            </a:r>
          </a:p>
          <a:p>
            <a:pPr lvl="3"/>
            <a:r>
              <a:rPr lang="en-GB" dirty="0" smtClean="0"/>
              <a:t>Fourth Outline Level</a:t>
            </a:r>
          </a:p>
          <a:p>
            <a:pPr lvl="4"/>
            <a:r>
              <a:rPr lang="en-GB" dirty="0" smtClean="0"/>
              <a:t>Fifth Outline Level</a:t>
            </a:r>
          </a:p>
          <a:p>
            <a:pPr lvl="4"/>
            <a:r>
              <a:rPr lang="en-GB" dirty="0" smtClean="0"/>
              <a:t>Sixth Outline Level</a:t>
            </a:r>
          </a:p>
          <a:p>
            <a:pPr lvl="4"/>
            <a:r>
              <a:rPr lang="en-GB" dirty="0" smtClean="0"/>
              <a:t>Seventh Outline Level</a:t>
            </a:r>
          </a:p>
          <a:p>
            <a:pPr lvl="4"/>
            <a:r>
              <a:rPr lang="en-GB" dirty="0" smtClean="0"/>
              <a:t>Eighth Outline Level</a:t>
            </a:r>
          </a:p>
          <a:p>
            <a:pPr lvl="4"/>
            <a:r>
              <a:rPr lang="en-GB" dirty="0" smtClean="0"/>
              <a:t>Ninth Outline Level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 fontAlgn="base">
              <a:lnSpc>
                <a:spcPct val="98000"/>
              </a:lnSpc>
              <a:spcBef>
                <a:spcPts val="350"/>
              </a:spcBef>
              <a:spcAft>
                <a:spcPct val="0"/>
              </a:spcAft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598488" y="6526213"/>
            <a:ext cx="150812" cy="15081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ts val="625"/>
              </a:spcBef>
              <a:buSzPct val="100000"/>
              <a:defRPr sz="1000" b="1" smtClean="0">
                <a:solidFill>
                  <a:srgbClr val="FFFFFF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98F6EB86-9D46-48BA-96E4-F8F79B28F23F}" type="slidenum">
              <a:rPr lang="en-US"/>
              <a:pPr fontAlgn="base">
                <a:spcAft>
                  <a:spcPct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pic>
        <p:nvPicPr>
          <p:cNvPr id="11" name="Picture 10" descr="E: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740590" y="-315178"/>
            <a:ext cx="1151890" cy="1151890"/>
          </a:xfrm>
          <a:prstGeom prst="rect">
            <a:avLst/>
          </a:prstGeom>
          <a:noFill/>
        </p:spPr>
      </p:pic>
      <p:sp>
        <p:nvSpPr>
          <p:cNvPr id="12" name="Rectangle 11"/>
          <p:cNvSpPr>
            <a:spLocks noChangeArrowheads="1"/>
          </p:cNvSpPr>
          <p:nvPr userDrawn="1"/>
        </p:nvSpPr>
        <p:spPr bwMode="auto">
          <a:xfrm>
            <a:off x="7119813" y="6620971"/>
            <a:ext cx="1628651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 algn="r" eaLnBrk="0" fontAlgn="base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sz="1100" b="1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© </a:t>
            </a:r>
            <a:r>
              <a:rPr lang="en-US" sz="1100" dirty="0">
                <a:solidFill>
                  <a:srgbClr val="FFFFFF"/>
                </a:solidFill>
                <a:latin typeface="Calibri"/>
                <a:ea typeface="Times New Roman"/>
                <a:cs typeface="Times New Roman"/>
              </a:rPr>
              <a:t>2015 albert-learning.com</a:t>
            </a:r>
            <a:endParaRPr lang="en-US" sz="12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86761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Картинки по запросу граммати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533400"/>
            <a:ext cx="5257800" cy="3960877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Deutsch</a:t>
            </a:r>
            <a:br>
              <a:rPr lang="de-DE" dirty="0" smtClean="0"/>
            </a:br>
            <a:r>
              <a:rPr lang="de-DE" dirty="0" smtClean="0"/>
              <a:t> (der Grundkurs)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sz="2800" dirty="0" smtClean="0"/>
              <a:t>Lektion </a:t>
            </a:r>
            <a:r>
              <a:rPr lang="ru-RU" sz="2800" dirty="0" smtClean="0"/>
              <a:t>5</a:t>
            </a:r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109714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514600"/>
            <a:ext cx="3429000" cy="34290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47244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Am ersten Mai</a:t>
            </a:r>
          </a:p>
          <a:p>
            <a:pPr>
              <a:buNone/>
            </a:pPr>
            <a:r>
              <a:rPr lang="de-DE" dirty="0" smtClean="0"/>
              <a:t>I</a:t>
            </a:r>
            <a:r>
              <a:rPr lang="de-DE" dirty="0" smtClean="0"/>
              <a:t>ch bin am…geboren.</a:t>
            </a:r>
          </a:p>
          <a:p>
            <a:pPr>
              <a:buNone/>
            </a:pPr>
            <a:r>
              <a:rPr lang="de-DE" dirty="0" smtClean="0"/>
              <a:t>Ich bin am vierten April geboren.</a:t>
            </a:r>
          </a:p>
          <a:p>
            <a:pPr>
              <a:buNone/>
            </a:pPr>
            <a:r>
              <a:rPr lang="de-DE" dirty="0" smtClean="0"/>
              <a:t>Ich bin am fünften </a:t>
            </a:r>
            <a:r>
              <a:rPr lang="de-DE" dirty="0" smtClean="0"/>
              <a:t>S</a:t>
            </a:r>
            <a:r>
              <a:rPr lang="de-DE" dirty="0" smtClean="0"/>
              <a:t>eptember geboren.</a:t>
            </a:r>
          </a:p>
          <a:p>
            <a:pPr>
              <a:buNone/>
            </a:pPr>
            <a:r>
              <a:rPr lang="de-DE" dirty="0" smtClean="0"/>
              <a:t>Ich bin am einundzwanzigsten Februar geboren.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5240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Monate</a:t>
            </a: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47244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Montag</a:t>
            </a:r>
          </a:p>
          <a:p>
            <a:pPr>
              <a:buNone/>
            </a:pPr>
            <a:r>
              <a:rPr lang="de-DE" dirty="0" smtClean="0"/>
              <a:t>Dienstag</a:t>
            </a:r>
          </a:p>
          <a:p>
            <a:pPr>
              <a:buNone/>
            </a:pPr>
            <a:r>
              <a:rPr lang="de-DE" dirty="0" smtClean="0"/>
              <a:t>Mittwoch</a:t>
            </a:r>
          </a:p>
          <a:p>
            <a:pPr>
              <a:buNone/>
            </a:pPr>
            <a:r>
              <a:rPr lang="de-DE" dirty="0" smtClean="0"/>
              <a:t>Donnerstag</a:t>
            </a:r>
          </a:p>
          <a:p>
            <a:pPr>
              <a:buNone/>
            </a:pPr>
            <a:r>
              <a:rPr lang="de-DE" dirty="0" smtClean="0"/>
              <a:t>Freitag</a:t>
            </a:r>
          </a:p>
          <a:p>
            <a:pPr>
              <a:buNone/>
            </a:pPr>
            <a:r>
              <a:rPr lang="de-DE" dirty="0" smtClean="0"/>
              <a:t>Samstag</a:t>
            </a:r>
            <a:r>
              <a:rPr lang="en-US" dirty="0" smtClean="0"/>
              <a:t>/</a:t>
            </a:r>
            <a:r>
              <a:rPr lang="de-DE" dirty="0" smtClean="0"/>
              <a:t>Sonnabend</a:t>
            </a:r>
          </a:p>
          <a:p>
            <a:pPr>
              <a:buNone/>
            </a:pPr>
            <a:r>
              <a:rPr lang="de-DE" dirty="0" smtClean="0"/>
              <a:t>Sonntag</a:t>
            </a:r>
            <a:endParaRPr lang="de-DE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5240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Tage der Woche 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8676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3733800"/>
            <a:ext cx="5162550" cy="25812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Картинки по запросу possessivpronom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14800" y="3124200"/>
            <a:ext cx="4495800" cy="2859049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371600"/>
            <a:ext cx="7696200" cy="4953000"/>
          </a:xfrm>
        </p:spPr>
        <p:txBody>
          <a:bodyPr/>
          <a:lstStyle/>
          <a:p>
            <a:pPr>
              <a:buNone/>
            </a:pPr>
            <a:r>
              <a:rPr lang="de-DE" b="1" dirty="0" smtClean="0"/>
              <a:t>Für Maskulinum und Neutrum Nominativ:</a:t>
            </a:r>
          </a:p>
          <a:p>
            <a:pPr>
              <a:buNone/>
            </a:pPr>
            <a:r>
              <a:rPr lang="de-DE" dirty="0" smtClean="0"/>
              <a:t>Ich-Mein</a:t>
            </a:r>
          </a:p>
          <a:p>
            <a:pPr>
              <a:buNone/>
            </a:pPr>
            <a:r>
              <a:rPr lang="de-DE" dirty="0" smtClean="0"/>
              <a:t>Du-Dein</a:t>
            </a:r>
          </a:p>
          <a:p>
            <a:pPr>
              <a:buNone/>
            </a:pPr>
            <a:r>
              <a:rPr lang="de-DE" dirty="0" smtClean="0"/>
              <a:t>Er-Sein</a:t>
            </a:r>
          </a:p>
          <a:p>
            <a:pPr>
              <a:buNone/>
            </a:pPr>
            <a:r>
              <a:rPr lang="de-DE" dirty="0" smtClean="0"/>
              <a:t>Sie-Ihr</a:t>
            </a:r>
          </a:p>
          <a:p>
            <a:pPr>
              <a:buNone/>
            </a:pPr>
            <a:r>
              <a:rPr lang="de-DE" dirty="0" smtClean="0"/>
              <a:t>Wir-Unser</a:t>
            </a:r>
          </a:p>
          <a:p>
            <a:pPr>
              <a:buNone/>
            </a:pPr>
            <a:r>
              <a:rPr lang="de-DE" dirty="0" smtClean="0"/>
              <a:t>Ihr-Euer</a:t>
            </a:r>
          </a:p>
          <a:p>
            <a:pPr>
              <a:buNone/>
            </a:pPr>
            <a:r>
              <a:rPr lang="de-DE" dirty="0" smtClean="0"/>
              <a:t>s</a:t>
            </a:r>
            <a:r>
              <a:rPr lang="de-DE" dirty="0" smtClean="0"/>
              <a:t>ie, Sie -i</a:t>
            </a:r>
            <a:r>
              <a:rPr lang="de-DE" dirty="0" smtClean="0"/>
              <a:t>hr, Ihr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b="1" dirty="0" smtClean="0"/>
              <a:t>Für Femininum und Plural Nominativ</a:t>
            </a:r>
            <a:r>
              <a:rPr lang="de-DE" b="1" dirty="0" smtClean="0"/>
              <a:t>:</a:t>
            </a:r>
          </a:p>
          <a:p>
            <a:pPr>
              <a:buNone/>
            </a:pPr>
            <a:r>
              <a:rPr lang="de-DE" dirty="0" smtClean="0"/>
              <a:t>Ich-Meine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Du-Deine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Er-Seine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Sie-Ihre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Wir-Unsere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Ihr-Eure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sie, Sie -</a:t>
            </a:r>
            <a:r>
              <a:rPr lang="de-DE" dirty="0" smtClean="0"/>
              <a:t>ihre, Ihre</a:t>
            </a: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5240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Possessivpronomen</a:t>
            </a: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371600"/>
            <a:ext cx="7696200" cy="49530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Denken(gedacht)</a:t>
            </a:r>
          </a:p>
          <a:p>
            <a:pPr>
              <a:buNone/>
            </a:pPr>
            <a:r>
              <a:rPr lang="de-DE" dirty="0" smtClean="0"/>
              <a:t>Singen(gesungen)</a:t>
            </a:r>
          </a:p>
          <a:p>
            <a:pPr>
              <a:buNone/>
            </a:pPr>
            <a:r>
              <a:rPr lang="de-DE" dirty="0" smtClean="0"/>
              <a:t>Bringen(gebracht)</a:t>
            </a:r>
          </a:p>
          <a:p>
            <a:pPr>
              <a:buNone/>
            </a:pPr>
            <a:r>
              <a:rPr lang="de-DE" dirty="0" smtClean="0"/>
              <a:t>Kennen(gekannt)</a:t>
            </a:r>
          </a:p>
          <a:p>
            <a:pPr>
              <a:buNone/>
            </a:pPr>
            <a:r>
              <a:rPr lang="de-DE" dirty="0" smtClean="0"/>
              <a:t>Schreiben(geschrieben)</a:t>
            </a:r>
          </a:p>
          <a:p>
            <a:pPr>
              <a:buNone/>
            </a:pPr>
            <a:r>
              <a:rPr lang="de-DE" dirty="0" smtClean="0"/>
              <a:t>Trinken(getrunken)</a:t>
            </a:r>
          </a:p>
          <a:p>
            <a:pPr>
              <a:buNone/>
            </a:pPr>
            <a:r>
              <a:rPr lang="de-DE" dirty="0" smtClean="0"/>
              <a:t>Treffen(getroffen)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Ich schreibe ein Buch.</a:t>
            </a:r>
          </a:p>
          <a:p>
            <a:pPr>
              <a:buNone/>
            </a:pPr>
            <a:r>
              <a:rPr lang="de-DE" dirty="0" smtClean="0"/>
              <a:t>Ich habe ein Buch geschrieben.</a:t>
            </a:r>
          </a:p>
          <a:p>
            <a:pPr>
              <a:buNone/>
            </a:pPr>
            <a:r>
              <a:rPr lang="de-DE" dirty="0" smtClean="0"/>
              <a:t>Ich treffe ihn.</a:t>
            </a:r>
          </a:p>
          <a:p>
            <a:pPr>
              <a:buNone/>
            </a:pPr>
            <a:r>
              <a:rPr lang="de-DE" dirty="0" smtClean="0"/>
              <a:t>Ich habe ihn getroffen.</a:t>
            </a:r>
          </a:p>
          <a:p>
            <a:pPr>
              <a:buNone/>
            </a:pPr>
            <a:r>
              <a:rPr lang="de-DE" dirty="0" smtClean="0"/>
              <a:t>Wen hast du getroffen</a:t>
            </a:r>
            <a:r>
              <a:rPr lang="ru-RU" dirty="0" smtClean="0"/>
              <a:t>? </a:t>
            </a:r>
            <a:r>
              <a:rPr lang="de-DE" dirty="0" smtClean="0"/>
              <a:t>Ich habe ihn nicht getroffen.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b="1" dirty="0" smtClean="0"/>
              <a:t>Aufgabe: </a:t>
            </a:r>
            <a:r>
              <a:rPr lang="de-DE" dirty="0" smtClean="0"/>
              <a:t>Bilden Sie das Perfekt von diesen Verben.</a:t>
            </a:r>
            <a:endParaRPr lang="de-DE" b="1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9906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Einige</a:t>
            </a: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 starke Verben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194" name="Picture 2" descr="Картинки по запросу starke Verb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33800" y="1752600"/>
            <a:ext cx="4762500" cy="23812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371600"/>
            <a:ext cx="7696200" cy="49530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Das Verb „bleiben“ bildet das Perfekt mit dem Hilfsverb „sein“.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Ich bin geblieben.</a:t>
            </a:r>
          </a:p>
          <a:p>
            <a:pPr>
              <a:buNone/>
            </a:pPr>
            <a:r>
              <a:rPr lang="de-DE" dirty="0" smtClean="0"/>
              <a:t>Du bist…</a:t>
            </a:r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9906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Das Verb „bleiben“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3554" name="Picture 2" descr="Картинки по запросу bleiben - geblieb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2667000"/>
            <a:ext cx="4819650" cy="36100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39624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Dreizehn</a:t>
            </a:r>
          </a:p>
          <a:p>
            <a:pPr>
              <a:buNone/>
            </a:pPr>
            <a:r>
              <a:rPr lang="de-DE" dirty="0" smtClean="0"/>
              <a:t>Vierzehn</a:t>
            </a:r>
          </a:p>
          <a:p>
            <a:pPr>
              <a:buNone/>
            </a:pPr>
            <a:r>
              <a:rPr lang="de-DE" dirty="0" smtClean="0"/>
              <a:t>Fünfzehn</a:t>
            </a:r>
          </a:p>
          <a:p>
            <a:pPr>
              <a:buNone/>
            </a:pPr>
            <a:r>
              <a:rPr lang="de-DE" dirty="0" smtClean="0"/>
              <a:t>Sechzehn</a:t>
            </a:r>
          </a:p>
          <a:p>
            <a:pPr>
              <a:buNone/>
            </a:pPr>
            <a:r>
              <a:rPr lang="de-DE" dirty="0" smtClean="0"/>
              <a:t>Siebzehn</a:t>
            </a:r>
          </a:p>
          <a:p>
            <a:pPr>
              <a:buNone/>
            </a:pPr>
            <a:r>
              <a:rPr lang="de-DE" dirty="0" smtClean="0"/>
              <a:t>Achtzehn</a:t>
            </a:r>
          </a:p>
          <a:p>
            <a:pPr>
              <a:buNone/>
            </a:pPr>
            <a:r>
              <a:rPr lang="de-DE" dirty="0" smtClean="0"/>
              <a:t>Neunzehn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7526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Zahlen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5" name="Picture 2" descr="Картинки по запросу числительны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895600"/>
            <a:ext cx="3152775" cy="3181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39624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Zwanzig</a:t>
            </a:r>
          </a:p>
          <a:p>
            <a:pPr>
              <a:buNone/>
            </a:pPr>
            <a:r>
              <a:rPr lang="de-DE" dirty="0" smtClean="0"/>
              <a:t>Dreißig</a:t>
            </a:r>
          </a:p>
          <a:p>
            <a:pPr>
              <a:buNone/>
            </a:pPr>
            <a:r>
              <a:rPr lang="de-DE" dirty="0" smtClean="0"/>
              <a:t>Vierzig</a:t>
            </a:r>
          </a:p>
          <a:p>
            <a:pPr>
              <a:buNone/>
            </a:pPr>
            <a:r>
              <a:rPr lang="de-DE" dirty="0" smtClean="0"/>
              <a:t>Fünfzig</a:t>
            </a:r>
          </a:p>
          <a:p>
            <a:pPr>
              <a:buNone/>
            </a:pPr>
            <a:r>
              <a:rPr lang="de-DE" dirty="0" smtClean="0"/>
              <a:t>Sechzig</a:t>
            </a:r>
          </a:p>
          <a:p>
            <a:pPr>
              <a:buNone/>
            </a:pPr>
            <a:r>
              <a:rPr lang="de-DE" dirty="0" smtClean="0"/>
              <a:t>Siebzig</a:t>
            </a:r>
          </a:p>
          <a:p>
            <a:pPr>
              <a:buNone/>
            </a:pPr>
            <a:r>
              <a:rPr lang="de-DE" dirty="0" smtClean="0"/>
              <a:t>Achtzig</a:t>
            </a:r>
          </a:p>
          <a:p>
            <a:pPr>
              <a:buNone/>
            </a:pPr>
            <a:r>
              <a:rPr lang="de-DE" dirty="0" smtClean="0"/>
              <a:t>Neunzig</a:t>
            </a:r>
          </a:p>
          <a:p>
            <a:pPr>
              <a:buNone/>
            </a:pPr>
            <a:r>
              <a:rPr lang="de-DE" dirty="0" smtClean="0"/>
              <a:t>Hundert</a:t>
            </a:r>
          </a:p>
          <a:p>
            <a:pPr>
              <a:buNone/>
            </a:pPr>
            <a:r>
              <a:rPr lang="de-DE" dirty="0" smtClean="0"/>
              <a:t>Tausend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7526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Zahlen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5" name="Picture 2" descr="Картинки по запросу числительны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895600"/>
            <a:ext cx="3152775" cy="31813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Картинки по запросу числительны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895600"/>
            <a:ext cx="3152775" cy="318135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3962400"/>
          </a:xfrm>
        </p:spPr>
        <p:txBody>
          <a:bodyPr/>
          <a:lstStyle/>
          <a:p>
            <a:pPr>
              <a:buNone/>
            </a:pPr>
            <a:r>
              <a:rPr lang="de-DE" b="1" dirty="0" smtClean="0"/>
              <a:t>Zusammengesetzte Zahlörter schreibt man zusammen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21-einundzwanzig</a:t>
            </a:r>
          </a:p>
          <a:p>
            <a:pPr>
              <a:buNone/>
            </a:pPr>
            <a:r>
              <a:rPr lang="de-DE" dirty="0" smtClean="0"/>
              <a:t>55-fünfundfünfzig</a:t>
            </a:r>
          </a:p>
          <a:p>
            <a:pPr>
              <a:buNone/>
            </a:pPr>
            <a:r>
              <a:rPr lang="de-DE" dirty="0" smtClean="0"/>
              <a:t>135-tinhundertfünfunddreißig</a:t>
            </a:r>
          </a:p>
          <a:p>
            <a:pPr>
              <a:buNone/>
            </a:pPr>
            <a:r>
              <a:rPr lang="de-DE" dirty="0" smtClean="0"/>
              <a:t>2013-zweitausenddreizehn</a:t>
            </a:r>
          </a:p>
          <a:p>
            <a:pPr>
              <a:buNone/>
            </a:pPr>
            <a:r>
              <a:rPr lang="de-DE" dirty="0" smtClean="0"/>
              <a:t>4387-viertausenddreihundertsiebenundachtzig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5334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Zusammengesetzte Zahlwörter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4724400"/>
          </a:xfrm>
        </p:spPr>
        <p:txBody>
          <a:bodyPr/>
          <a:lstStyle/>
          <a:p>
            <a:pPr>
              <a:buNone/>
            </a:pPr>
            <a:r>
              <a:rPr lang="de-DE" b="1" dirty="0" smtClean="0"/>
              <a:t>Ordinalzahlen bildet man so: </a:t>
            </a:r>
            <a:r>
              <a:rPr lang="de-DE" dirty="0" smtClean="0"/>
              <a:t>Grundzahlwort + </a:t>
            </a:r>
            <a:r>
              <a:rPr lang="de-DE" dirty="0" err="1" smtClean="0"/>
              <a:t>te</a:t>
            </a: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Zweite</a:t>
            </a:r>
          </a:p>
          <a:p>
            <a:pPr>
              <a:buNone/>
            </a:pPr>
            <a:r>
              <a:rPr lang="de-DE" dirty="0" smtClean="0"/>
              <a:t>Vierte</a:t>
            </a:r>
          </a:p>
          <a:p>
            <a:pPr>
              <a:buNone/>
            </a:pPr>
            <a:r>
              <a:rPr lang="de-DE" dirty="0" smtClean="0"/>
              <a:t>Fünfte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b="1" dirty="0" smtClean="0"/>
              <a:t>Ausnahmen: 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Eins-erste</a:t>
            </a:r>
          </a:p>
          <a:p>
            <a:pPr>
              <a:buNone/>
            </a:pPr>
            <a:r>
              <a:rPr lang="de-DE" dirty="0" smtClean="0"/>
              <a:t>Drei-dritte</a:t>
            </a:r>
            <a:endParaRPr lang="de-DE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Ab 20 bildet man die Ordinalzahlen </a:t>
            </a:r>
            <a:r>
              <a:rPr lang="de-DE" b="1" dirty="0" smtClean="0"/>
              <a:t>so: </a:t>
            </a:r>
            <a:r>
              <a:rPr lang="de-DE" dirty="0" smtClean="0"/>
              <a:t>Grundzahlwort + </a:t>
            </a:r>
            <a:r>
              <a:rPr lang="de-DE" dirty="0" err="1" smtClean="0"/>
              <a:t>ste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Zwanzigste</a:t>
            </a:r>
          </a:p>
          <a:p>
            <a:pPr>
              <a:buNone/>
            </a:pPr>
            <a:r>
              <a:rPr lang="de-DE" dirty="0" smtClean="0"/>
              <a:t>Fünfundvierzigste</a:t>
            </a:r>
          </a:p>
          <a:p>
            <a:pPr>
              <a:buNone/>
            </a:pPr>
            <a:r>
              <a:rPr lang="de-DE" dirty="0" smtClean="0"/>
              <a:t>Hundertste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5334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Ordinalzahlen 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26626" name="Picture 2" descr="Картинки по запросу ordinalzahl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2209800"/>
            <a:ext cx="3386666" cy="1905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Картинки по запросу ordinalzahl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609600"/>
            <a:ext cx="7543800" cy="5657851"/>
          </a:xfrm>
          <a:prstGeom prst="rect">
            <a:avLst/>
          </a:prstGeom>
          <a:noFill/>
        </p:spPr>
      </p:pic>
      <p:sp>
        <p:nvSpPr>
          <p:cNvPr id="8" name="Заголовок 4"/>
          <p:cNvSpPr txBox="1">
            <a:spLocks/>
          </p:cNvSpPr>
          <p:nvPr/>
        </p:nvSpPr>
        <p:spPr>
          <a:xfrm>
            <a:off x="5334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Ordinalzahlen 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Похожее изображение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514600"/>
            <a:ext cx="3429000" cy="3429000"/>
          </a:xfrm>
          <a:prstGeom prst="rect">
            <a:avLst/>
          </a:prstGeom>
          <a:noFill/>
        </p:spPr>
      </p:pic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762000" y="1524000"/>
            <a:ext cx="7696200" cy="4724400"/>
          </a:xfrm>
        </p:spPr>
        <p:txBody>
          <a:bodyPr/>
          <a:lstStyle/>
          <a:p>
            <a:pPr>
              <a:buNone/>
            </a:pPr>
            <a:r>
              <a:rPr lang="de-DE" dirty="0" smtClean="0"/>
              <a:t>Der Monat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Januar</a:t>
            </a:r>
          </a:p>
          <a:p>
            <a:pPr>
              <a:buNone/>
            </a:pPr>
            <a:r>
              <a:rPr lang="de-DE" dirty="0" smtClean="0"/>
              <a:t>Februar</a:t>
            </a:r>
          </a:p>
          <a:p>
            <a:pPr>
              <a:buNone/>
            </a:pPr>
            <a:r>
              <a:rPr lang="de-DE" dirty="0" smtClean="0"/>
              <a:t>März</a:t>
            </a:r>
          </a:p>
          <a:p>
            <a:pPr>
              <a:buNone/>
            </a:pPr>
            <a:r>
              <a:rPr lang="de-DE" dirty="0" smtClean="0"/>
              <a:t>April</a:t>
            </a:r>
          </a:p>
          <a:p>
            <a:pPr>
              <a:buNone/>
            </a:pPr>
            <a:r>
              <a:rPr lang="de-DE" dirty="0" smtClean="0"/>
              <a:t>Mai</a:t>
            </a:r>
          </a:p>
          <a:p>
            <a:pPr>
              <a:buNone/>
            </a:pPr>
            <a:r>
              <a:rPr lang="de-DE" dirty="0" smtClean="0"/>
              <a:t>Juni</a:t>
            </a:r>
          </a:p>
          <a:p>
            <a:pPr>
              <a:buNone/>
            </a:pPr>
            <a:r>
              <a:rPr lang="de-DE" dirty="0" smtClean="0"/>
              <a:t>Juli</a:t>
            </a:r>
          </a:p>
          <a:p>
            <a:pPr>
              <a:buNone/>
            </a:pPr>
            <a:r>
              <a:rPr lang="de-DE" dirty="0" smtClean="0"/>
              <a:t>August</a:t>
            </a:r>
          </a:p>
          <a:p>
            <a:pPr>
              <a:buNone/>
            </a:pPr>
            <a:r>
              <a:rPr lang="de-DE" dirty="0" smtClean="0"/>
              <a:t>September</a:t>
            </a:r>
          </a:p>
          <a:p>
            <a:pPr>
              <a:buNone/>
            </a:pPr>
            <a:r>
              <a:rPr lang="de-DE" dirty="0" smtClean="0"/>
              <a:t>Oktober</a:t>
            </a:r>
          </a:p>
          <a:p>
            <a:pPr>
              <a:buNone/>
            </a:pPr>
            <a:r>
              <a:rPr lang="de-DE" dirty="0" smtClean="0"/>
              <a:t>November</a:t>
            </a:r>
          </a:p>
          <a:p>
            <a:pPr>
              <a:buNone/>
            </a:pPr>
            <a:r>
              <a:rPr lang="de-DE" dirty="0" smtClean="0"/>
              <a:t>Dezember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</p:txBody>
      </p:sp>
      <p:sp>
        <p:nvSpPr>
          <p:cNvPr id="6" name="Заголовок 4"/>
          <p:cNvSpPr txBox="1">
            <a:spLocks/>
          </p:cNvSpPr>
          <p:nvPr/>
        </p:nvSpPr>
        <p:spPr>
          <a:xfrm>
            <a:off x="1524000" y="685800"/>
            <a:ext cx="8453437" cy="360363"/>
          </a:xfrm>
          <a:prstGeom prst="rect">
            <a:avLst/>
          </a:prstGeom>
        </p:spPr>
        <p:txBody>
          <a:bodyPr/>
          <a:lstStyle/>
          <a:p>
            <a:pPr marL="2057400" marR="0" lvl="0" indent="-228600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lang="de-DE" sz="2000" b="1" kern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Monate</a:t>
            </a:r>
            <a:r>
              <a:rPr lang="de-DE" sz="2000" b="1" kern="0" noProof="0" dirty="0" smtClean="0">
                <a:solidFill>
                  <a:srgbClr val="7889FB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endParaRPr kumimoji="0" lang="de-DE" sz="2000" b="1" i="0" u="none" strike="noStrike" kern="0" cap="none" spc="0" normalizeH="0" baseline="0" noProof="0" dirty="0" smtClean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1679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917</TotalTime>
  <Words>244</Words>
  <Application>Microsoft Office PowerPoint</Application>
  <PresentationFormat>Экран (4:3)</PresentationFormat>
  <Paragraphs>160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3_Default Design</vt:lpstr>
      <vt:lpstr>Deutsch  (der Grundkurs)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Пользователь</cp:lastModifiedBy>
  <cp:revision>157</cp:revision>
  <dcterms:created xsi:type="dcterms:W3CDTF">2006-08-16T00:00:00Z</dcterms:created>
  <dcterms:modified xsi:type="dcterms:W3CDTF">2017-07-09T16:55:28Z</dcterms:modified>
</cp:coreProperties>
</file>