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2.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5"/>
  </p:notesMasterIdLst>
  <p:sldIdLst>
    <p:sldId id="256" r:id="rId2"/>
    <p:sldId id="275" r:id="rId3"/>
    <p:sldId id="261" r:id="rId4"/>
    <p:sldId id="274" r:id="rId5"/>
    <p:sldId id="262" r:id="rId6"/>
    <p:sldId id="279" r:id="rId7"/>
    <p:sldId id="276" r:id="rId8"/>
    <p:sldId id="273" r:id="rId9"/>
    <p:sldId id="263" r:id="rId10"/>
    <p:sldId id="264" r:id="rId11"/>
    <p:sldId id="282" r:id="rId12"/>
    <p:sldId id="278" r:id="rId13"/>
    <p:sldId id="271" r:id="rId14"/>
    <p:sldId id="272" r:id="rId15"/>
    <p:sldId id="266" r:id="rId16"/>
    <p:sldId id="281" r:id="rId17"/>
    <p:sldId id="277" r:id="rId18"/>
    <p:sldId id="265" r:id="rId19"/>
    <p:sldId id="268" r:id="rId20"/>
    <p:sldId id="267" r:id="rId21"/>
    <p:sldId id="269" r:id="rId22"/>
    <p:sldId id="270" r:id="rId23"/>
    <p:sldId id="280"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69035D"/>
    <a:srgbClr val="FF66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94660"/>
  </p:normalViewPr>
  <p:slideViewPr>
    <p:cSldViewPr>
      <p:cViewPr varScale="1">
        <p:scale>
          <a:sx n="97" d="100"/>
          <a:sy n="97" d="100"/>
        </p:scale>
        <p:origin x="-20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757574-9477-49A7-8E35-B5AC51A29E4B}" type="datetimeFigureOut">
              <a:rPr lang="en-GB" smtClean="0"/>
              <a:pPr/>
              <a:t>10/08/13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B5C907-AD26-4A2C-88F4-F8146AF3F904}" type="slidenum">
              <a:rPr lang="en-GB" smtClean="0"/>
              <a:pPr/>
              <a:t>‹#›</a:t>
            </a:fld>
            <a:endParaRPr lang="en-GB"/>
          </a:p>
        </p:txBody>
      </p:sp>
    </p:spTree>
    <p:extLst>
      <p:ext uri="{BB962C8B-B14F-4D97-AF65-F5344CB8AC3E}">
        <p14:creationId xmlns:p14="http://schemas.microsoft.com/office/powerpoint/2010/main" val="419842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Answer: Cow</a:t>
            </a:r>
            <a:endParaRPr lang="en-GB" dirty="0" smtClean="0">
              <a:solidFill>
                <a:srgbClr val="000000"/>
              </a:solidFill>
            </a:endParaRPr>
          </a:p>
          <a:p>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3</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 </a:t>
            </a:r>
            <a:r>
              <a:rPr lang="en-GB" sz="1200" kern="1200" dirty="0" smtClean="0">
                <a:solidFill>
                  <a:schemeClr val="tx1"/>
                </a:solidFill>
                <a:latin typeface="+mn-lt"/>
                <a:ea typeface="+mn-ea"/>
                <a:cs typeface="+mn-cs"/>
              </a:rPr>
              <a:t>Elvis Presley</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18</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a:t>
            </a:r>
            <a:r>
              <a:rPr lang="en-GB" sz="1200" dirty="0" smtClean="0"/>
              <a:t>Julia Roberts</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19</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Answer: Princess Diana</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20</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a:t>
            </a:r>
            <a:r>
              <a:rPr lang="en-GB" sz="1200" dirty="0" smtClean="0"/>
              <a:t>Mother Teresa</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21</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dirty="0" smtClean="0"/>
              <a:t>Answer:</a:t>
            </a:r>
            <a:r>
              <a:rPr lang="en-GB" sz="1200" baseline="0" dirty="0" smtClean="0"/>
              <a:t> </a:t>
            </a:r>
            <a:r>
              <a:rPr lang="en-GB" sz="1200" dirty="0" smtClean="0"/>
              <a:t>Madonna</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22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a:t>
            </a:r>
            <a:r>
              <a:rPr lang="en-US" baseline="0" dirty="0" smtClean="0"/>
              <a:t> Bumblebee</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Butterfly</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a:t>
            </a:r>
            <a:r>
              <a:rPr lang="en-US" baseline="0" dirty="0" smtClean="0"/>
              <a:t> Egg</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8</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Tomato</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9</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a:t>
            </a:r>
            <a:r>
              <a:rPr lang="en-US" baseline="0" dirty="0" smtClean="0"/>
              <a:t> Chocolate</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10</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 Tree</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13</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a:t>
            </a:r>
            <a:r>
              <a:rPr lang="en-GB" sz="1200" b="0" i="0" kern="1200" dirty="0" smtClean="0">
                <a:solidFill>
                  <a:schemeClr val="tx1"/>
                </a:solidFill>
                <a:latin typeface="+mn-lt"/>
                <a:ea typeface="+mn-ea"/>
                <a:cs typeface="+mn-cs"/>
              </a:rPr>
              <a:t>smoke detector</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14</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Street</a:t>
            </a:r>
            <a:r>
              <a:rPr lang="en-US" baseline="0" dirty="0" smtClean="0"/>
              <a:t> Signs</a:t>
            </a:r>
            <a:endParaRPr lang="en-GB" dirty="0"/>
          </a:p>
        </p:txBody>
      </p:sp>
      <p:sp>
        <p:nvSpPr>
          <p:cNvPr id="4" name="Slide Number Placeholder 3"/>
          <p:cNvSpPr>
            <a:spLocks noGrp="1"/>
          </p:cNvSpPr>
          <p:nvPr>
            <p:ph type="sldNum" sz="quarter" idx="10"/>
          </p:nvPr>
        </p:nvSpPr>
        <p:spPr/>
        <p:txBody>
          <a:bodyPr/>
          <a:lstStyle/>
          <a:p>
            <a:fld id="{CBB5C907-AD26-4A2C-88F4-F8146AF3F904}" type="slidenum">
              <a:rPr lang="en-GB" smtClean="0"/>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607300" y="6526213"/>
            <a:ext cx="1427163" cy="152400"/>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a:solidFill>
                  <a:srgbClr val="FFFFFF"/>
                </a:solidFill>
              </a:rPr>
              <a:t>© 2011 wheresjenny.com</a:t>
            </a: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pic>
        <p:nvPicPr>
          <p:cNvPr id="1034" name="Picture 15" descr="logo WIJ"/>
          <p:cNvPicPr>
            <a:picLocks noChangeAspect="1" noChangeArrowheads="1"/>
          </p:cNvPicPr>
          <p:nvPr userDrawn="1"/>
        </p:nvPicPr>
        <p:blipFill>
          <a:blip r:embed="rId14" cstate="print"/>
          <a:srcRect/>
          <a:stretch>
            <a:fillRect/>
          </a:stretch>
        </p:blipFill>
        <p:spPr bwMode="auto">
          <a:xfrm>
            <a:off x="8604250" y="0"/>
            <a:ext cx="539750" cy="3952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7.xml"/><Relationship Id="rId3"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Layout" Target="../slideLayouts/slideLayout7.xml"/><Relationship Id="rId3"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8" name="Group 87"/>
          <p:cNvGrpSpPr/>
          <p:nvPr/>
        </p:nvGrpSpPr>
        <p:grpSpPr>
          <a:xfrm>
            <a:off x="971600" y="764704"/>
            <a:ext cx="7488832" cy="5328592"/>
            <a:chOff x="971600" y="764704"/>
            <a:chExt cx="7488832" cy="5328592"/>
          </a:xfrm>
        </p:grpSpPr>
        <p:grpSp>
          <p:nvGrpSpPr>
            <p:cNvPr id="86" name="Group 85"/>
            <p:cNvGrpSpPr/>
            <p:nvPr/>
          </p:nvGrpSpPr>
          <p:grpSpPr>
            <a:xfrm>
              <a:off x="971600" y="764704"/>
              <a:ext cx="7488832" cy="5328592"/>
              <a:chOff x="971600" y="764704"/>
              <a:chExt cx="7488832" cy="5328592"/>
            </a:xfrm>
          </p:grpSpPr>
          <p:sp>
            <p:nvSpPr>
              <p:cNvPr id="4" name="Oval 3"/>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p:nvSpPr>
            <p:spPr>
              <a:xfrm>
                <a:off x="2555776" y="1772816"/>
                <a:ext cx="4320480" cy="86409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latin typeface="Broadway" pitchFamily="82" charset="0"/>
                  </a:rPr>
                  <a:t>Let’s Play</a:t>
                </a:r>
                <a:endParaRPr lang="en-GB" sz="4000" dirty="0">
                  <a:latin typeface="Broadway" pitchFamily="82" charset="0"/>
                </a:endParaRPr>
              </a:p>
            </p:txBody>
          </p:sp>
          <p:sp>
            <p:nvSpPr>
              <p:cNvPr id="84" name="TextBox 83"/>
              <p:cNvSpPr txBox="1"/>
              <p:nvPr/>
            </p:nvSpPr>
            <p:spPr>
              <a:xfrm>
                <a:off x="2483768" y="2564904"/>
                <a:ext cx="4464496" cy="1015663"/>
              </a:xfrm>
              <a:prstGeom prst="rect">
                <a:avLst/>
              </a:prstGeom>
              <a:noFill/>
            </p:spPr>
            <p:txBody>
              <a:bodyPr wrap="square" rtlCol="0">
                <a:spAutoFit/>
              </a:bodyPr>
              <a:lstStyle/>
              <a:p>
                <a:pPr algn="ctr"/>
                <a:r>
                  <a:rPr lang="en-US" sz="6000" dirty="0" smtClean="0">
                    <a:ln w="28575">
                      <a:solidFill>
                        <a:schemeClr val="tx1"/>
                      </a:solidFill>
                    </a:ln>
                    <a:solidFill>
                      <a:srgbClr val="00FFFF"/>
                    </a:solidFill>
                    <a:latin typeface="Snap ITC" pitchFamily="82" charset="0"/>
                  </a:rPr>
                  <a:t>The</a:t>
                </a:r>
              </a:p>
            </p:txBody>
          </p:sp>
          <p:sp>
            <p:nvSpPr>
              <p:cNvPr id="85" name="Rectangle 84"/>
              <p:cNvSpPr/>
              <p:nvPr/>
            </p:nvSpPr>
            <p:spPr>
              <a:xfrm>
                <a:off x="3327446" y="4265220"/>
                <a:ext cx="2775119" cy="1107996"/>
              </a:xfrm>
              <a:prstGeom prst="rect">
                <a:avLst/>
              </a:prstGeom>
              <a:noFill/>
            </p:spPr>
            <p:txBody>
              <a:bodyPr wrap="none" lIns="91440" tIns="45720" rIns="91440" bIns="45720">
                <a:spAutoFit/>
              </a:bodyPr>
              <a:lstStyle/>
              <a:p>
                <a:pPr algn="ctr"/>
                <a:r>
                  <a:rPr lang="en-US" sz="6600" dirty="0" smtClean="0">
                    <a:ln w="38100">
                      <a:solidFill>
                        <a:schemeClr val="tx1"/>
                      </a:solidFill>
                    </a:ln>
                    <a:solidFill>
                      <a:srgbClr val="FF6600"/>
                    </a:solidFill>
                    <a:latin typeface="Magneto" pitchFamily="82" charset="0"/>
                  </a:rPr>
                  <a:t>Game</a:t>
                </a:r>
                <a:endParaRPr lang="en-US" sz="6600" b="1" cap="none" spc="0" dirty="0">
                  <a:ln w="38100">
                    <a:solidFill>
                      <a:schemeClr val="tx1"/>
                    </a:solidFill>
                  </a:ln>
                  <a:solidFill>
                    <a:srgbClr val="FF6600"/>
                  </a:solidFill>
                  <a:effectLst>
                    <a:outerShdw blurRad="50800" algn="tl" rotWithShape="0">
                      <a:srgbClr val="000000"/>
                    </a:outerShdw>
                  </a:effectLst>
                  <a:latin typeface="Magneto" pitchFamily="82" charset="0"/>
                </a:endParaRPr>
              </a:p>
            </p:txBody>
          </p:sp>
        </p:grpSp>
        <p:sp>
          <p:nvSpPr>
            <p:cNvPr id="87" name="Rectangle 86"/>
            <p:cNvSpPr/>
            <p:nvPr/>
          </p:nvSpPr>
          <p:spPr>
            <a:xfrm>
              <a:off x="2519874" y="3429000"/>
              <a:ext cx="4527201" cy="1107996"/>
            </a:xfrm>
            <a:prstGeom prst="rect">
              <a:avLst/>
            </a:prstGeom>
            <a:noFill/>
          </p:spPr>
          <p:txBody>
            <a:bodyPr wrap="none" lIns="91440" tIns="45720" rIns="91440" bIns="45720">
              <a:spAutoFit/>
            </a:bodyPr>
            <a:lstStyle/>
            <a:p>
              <a:pPr algn="ctr"/>
              <a:r>
                <a:rPr lang="en-US" sz="6600" dirty="0" smtClean="0">
                  <a:ln w="38100">
                    <a:solidFill>
                      <a:schemeClr val="tx1"/>
                    </a:solidFill>
                  </a:ln>
                  <a:solidFill>
                    <a:srgbClr val="FF0000"/>
                  </a:solidFill>
                  <a:latin typeface="Snap ITC" pitchFamily="82" charset="0"/>
                  <a:ea typeface="Dotum" pitchFamily="34" charset="-127"/>
                </a:rPr>
                <a:t>Guessing</a:t>
              </a:r>
              <a:endParaRPr lang="en-US" sz="6600" dirty="0" smtClean="0">
                <a:ln w="38100">
                  <a:solidFill>
                    <a:schemeClr val="tx1"/>
                  </a:solidFill>
                </a:ln>
                <a:solidFill>
                  <a:srgbClr val="FF6600"/>
                </a:solidFill>
                <a:latin typeface="Broadway" pitchFamily="82" charset="0"/>
              </a:endParaRPr>
            </a:p>
          </p:txBody>
        </p:sp>
      </p:gr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592288" y="1124744"/>
            <a:ext cx="4788024" cy="3754874"/>
          </a:xfrm>
          <a:prstGeom prst="rect">
            <a:avLst/>
          </a:prstGeom>
        </p:spPr>
        <p:txBody>
          <a:bodyPr wrap="square">
            <a:spAutoFit/>
          </a:bodyPr>
          <a:lstStyle/>
          <a:p>
            <a:pPr algn="ctr"/>
            <a:r>
              <a:rPr lang="en-US" sz="2800" b="1" dirty="0" smtClean="0">
                <a:solidFill>
                  <a:srgbClr val="00B050"/>
                </a:solidFill>
              </a:rPr>
              <a:t>What am I? </a:t>
            </a:r>
          </a:p>
          <a:p>
            <a:pPr algn="ctr"/>
            <a:r>
              <a:rPr lang="en-US" sz="1600" b="1" dirty="0" smtClean="0">
                <a:solidFill>
                  <a:srgbClr val="00B050"/>
                </a:solidFill>
              </a:rPr>
              <a:t> </a:t>
            </a:r>
          </a:p>
          <a:p>
            <a:r>
              <a:rPr lang="en-US" sz="3200" dirty="0" smtClean="0">
                <a:solidFill>
                  <a:srgbClr val="00FFFF"/>
                </a:solidFill>
              </a:rPr>
              <a:t>I am made from a bean. Long ago I was used to make a bitter drink. Today I am found in candy, cake, and even ice cream.</a:t>
            </a: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79712" y="1916832"/>
            <a:ext cx="5328593"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1998565" y="1808161"/>
              <a:ext cx="5955864" cy="3328721"/>
            </a:xfrm>
            <a:prstGeom prst="rect">
              <a:avLst/>
            </a:prstGeom>
            <a:noFill/>
          </p:spPr>
          <p:txBody>
            <a:bodyPr wrap="none" lIns="91440" tIns="45720" rIns="91440" bIns="45720">
              <a:spAutoFit/>
            </a:bodyPr>
            <a:lstStyle/>
            <a:p>
              <a:pPr algn="ctr"/>
              <a:r>
                <a:rPr lang="en-US" sz="5400" dirty="0" smtClean="0">
                  <a:ln w="38100">
                    <a:solidFill>
                      <a:schemeClr val="tx1"/>
                    </a:solidFill>
                  </a:ln>
                  <a:solidFill>
                    <a:srgbClr val="FF0000"/>
                  </a:solidFill>
                  <a:latin typeface="Snap ITC" pitchFamily="82" charset="0"/>
                  <a:ea typeface="Dotum" pitchFamily="34" charset="-127"/>
                </a:rPr>
                <a:t>Now your </a:t>
              </a:r>
            </a:p>
            <a:p>
              <a:pPr algn="ctr"/>
              <a:r>
                <a:rPr lang="en-US" sz="5400" dirty="0" smtClean="0">
                  <a:ln w="38100">
                    <a:solidFill>
                      <a:schemeClr val="tx1"/>
                    </a:solidFill>
                  </a:ln>
                  <a:solidFill>
                    <a:srgbClr val="FF0000"/>
                  </a:solidFill>
                  <a:latin typeface="Snap ITC" pitchFamily="82" charset="0"/>
                  <a:ea typeface="Dotum" pitchFamily="34" charset="-127"/>
                </a:rPr>
                <a:t>turn</a:t>
              </a:r>
              <a:endParaRPr lang="en-US" sz="5400" dirty="0" smtClean="0">
                <a:ln w="38100">
                  <a:solidFill>
                    <a:schemeClr val="tx1"/>
                  </a:solidFill>
                </a:ln>
                <a:solidFill>
                  <a:srgbClr val="FF6600"/>
                </a:solidFill>
                <a:latin typeface="Broadway" pitchFamily="82"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95736" y="764704"/>
            <a:ext cx="5328592"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1814143" y="1398269"/>
              <a:ext cx="5898463" cy="3328721"/>
            </a:xfrm>
            <a:prstGeom prst="rect">
              <a:avLst/>
            </a:prstGeom>
            <a:noFill/>
          </p:spPr>
          <p:txBody>
            <a:bodyPr wrap="none" lIns="91440" tIns="45720" rIns="91440" bIns="45720">
              <a:spAutoFit/>
            </a:bodyPr>
            <a:lstStyle/>
            <a:p>
              <a:pPr algn="ctr"/>
              <a:r>
                <a:rPr lang="en-US" sz="5400" dirty="0" smtClean="0">
                  <a:ln w="38100">
                    <a:solidFill>
                      <a:schemeClr val="tx1"/>
                    </a:solidFill>
                  </a:ln>
                  <a:solidFill>
                    <a:srgbClr val="FF0000"/>
                  </a:solidFill>
                  <a:latin typeface="Snap ITC" pitchFamily="82" charset="0"/>
                  <a:ea typeface="Dotum" pitchFamily="34" charset="-127"/>
                </a:rPr>
                <a:t>Guess </a:t>
              </a:r>
            </a:p>
            <a:p>
              <a:pPr algn="ctr"/>
              <a:r>
                <a:rPr lang="en-US" sz="5400" dirty="0" smtClean="0">
                  <a:ln w="38100">
                    <a:solidFill>
                      <a:schemeClr val="tx1"/>
                    </a:solidFill>
                  </a:ln>
                  <a:solidFill>
                    <a:srgbClr val="FF0000"/>
                  </a:solidFill>
                  <a:latin typeface="Snap ITC" pitchFamily="82" charset="0"/>
                  <a:ea typeface="Dotum" pitchFamily="34" charset="-127"/>
                </a:rPr>
                <a:t>the object</a:t>
              </a:r>
              <a:endParaRPr lang="en-US" sz="5400" dirty="0" smtClean="0">
                <a:ln w="38100">
                  <a:solidFill>
                    <a:schemeClr val="tx1"/>
                  </a:solidFill>
                </a:ln>
                <a:solidFill>
                  <a:srgbClr val="FF6600"/>
                </a:solidFill>
                <a:latin typeface="Broadway" pitchFamily="82" charset="0"/>
              </a:endParaRPr>
            </a:p>
          </p:txBody>
        </p:sp>
      </p:grpSp>
      <p:pic>
        <p:nvPicPr>
          <p:cNvPr id="43" name="Picture 2" descr="http://schools.iclipart.com/dodl.php?linklokauth=LzAzNC9iYXRjaF8wMS9wdXp6bGVkLmpwZywxMzQ2MDc1MDEwLDEyMi4xNzkuMTYxLjU3LDAsMCxMTF8wLCxlZGJhOTVkOGJiMzZkOWU3YjFhM2FiMWQ3ZmVjMWY4NA%3D%3D/puzzled.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31840" y="3933056"/>
            <a:ext cx="2987825" cy="2529857"/>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2523768"/>
          </a:xfrm>
          <a:prstGeom prst="rect">
            <a:avLst/>
          </a:prstGeom>
        </p:spPr>
        <p:txBody>
          <a:bodyPr wrap="square">
            <a:spAutoFit/>
          </a:bodyPr>
          <a:lstStyle/>
          <a:p>
            <a:pPr algn="ctr"/>
            <a:r>
              <a:rPr lang="en-US" sz="2800" b="1" dirty="0" smtClean="0">
                <a:solidFill>
                  <a:srgbClr val="00B050"/>
                </a:solidFill>
              </a:rPr>
              <a:t>Who am I?</a:t>
            </a:r>
          </a:p>
          <a:p>
            <a:r>
              <a:rPr lang="en-US" sz="2800" dirty="0" smtClean="0">
                <a:solidFill>
                  <a:srgbClr val="00FFFF"/>
                </a:solidFill>
              </a:rPr>
              <a:t>I am used to make pencils and paper.  Animals make their homes in me.  I give shade on hot, summer days.</a:t>
            </a:r>
            <a:endParaRPr lang="en-US" sz="2800" b="1" dirty="0" smtClean="0">
              <a:solidFill>
                <a:srgbClr val="00FFFF"/>
              </a:solidFill>
            </a:endParaRPr>
          </a:p>
          <a:p>
            <a:pPr algn="ctr"/>
            <a:r>
              <a:rPr lang="en-US" b="1" dirty="0" smtClean="0">
                <a:solidFill>
                  <a:srgbClr val="00B050"/>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862870"/>
          </a:xfrm>
          <a:prstGeom prst="rect">
            <a:avLst/>
          </a:prstGeom>
        </p:spPr>
        <p:txBody>
          <a:bodyPr wrap="square">
            <a:spAutoFit/>
          </a:bodyPr>
          <a:lstStyle/>
          <a:p>
            <a:pPr algn="ctr"/>
            <a:r>
              <a:rPr lang="en-US" sz="2800" b="1" dirty="0" smtClean="0">
                <a:solidFill>
                  <a:srgbClr val="00B050"/>
                </a:solidFill>
              </a:rPr>
              <a:t>Who am I?</a:t>
            </a:r>
          </a:p>
          <a:p>
            <a:pPr algn="ctr"/>
            <a:r>
              <a:rPr lang="en-US" b="1" dirty="0" smtClean="0">
                <a:solidFill>
                  <a:srgbClr val="00B050"/>
                </a:solidFill>
              </a:rPr>
              <a:t> </a:t>
            </a:r>
          </a:p>
          <a:p>
            <a:r>
              <a:rPr lang="en-US" sz="2600" dirty="0" smtClean="0">
                <a:solidFill>
                  <a:srgbClr val="00FFFF"/>
                </a:solidFill>
              </a:rPr>
              <a:t>I am small and made of plastic, and I am electrical. I can be found in the home.</a:t>
            </a:r>
            <a:br>
              <a:rPr lang="en-US" sz="2600" dirty="0" smtClean="0">
                <a:solidFill>
                  <a:srgbClr val="00FFFF"/>
                </a:solidFill>
              </a:rPr>
            </a:br>
            <a:r>
              <a:rPr lang="en-US" sz="2600" dirty="0" smtClean="0">
                <a:solidFill>
                  <a:srgbClr val="00FFFF"/>
                </a:solidFill>
              </a:rPr>
              <a:t>I'm not expensive to buy, or to run, but if you buy me you hope you won't ever need me. Who knows, I might even save your life one day.</a:t>
            </a:r>
          </a:p>
          <a:p>
            <a:pPr algn="ctr"/>
            <a:endParaRPr lang="en-US" sz="2800" b="1" dirty="0" smtClean="0">
              <a:solidFill>
                <a:srgbClr val="00B050"/>
              </a:solidFill>
            </a:endParaRPr>
          </a:p>
          <a:p>
            <a:pPr algn="ctr"/>
            <a:r>
              <a:rPr lang="en-US" b="1" dirty="0" smtClean="0">
                <a:solidFill>
                  <a:srgbClr val="00B050"/>
                </a:solidFill>
              </a:rPr>
              <a:t>  </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592288" y="1052736"/>
            <a:ext cx="4788024" cy="4770537"/>
          </a:xfrm>
          <a:prstGeom prst="rect">
            <a:avLst/>
          </a:prstGeom>
        </p:spPr>
        <p:txBody>
          <a:bodyPr wrap="square">
            <a:spAutoFit/>
          </a:bodyPr>
          <a:lstStyle/>
          <a:p>
            <a:pPr algn="ctr"/>
            <a:r>
              <a:rPr lang="en-US" sz="2800" b="1" dirty="0" smtClean="0">
                <a:solidFill>
                  <a:srgbClr val="00B050"/>
                </a:solidFill>
              </a:rPr>
              <a:t>What am I?</a:t>
            </a:r>
          </a:p>
          <a:p>
            <a:r>
              <a:rPr lang="en-US" sz="2600" dirty="0" smtClean="0">
                <a:solidFill>
                  <a:srgbClr val="00FFFF"/>
                </a:solidFill>
              </a:rPr>
              <a:t>Each one of them has an important message. Many have a word or two. Some have pictures and some have numbers. Some of them are yellow and some are red. Some are near country roads and many are on city streets. If we follow them, we will be much safer. </a:t>
            </a:r>
            <a:r>
              <a:rPr lang="en-US" sz="2600" b="1" dirty="0" smtClean="0">
                <a:solidFill>
                  <a:srgbClr val="00FFFF"/>
                </a:solidFill>
              </a:rPr>
              <a:t> </a:t>
            </a:r>
          </a:p>
          <a:p>
            <a:pPr algn="ctr"/>
            <a:r>
              <a:rPr lang="en-US" sz="1600" b="1" dirty="0" smtClean="0">
                <a:solidFill>
                  <a:srgbClr val="00B050"/>
                </a:solidFill>
              </a:rPr>
              <a:t> </a:t>
            </a:r>
          </a:p>
        </p:txBody>
      </p:sp>
    </p:spTree>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79712" y="1916832"/>
            <a:ext cx="5328593"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1998565" y="1808161"/>
              <a:ext cx="5955864" cy="3328721"/>
            </a:xfrm>
            <a:prstGeom prst="rect">
              <a:avLst/>
            </a:prstGeom>
            <a:noFill/>
          </p:spPr>
          <p:txBody>
            <a:bodyPr wrap="none" lIns="91440" tIns="45720" rIns="91440" bIns="45720">
              <a:spAutoFit/>
            </a:bodyPr>
            <a:lstStyle/>
            <a:p>
              <a:pPr algn="ctr"/>
              <a:r>
                <a:rPr lang="en-US" sz="5400" dirty="0" smtClean="0">
                  <a:ln w="38100">
                    <a:solidFill>
                      <a:schemeClr val="tx1"/>
                    </a:solidFill>
                  </a:ln>
                  <a:solidFill>
                    <a:srgbClr val="FF0000"/>
                  </a:solidFill>
                  <a:latin typeface="Snap ITC" pitchFamily="82" charset="0"/>
                  <a:ea typeface="Dotum" pitchFamily="34" charset="-127"/>
                </a:rPr>
                <a:t>Now your </a:t>
              </a:r>
            </a:p>
            <a:p>
              <a:pPr algn="ctr"/>
              <a:r>
                <a:rPr lang="en-US" sz="5400" dirty="0" smtClean="0">
                  <a:ln w="38100">
                    <a:solidFill>
                      <a:schemeClr val="tx1"/>
                    </a:solidFill>
                  </a:ln>
                  <a:solidFill>
                    <a:srgbClr val="FF0000"/>
                  </a:solidFill>
                  <a:latin typeface="Snap ITC" pitchFamily="82" charset="0"/>
                  <a:ea typeface="Dotum" pitchFamily="34" charset="-127"/>
                </a:rPr>
                <a:t>turn</a:t>
              </a:r>
              <a:endParaRPr lang="en-US" sz="5400" dirty="0" smtClean="0">
                <a:ln w="38100">
                  <a:solidFill>
                    <a:schemeClr val="tx1"/>
                  </a:solidFill>
                </a:ln>
                <a:solidFill>
                  <a:srgbClr val="FF6600"/>
                </a:solidFill>
                <a:latin typeface="Broadway" pitchFamily="82" charset="0"/>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23728" y="764704"/>
            <a:ext cx="5328592"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2653326" y="1174596"/>
              <a:ext cx="4390300" cy="4029505"/>
            </a:xfrm>
            <a:prstGeom prst="rect">
              <a:avLst/>
            </a:prstGeom>
            <a:noFill/>
          </p:spPr>
          <p:txBody>
            <a:bodyPr wrap="none" lIns="91440" tIns="45720" rIns="91440" bIns="45720">
              <a:spAutoFit/>
            </a:bodyPr>
            <a:lstStyle/>
            <a:p>
              <a:pPr algn="ctr"/>
              <a:r>
                <a:rPr lang="en-US" sz="4400" dirty="0" smtClean="0">
                  <a:ln w="38100">
                    <a:solidFill>
                      <a:schemeClr val="tx1"/>
                    </a:solidFill>
                  </a:ln>
                  <a:solidFill>
                    <a:srgbClr val="FF0000"/>
                  </a:solidFill>
                  <a:latin typeface="Snap ITC" pitchFamily="82" charset="0"/>
                  <a:ea typeface="Dotum" pitchFamily="34" charset="-127"/>
                </a:rPr>
                <a:t>Guess </a:t>
              </a:r>
            </a:p>
            <a:p>
              <a:pPr algn="ctr"/>
              <a:r>
                <a:rPr lang="en-US" sz="4400" dirty="0" smtClean="0">
                  <a:ln w="38100">
                    <a:solidFill>
                      <a:schemeClr val="tx1"/>
                    </a:solidFill>
                  </a:ln>
                  <a:solidFill>
                    <a:srgbClr val="FF0000"/>
                  </a:solidFill>
                  <a:latin typeface="Snap ITC" pitchFamily="82" charset="0"/>
                  <a:ea typeface="Dotum" pitchFamily="34" charset="-127"/>
                </a:rPr>
                <a:t>the </a:t>
              </a:r>
            </a:p>
            <a:p>
              <a:pPr algn="ctr"/>
              <a:r>
                <a:rPr lang="en-US" sz="4400" dirty="0" smtClean="0">
                  <a:ln w="38100">
                    <a:solidFill>
                      <a:schemeClr val="tx1"/>
                    </a:solidFill>
                  </a:ln>
                  <a:solidFill>
                    <a:srgbClr val="FF0000"/>
                  </a:solidFill>
                  <a:latin typeface="Snap ITC" pitchFamily="82" charset="0"/>
                  <a:ea typeface="Dotum" pitchFamily="34" charset="-127"/>
                </a:rPr>
                <a:t>celebrity</a:t>
              </a:r>
              <a:endParaRPr lang="en-US" sz="4400" dirty="0" smtClean="0">
                <a:ln w="38100">
                  <a:solidFill>
                    <a:schemeClr val="tx1"/>
                  </a:solidFill>
                </a:ln>
                <a:solidFill>
                  <a:srgbClr val="FF6600"/>
                </a:solidFill>
                <a:latin typeface="Broadway" pitchFamily="82" charset="0"/>
              </a:endParaRPr>
            </a:p>
          </p:txBody>
        </p:sp>
      </p:grpSp>
      <p:pic>
        <p:nvPicPr>
          <p:cNvPr id="43" name="Picture 2" descr="http://schools.iclipart.com/dodl.php?linklokauth=LzAzNC9iYXRjaF8wMS9wdXp6bGVkLmpwZywxMzQ2MDc1MDEwLDEyMi4xNzkuMTYxLjU3LDAsMCxMTF8wLCxlZGJhOTVkOGJiMzZkOWU3YjFhM2FiMWQ3ZmVjMWY4NA%3D%3D/puzzled.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31840" y="3933056"/>
            <a:ext cx="2987825" cy="2529857"/>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462760"/>
          </a:xfrm>
          <a:prstGeom prst="rect">
            <a:avLst/>
          </a:prstGeom>
        </p:spPr>
        <p:txBody>
          <a:bodyPr wrap="square">
            <a:spAutoFit/>
          </a:bodyPr>
          <a:lstStyle/>
          <a:p>
            <a:pPr algn="ctr"/>
            <a:r>
              <a:rPr lang="en-US" sz="2800" b="1" dirty="0" smtClean="0">
                <a:solidFill>
                  <a:srgbClr val="00B050"/>
                </a:solidFill>
              </a:rPr>
              <a:t>Who am I?</a:t>
            </a:r>
          </a:p>
          <a:p>
            <a:pPr algn="ctr"/>
            <a:r>
              <a:rPr lang="en-US" sz="1600" b="1" dirty="0" smtClean="0">
                <a:solidFill>
                  <a:srgbClr val="00B050"/>
                </a:solidFill>
              </a:rPr>
              <a:t> </a:t>
            </a:r>
          </a:p>
          <a:p>
            <a:r>
              <a:rPr lang="en-GB" sz="2800" dirty="0" smtClean="0">
                <a:solidFill>
                  <a:srgbClr val="00FFFF"/>
                </a:solidFill>
              </a:rPr>
              <a:t>I was born on 8</a:t>
            </a:r>
            <a:r>
              <a:rPr lang="en-GB" sz="2800" baseline="30000" dirty="0" smtClean="0">
                <a:solidFill>
                  <a:srgbClr val="00FFFF"/>
                </a:solidFill>
              </a:rPr>
              <a:t>th</a:t>
            </a:r>
            <a:r>
              <a:rPr lang="en-GB" sz="2800" dirty="0" smtClean="0">
                <a:solidFill>
                  <a:srgbClr val="00FFFF"/>
                </a:solidFill>
              </a:rPr>
              <a:t> Jan, 1935 </a:t>
            </a:r>
          </a:p>
          <a:p>
            <a:r>
              <a:rPr lang="en-GB" sz="2800" dirty="0" smtClean="0">
                <a:solidFill>
                  <a:srgbClr val="00FFFF"/>
                </a:solidFill>
              </a:rPr>
              <a:t>I died on  16</a:t>
            </a:r>
            <a:r>
              <a:rPr lang="en-GB" sz="2800" baseline="30000" dirty="0" smtClean="0">
                <a:solidFill>
                  <a:srgbClr val="00FFFF"/>
                </a:solidFill>
              </a:rPr>
              <a:t>th</a:t>
            </a:r>
            <a:r>
              <a:rPr lang="en-GB" sz="2800" dirty="0" smtClean="0">
                <a:solidFill>
                  <a:srgbClr val="00FFFF"/>
                </a:solidFill>
              </a:rPr>
              <a:t> Aug, 1977</a:t>
            </a:r>
          </a:p>
          <a:p>
            <a:r>
              <a:rPr lang="en-US" sz="2800" dirty="0" smtClean="0">
                <a:solidFill>
                  <a:srgbClr val="00FFFF"/>
                </a:solidFill>
              </a:rPr>
              <a:t>My </a:t>
            </a:r>
            <a:r>
              <a:rPr lang="en-GB" sz="2800" dirty="0" smtClean="0">
                <a:solidFill>
                  <a:srgbClr val="00FFFF"/>
                </a:solidFill>
              </a:rPr>
              <a:t>hometown is Memphis</a:t>
            </a:r>
          </a:p>
          <a:p>
            <a:r>
              <a:rPr lang="en-GB" sz="2800" dirty="0" smtClean="0">
                <a:solidFill>
                  <a:srgbClr val="00FFFF"/>
                </a:solidFill>
              </a:rPr>
              <a:t>My first hit was “Heartbreak Hotel”</a:t>
            </a:r>
          </a:p>
          <a:p>
            <a:r>
              <a:rPr lang="en-GB" sz="2800" dirty="0" smtClean="0">
                <a:solidFill>
                  <a:srgbClr val="00FFFF"/>
                </a:solidFill>
              </a:rPr>
              <a:t>My wife’s name is  Priscilla</a:t>
            </a:r>
          </a:p>
          <a:p>
            <a:r>
              <a:rPr lang="en-GB" sz="2800" dirty="0" smtClean="0">
                <a:solidFill>
                  <a:srgbClr val="00FFFF"/>
                </a:solidFill>
              </a:rPr>
              <a:t>I am the “King of </a:t>
            </a:r>
            <a:r>
              <a:rPr lang="en-GB" sz="2800" dirty="0" err="1" smtClean="0">
                <a:solidFill>
                  <a:srgbClr val="00FFFF"/>
                </a:solidFill>
              </a:rPr>
              <a:t>Rock’n’Roll</a:t>
            </a:r>
            <a:r>
              <a:rPr lang="en-GB" sz="2800" dirty="0" smtClean="0">
                <a:solidFill>
                  <a:srgbClr val="00FFFF"/>
                </a:solidFill>
              </a:rPr>
              <a:t>”</a:t>
            </a:r>
          </a:p>
          <a:p>
            <a:pPr algn="ctr"/>
            <a:r>
              <a:rPr lang="en-US" sz="2800" b="1" dirty="0" smtClean="0">
                <a:solidFill>
                  <a:srgbClr val="00B050"/>
                </a:solidFill>
              </a:rPr>
              <a:t> </a:t>
            </a:r>
          </a:p>
          <a:p>
            <a:pPr algn="ctr"/>
            <a:r>
              <a:rPr lang="en-US" sz="1600" b="1" dirty="0" smtClean="0">
                <a:solidFill>
                  <a:srgbClr val="00B050"/>
                </a:solidFill>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5216813"/>
          </a:xfrm>
          <a:prstGeom prst="rect">
            <a:avLst/>
          </a:prstGeom>
        </p:spPr>
        <p:txBody>
          <a:bodyPr wrap="square">
            <a:spAutoFit/>
          </a:bodyPr>
          <a:lstStyle/>
          <a:p>
            <a:pPr algn="ctr"/>
            <a:r>
              <a:rPr lang="en-US" sz="2800" b="1" dirty="0" smtClean="0">
                <a:solidFill>
                  <a:srgbClr val="00B050"/>
                </a:solidFill>
              </a:rPr>
              <a:t>Who am I?</a:t>
            </a:r>
          </a:p>
          <a:p>
            <a:pPr algn="ctr"/>
            <a:r>
              <a:rPr lang="en-US" sz="1600" b="1" dirty="0" smtClean="0">
                <a:solidFill>
                  <a:srgbClr val="00B050"/>
                </a:solidFill>
              </a:rPr>
              <a:t>  </a:t>
            </a:r>
          </a:p>
          <a:p>
            <a:r>
              <a:rPr lang="en-GB" sz="2700" dirty="0" smtClean="0">
                <a:solidFill>
                  <a:srgbClr val="00FFFF"/>
                </a:solidFill>
              </a:rPr>
              <a:t>I was born  on 28th Oct, 1967.</a:t>
            </a:r>
          </a:p>
          <a:p>
            <a:r>
              <a:rPr lang="en-GB" sz="2700" dirty="0" smtClean="0">
                <a:solidFill>
                  <a:srgbClr val="00FFFF"/>
                </a:solidFill>
              </a:rPr>
              <a:t>My middle name is Fiona.</a:t>
            </a:r>
          </a:p>
          <a:p>
            <a:r>
              <a:rPr lang="en-GB" sz="2700" dirty="0" smtClean="0">
                <a:solidFill>
                  <a:srgbClr val="00FFFF"/>
                </a:solidFill>
              </a:rPr>
              <a:t>My company name is Red Om Films. I am one of highest-paid actresses. I starred in many romantic comedies. My husband is Daniel </a:t>
            </a:r>
            <a:r>
              <a:rPr lang="en-GB" sz="2700" dirty="0" err="1" smtClean="0">
                <a:solidFill>
                  <a:srgbClr val="00FFFF"/>
                </a:solidFill>
              </a:rPr>
              <a:t>Moder</a:t>
            </a:r>
            <a:r>
              <a:rPr lang="en-GB" sz="2700" dirty="0" smtClean="0">
                <a:solidFill>
                  <a:srgbClr val="00FFFF"/>
                </a:solidFill>
              </a:rPr>
              <a:t>. One of my best films is “Pretty Woman”.</a:t>
            </a:r>
          </a:p>
          <a:p>
            <a:r>
              <a:rPr lang="en-GB" sz="2800" dirty="0" smtClean="0"/>
              <a:t> </a:t>
            </a:r>
          </a:p>
          <a:p>
            <a:pPr algn="ctr"/>
            <a:r>
              <a:rPr lang="en-US" b="1" dirty="0" smtClean="0">
                <a:solidFill>
                  <a:srgbClr val="00B050"/>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 47"/>
          <p:cNvGrpSpPr/>
          <p:nvPr/>
        </p:nvGrpSpPr>
        <p:grpSpPr>
          <a:xfrm>
            <a:off x="1979712" y="836712"/>
            <a:ext cx="5328592" cy="2808312"/>
            <a:chOff x="971600" y="764704"/>
            <a:chExt cx="7488832" cy="5328592"/>
          </a:xfrm>
        </p:grpSpPr>
        <p:grpSp>
          <p:nvGrpSpPr>
            <p:cNvPr id="49" name="Group 85"/>
            <p:cNvGrpSpPr/>
            <p:nvPr/>
          </p:nvGrpSpPr>
          <p:grpSpPr>
            <a:xfrm>
              <a:off x="971600" y="764704"/>
              <a:ext cx="7488832" cy="5328592"/>
              <a:chOff x="971600" y="764704"/>
              <a:chExt cx="7488832" cy="5328592"/>
            </a:xfrm>
          </p:grpSpPr>
          <p:sp>
            <p:nvSpPr>
              <p:cNvPr id="51" name="Oval 50"/>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Oval 65"/>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Oval 66"/>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Oval 75"/>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Oval 76"/>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Oval 79"/>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Oval 80"/>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0" name="Rectangle 49"/>
            <p:cNvSpPr/>
            <p:nvPr/>
          </p:nvSpPr>
          <p:spPr>
            <a:xfrm>
              <a:off x="1774718" y="1398269"/>
              <a:ext cx="5977311" cy="3328721"/>
            </a:xfrm>
            <a:prstGeom prst="rect">
              <a:avLst/>
            </a:prstGeom>
            <a:noFill/>
          </p:spPr>
          <p:txBody>
            <a:bodyPr wrap="none" lIns="91440" tIns="45720" rIns="91440" bIns="45720">
              <a:spAutoFit/>
            </a:bodyPr>
            <a:lstStyle/>
            <a:p>
              <a:pPr algn="ctr"/>
              <a:r>
                <a:rPr lang="en-US" sz="5400" dirty="0" smtClean="0">
                  <a:ln w="38100">
                    <a:solidFill>
                      <a:schemeClr val="tx1"/>
                    </a:solidFill>
                  </a:ln>
                  <a:solidFill>
                    <a:srgbClr val="FF0000"/>
                  </a:solidFill>
                  <a:latin typeface="Snap ITC" pitchFamily="82" charset="0"/>
                  <a:ea typeface="Dotum" pitchFamily="34" charset="-127"/>
                </a:rPr>
                <a:t>Guess </a:t>
              </a:r>
            </a:p>
            <a:p>
              <a:pPr algn="ctr"/>
              <a:r>
                <a:rPr lang="en-US" sz="5400" dirty="0" smtClean="0">
                  <a:ln w="38100">
                    <a:solidFill>
                      <a:schemeClr val="tx1"/>
                    </a:solidFill>
                  </a:ln>
                  <a:solidFill>
                    <a:srgbClr val="FF0000"/>
                  </a:solidFill>
                  <a:latin typeface="Snap ITC" pitchFamily="82" charset="0"/>
                  <a:ea typeface="Dotum" pitchFamily="34" charset="-127"/>
                </a:rPr>
                <a:t>the animal</a:t>
              </a:r>
              <a:endParaRPr lang="en-US" sz="5400" dirty="0" smtClean="0">
                <a:ln w="38100">
                  <a:solidFill>
                    <a:schemeClr val="tx1"/>
                  </a:solidFill>
                </a:ln>
                <a:solidFill>
                  <a:srgbClr val="FF6600"/>
                </a:solidFill>
                <a:latin typeface="Broadway" pitchFamily="82" charset="0"/>
              </a:endParaRPr>
            </a:p>
          </p:txBody>
        </p:sp>
      </p:grpSp>
      <p:pic>
        <p:nvPicPr>
          <p:cNvPr id="43" name="Picture 2" descr="http://schools.iclipart.com/dodl.php?linklokauth=LzAzNC9iYXRjaF8wMS9wdXp6bGVkLmpwZywxMzQ2MDc1MDEwLDEyMi4xNzkuMTYxLjU3LDAsMCxMTF8wLCxlZGJhOTVkOGJiMzZkOWU3YjFhM2FiMWQ3ZmVjMWY4NA%3D%3D/puzzled.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31840" y="3933056"/>
            <a:ext cx="2987825" cy="2529857"/>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401205"/>
          </a:xfrm>
          <a:prstGeom prst="rect">
            <a:avLst/>
          </a:prstGeom>
        </p:spPr>
        <p:txBody>
          <a:bodyPr wrap="square">
            <a:spAutoFit/>
          </a:bodyPr>
          <a:lstStyle/>
          <a:p>
            <a:pPr algn="ctr"/>
            <a:r>
              <a:rPr lang="en-US" sz="2800" b="1" dirty="0" smtClean="0">
                <a:solidFill>
                  <a:srgbClr val="00B050"/>
                </a:solidFill>
              </a:rPr>
              <a:t>Who am I?</a:t>
            </a:r>
          </a:p>
          <a:p>
            <a:pPr algn="ctr"/>
            <a:r>
              <a:rPr lang="en-US" b="1" dirty="0" smtClean="0">
                <a:solidFill>
                  <a:srgbClr val="00B050"/>
                </a:solidFill>
              </a:rPr>
              <a:t>  </a:t>
            </a:r>
          </a:p>
          <a:p>
            <a:r>
              <a:rPr lang="en-GB" sz="2800" dirty="0" smtClean="0">
                <a:solidFill>
                  <a:srgbClr val="00FFFF"/>
                </a:solidFill>
              </a:rPr>
              <a:t>I was born on 1</a:t>
            </a:r>
            <a:r>
              <a:rPr lang="en-GB" sz="2800" baseline="30000" dirty="0" smtClean="0">
                <a:solidFill>
                  <a:srgbClr val="00FFFF"/>
                </a:solidFill>
              </a:rPr>
              <a:t>st</a:t>
            </a:r>
            <a:r>
              <a:rPr lang="en-GB" sz="2800" dirty="0" smtClean="0">
                <a:solidFill>
                  <a:srgbClr val="00FFFF"/>
                </a:solidFill>
              </a:rPr>
              <a:t> July, 1961.</a:t>
            </a:r>
          </a:p>
          <a:p>
            <a:r>
              <a:rPr lang="en-GB" sz="2800" dirty="0" smtClean="0">
                <a:solidFill>
                  <a:srgbClr val="00FFFF"/>
                </a:solidFill>
              </a:rPr>
              <a:t>I died on 31</a:t>
            </a:r>
            <a:r>
              <a:rPr lang="en-GB" sz="2800" baseline="30000" dirty="0" smtClean="0">
                <a:solidFill>
                  <a:srgbClr val="00FFFF"/>
                </a:solidFill>
              </a:rPr>
              <a:t>st</a:t>
            </a:r>
            <a:r>
              <a:rPr lang="en-GB" sz="2800" dirty="0" smtClean="0">
                <a:solidFill>
                  <a:srgbClr val="00FFFF"/>
                </a:solidFill>
              </a:rPr>
              <a:t> Aug, 1997.</a:t>
            </a:r>
          </a:p>
          <a:p>
            <a:r>
              <a:rPr lang="en-GB" sz="2800" dirty="0" smtClean="0">
                <a:solidFill>
                  <a:srgbClr val="00FFFF"/>
                </a:solidFill>
              </a:rPr>
              <a:t>I had outstanding community spirit. I got married in St. Paul’s Cathedral. I had  two sons. I was the Princess of Wales. My husband was Prince Charles.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985980"/>
          </a:xfrm>
          <a:prstGeom prst="rect">
            <a:avLst/>
          </a:prstGeom>
        </p:spPr>
        <p:txBody>
          <a:bodyPr wrap="square">
            <a:spAutoFit/>
          </a:bodyPr>
          <a:lstStyle/>
          <a:p>
            <a:pPr algn="ctr"/>
            <a:r>
              <a:rPr lang="en-US" sz="2800" b="1" dirty="0" smtClean="0">
                <a:solidFill>
                  <a:srgbClr val="00B050"/>
                </a:solidFill>
              </a:rPr>
              <a:t>Who am I?</a:t>
            </a:r>
          </a:p>
          <a:p>
            <a:pPr algn="ctr"/>
            <a:r>
              <a:rPr lang="en-US" sz="1600" b="1" dirty="0" smtClean="0">
                <a:solidFill>
                  <a:srgbClr val="00B050"/>
                </a:solidFill>
              </a:rPr>
              <a:t>  </a:t>
            </a:r>
          </a:p>
          <a:p>
            <a:r>
              <a:rPr lang="en-GB" sz="2800" dirty="0" smtClean="0">
                <a:solidFill>
                  <a:srgbClr val="00FFFF"/>
                </a:solidFill>
              </a:rPr>
              <a:t>I was born on 26th Aug, 1910. </a:t>
            </a:r>
          </a:p>
          <a:p>
            <a:r>
              <a:rPr lang="en-GB" sz="2800" dirty="0" smtClean="0">
                <a:solidFill>
                  <a:srgbClr val="00FFFF"/>
                </a:solidFill>
              </a:rPr>
              <a:t>I died on 5th Sept, 1997.</a:t>
            </a:r>
          </a:p>
          <a:p>
            <a:r>
              <a:rPr lang="en-GB" sz="2800" dirty="0" smtClean="0">
                <a:solidFill>
                  <a:srgbClr val="00FFFF"/>
                </a:solidFill>
              </a:rPr>
              <a:t>I was given the name: </a:t>
            </a:r>
            <a:r>
              <a:rPr lang="en-GB" sz="2800" dirty="0" err="1" smtClean="0">
                <a:solidFill>
                  <a:srgbClr val="00FFFF"/>
                </a:solidFill>
              </a:rPr>
              <a:t>Agnesë</a:t>
            </a:r>
            <a:r>
              <a:rPr lang="en-GB" sz="2800" dirty="0" smtClean="0">
                <a:solidFill>
                  <a:srgbClr val="00FFFF"/>
                </a:solidFill>
              </a:rPr>
              <a:t> </a:t>
            </a:r>
            <a:r>
              <a:rPr lang="en-GB" sz="2800" dirty="0" err="1" smtClean="0">
                <a:solidFill>
                  <a:srgbClr val="00FFFF"/>
                </a:solidFill>
              </a:rPr>
              <a:t>Bojaxhiu</a:t>
            </a:r>
            <a:r>
              <a:rPr lang="en-GB" sz="2800" dirty="0" smtClean="0">
                <a:solidFill>
                  <a:srgbClr val="00FFFF"/>
                </a:solidFill>
              </a:rPr>
              <a:t>. I am the founder of  Missionaries of Charity.</a:t>
            </a:r>
          </a:p>
          <a:p>
            <a:r>
              <a:rPr lang="en-GB" sz="2800" dirty="0" smtClean="0">
                <a:solidFill>
                  <a:srgbClr val="00FFFF"/>
                </a:solidFill>
              </a:rPr>
              <a:t>I was a humanitarian for the poor. I am known as Blessed Teresa of Calcutta.</a:t>
            </a:r>
          </a:p>
          <a:p>
            <a:r>
              <a:rPr lang="en-GB" sz="2800" dirty="0" smtClean="0"/>
              <a:t> </a:t>
            </a:r>
          </a:p>
          <a:p>
            <a:pPr algn="ctr"/>
            <a:r>
              <a:rPr lang="en-US" b="1" dirty="0" smtClean="0">
                <a:solidFill>
                  <a:srgbClr val="00B050"/>
                </a:solidFill>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216539"/>
          </a:xfrm>
          <a:prstGeom prst="rect">
            <a:avLst/>
          </a:prstGeom>
        </p:spPr>
        <p:txBody>
          <a:bodyPr wrap="square">
            <a:spAutoFit/>
          </a:bodyPr>
          <a:lstStyle/>
          <a:p>
            <a:pPr algn="ctr"/>
            <a:r>
              <a:rPr lang="en-US" sz="2800" b="1" dirty="0" smtClean="0">
                <a:solidFill>
                  <a:srgbClr val="00B050"/>
                </a:solidFill>
              </a:rPr>
              <a:t>Who am I?</a:t>
            </a:r>
          </a:p>
          <a:p>
            <a:pPr algn="ctr"/>
            <a:r>
              <a:rPr lang="en-US" sz="1600" b="1" dirty="0" smtClean="0">
                <a:solidFill>
                  <a:srgbClr val="00B050"/>
                </a:solidFill>
              </a:rPr>
              <a:t>   </a:t>
            </a:r>
            <a:endParaRPr lang="en-US" sz="5400" b="1" dirty="0" smtClean="0">
              <a:solidFill>
                <a:srgbClr val="00B050"/>
              </a:solidFill>
            </a:endParaRPr>
          </a:p>
          <a:p>
            <a:r>
              <a:rPr lang="en-GB" sz="2800" dirty="0" smtClean="0">
                <a:solidFill>
                  <a:srgbClr val="00FFFF"/>
                </a:solidFill>
              </a:rPr>
              <a:t>I was born on 16th Aug, 1958</a:t>
            </a:r>
          </a:p>
          <a:p>
            <a:r>
              <a:rPr lang="en-GB" sz="2800" dirty="0" smtClean="0">
                <a:solidFill>
                  <a:srgbClr val="00FFFF"/>
                </a:solidFill>
              </a:rPr>
              <a:t>My last name is </a:t>
            </a:r>
            <a:r>
              <a:rPr lang="en-GB" sz="2800" dirty="0" err="1" smtClean="0">
                <a:solidFill>
                  <a:srgbClr val="00FFFF"/>
                </a:solidFill>
              </a:rPr>
              <a:t>Ciccone</a:t>
            </a:r>
            <a:r>
              <a:rPr lang="en-GB" sz="2800" dirty="0" smtClean="0">
                <a:solidFill>
                  <a:srgbClr val="00FFFF"/>
                </a:solidFill>
              </a:rPr>
              <a:t>.</a:t>
            </a:r>
          </a:p>
          <a:p>
            <a:r>
              <a:rPr lang="en-GB" sz="2800" dirty="0" smtClean="0">
                <a:solidFill>
                  <a:srgbClr val="00FFFF"/>
                </a:solidFill>
              </a:rPr>
              <a:t>My first career was in modern dance.</a:t>
            </a:r>
          </a:p>
          <a:p>
            <a:r>
              <a:rPr lang="en-GB" sz="2800" dirty="0" smtClean="0">
                <a:solidFill>
                  <a:srgbClr val="00FFFF"/>
                </a:solidFill>
              </a:rPr>
              <a:t>My first husband is Sean Penn.</a:t>
            </a:r>
          </a:p>
          <a:p>
            <a:r>
              <a:rPr lang="en-GB" sz="2800" dirty="0" smtClean="0">
                <a:solidFill>
                  <a:srgbClr val="00FFFF"/>
                </a:solidFill>
              </a:rPr>
              <a:t>One of my hits are “Like a Virgin.”</a:t>
            </a:r>
            <a:endParaRPr lang="en-US" sz="2800" dirty="0" smtClean="0">
              <a:solidFill>
                <a:srgbClr val="00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79712" y="1916832"/>
            <a:ext cx="5328593"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1998565" y="1808161"/>
              <a:ext cx="5955864" cy="3328721"/>
            </a:xfrm>
            <a:prstGeom prst="rect">
              <a:avLst/>
            </a:prstGeom>
            <a:noFill/>
          </p:spPr>
          <p:txBody>
            <a:bodyPr wrap="none" lIns="91440" tIns="45720" rIns="91440" bIns="45720">
              <a:spAutoFit/>
            </a:bodyPr>
            <a:lstStyle/>
            <a:p>
              <a:pPr algn="ctr"/>
              <a:r>
                <a:rPr lang="en-US" sz="5400" dirty="0" smtClean="0">
                  <a:ln w="38100">
                    <a:solidFill>
                      <a:schemeClr val="tx1"/>
                    </a:solidFill>
                  </a:ln>
                  <a:solidFill>
                    <a:srgbClr val="FF0000"/>
                  </a:solidFill>
                  <a:latin typeface="Snap ITC" pitchFamily="82" charset="0"/>
                  <a:ea typeface="Dotum" pitchFamily="34" charset="-127"/>
                </a:rPr>
                <a:t>Now your </a:t>
              </a:r>
            </a:p>
            <a:p>
              <a:pPr algn="ctr"/>
              <a:r>
                <a:rPr lang="en-US" sz="5400" dirty="0" smtClean="0">
                  <a:ln w="38100">
                    <a:solidFill>
                      <a:schemeClr val="tx1"/>
                    </a:solidFill>
                  </a:ln>
                  <a:solidFill>
                    <a:srgbClr val="FF0000"/>
                  </a:solidFill>
                  <a:latin typeface="Snap ITC" pitchFamily="82" charset="0"/>
                  <a:ea typeface="Dotum" pitchFamily="34" charset="-127"/>
                </a:rPr>
                <a:t>turn</a:t>
              </a:r>
              <a:endParaRPr lang="en-US" sz="5400" dirty="0" smtClean="0">
                <a:ln w="38100">
                  <a:solidFill>
                    <a:schemeClr val="tx1"/>
                  </a:solidFill>
                </a:ln>
                <a:solidFill>
                  <a:srgbClr val="FF6600"/>
                </a:solidFill>
                <a:latin typeface="Broadway" pitchFamily="82" charset="0"/>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4" name="Group 63"/>
          <p:cNvGrpSpPr/>
          <p:nvPr/>
        </p:nvGrpSpPr>
        <p:grpSpPr>
          <a:xfrm>
            <a:off x="1619672" y="620688"/>
            <a:ext cx="6336704" cy="5400600"/>
            <a:chOff x="1619672" y="1052736"/>
            <a:chExt cx="5760640" cy="4968552"/>
          </a:xfrm>
        </p:grpSpPr>
        <p:sp>
          <p:nvSpPr>
            <p:cNvPr id="4" name="Rectangle 3"/>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 name="Group 16"/>
            <p:cNvGrpSpPr/>
            <p:nvPr/>
          </p:nvGrpSpPr>
          <p:grpSpPr>
            <a:xfrm>
              <a:off x="1763688" y="1124744"/>
              <a:ext cx="5544616" cy="360040"/>
              <a:chOff x="1763688" y="1124744"/>
              <a:chExt cx="5544616" cy="360040"/>
            </a:xfrm>
          </p:grpSpPr>
          <p:sp>
            <p:nvSpPr>
              <p:cNvPr id="5"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8" name="Group 17"/>
            <p:cNvGrpSpPr/>
            <p:nvPr/>
          </p:nvGrpSpPr>
          <p:grpSpPr>
            <a:xfrm>
              <a:off x="1763688" y="5589240"/>
              <a:ext cx="5544616" cy="360040"/>
              <a:chOff x="1763688" y="1124744"/>
              <a:chExt cx="5544616" cy="360040"/>
            </a:xfrm>
          </p:grpSpPr>
          <p:sp>
            <p:nvSpPr>
              <p:cNvPr id="19" name="Oval 18"/>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3" name="Group 52"/>
            <p:cNvGrpSpPr/>
            <p:nvPr/>
          </p:nvGrpSpPr>
          <p:grpSpPr>
            <a:xfrm>
              <a:off x="6948264" y="1556792"/>
              <a:ext cx="360040" cy="3960440"/>
              <a:chOff x="6948264" y="1556792"/>
              <a:chExt cx="360040" cy="3960440"/>
            </a:xfrm>
          </p:grpSpPr>
          <p:sp>
            <p:nvSpPr>
              <p:cNvPr id="44" name="Oval 43"/>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4" name="Group 53"/>
            <p:cNvGrpSpPr/>
            <p:nvPr/>
          </p:nvGrpSpPr>
          <p:grpSpPr>
            <a:xfrm>
              <a:off x="1763688" y="1556792"/>
              <a:ext cx="360040" cy="3960440"/>
              <a:chOff x="6948264" y="1556792"/>
              <a:chExt cx="360040" cy="3960440"/>
            </a:xfrm>
          </p:grpSpPr>
          <p:sp>
            <p:nvSpPr>
              <p:cNvPr id="55" name="Oval 54"/>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2" name="Rectangle 1"/>
          <p:cNvSpPr/>
          <p:nvPr/>
        </p:nvSpPr>
        <p:spPr>
          <a:xfrm>
            <a:off x="2339752" y="1052736"/>
            <a:ext cx="5040560" cy="4462760"/>
          </a:xfrm>
          <a:prstGeom prst="rect">
            <a:avLst/>
          </a:prstGeom>
        </p:spPr>
        <p:txBody>
          <a:bodyPr wrap="square">
            <a:spAutoFit/>
          </a:bodyPr>
          <a:lstStyle/>
          <a:p>
            <a:pPr algn="ctr"/>
            <a:r>
              <a:rPr lang="en-US" sz="2800" b="1" dirty="0" smtClean="0">
                <a:solidFill>
                  <a:srgbClr val="00B050"/>
                </a:solidFill>
              </a:rPr>
              <a:t>What am I?</a:t>
            </a:r>
          </a:p>
          <a:p>
            <a:r>
              <a:rPr lang="en-US" sz="3200" dirty="0" smtClean="0">
                <a:solidFill>
                  <a:srgbClr val="00FFFF"/>
                </a:solidFill>
              </a:rPr>
              <a:t>I am also a well known farm animal,</a:t>
            </a:r>
          </a:p>
          <a:p>
            <a:r>
              <a:rPr lang="en-US" sz="3200" dirty="0" smtClean="0">
                <a:solidFill>
                  <a:srgbClr val="00FFFF"/>
                </a:solidFill>
              </a:rPr>
              <a:t>I am covered in black and white markings that are unique to me!</a:t>
            </a:r>
          </a:p>
          <a:p>
            <a:r>
              <a:rPr lang="en-US" sz="3200" dirty="0" smtClean="0">
                <a:solidFill>
                  <a:srgbClr val="00FFFF"/>
                </a:solidFill>
              </a:rPr>
              <a:t>I provide milk which is used to make cheese, butter and yoghurt.</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678204"/>
          </a:xfrm>
          <a:prstGeom prst="rect">
            <a:avLst/>
          </a:prstGeom>
        </p:spPr>
        <p:txBody>
          <a:bodyPr wrap="square">
            <a:spAutoFit/>
          </a:bodyPr>
          <a:lstStyle/>
          <a:p>
            <a:pPr algn="ctr"/>
            <a:r>
              <a:rPr lang="en-US" sz="2800" b="1" dirty="0" smtClean="0">
                <a:solidFill>
                  <a:srgbClr val="00B050"/>
                </a:solidFill>
              </a:rPr>
              <a:t>Who am I?</a:t>
            </a:r>
          </a:p>
          <a:p>
            <a:pPr algn="ctr"/>
            <a:r>
              <a:rPr lang="en-US" sz="2000" b="1" dirty="0" smtClean="0">
                <a:solidFill>
                  <a:srgbClr val="00B050"/>
                </a:solidFill>
              </a:rPr>
              <a:t>  </a:t>
            </a:r>
          </a:p>
          <a:p>
            <a:r>
              <a:rPr lang="en-US" sz="2800" dirty="0" smtClean="0">
                <a:solidFill>
                  <a:srgbClr val="00FFFF"/>
                </a:solidFill>
              </a:rPr>
              <a:t>Even though I am an insect, I’m covered in fur!</a:t>
            </a:r>
          </a:p>
          <a:p>
            <a:r>
              <a:rPr lang="en-US" sz="2800" dirty="0" smtClean="0">
                <a:solidFill>
                  <a:srgbClr val="00FFFF"/>
                </a:solidFill>
              </a:rPr>
              <a:t>I live in a colony with many others, I love eating nectar and pollen which I get from flowers, You would recognize me from the bold stripes on my body.</a:t>
            </a:r>
          </a:p>
          <a:p>
            <a:pPr algn="ctr"/>
            <a:r>
              <a:rPr lang="en-US" b="1" dirty="0" smtClean="0">
                <a:solidFill>
                  <a:srgbClr val="00B050"/>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592288" y="1124744"/>
            <a:ext cx="4572000" cy="3754874"/>
          </a:xfrm>
          <a:prstGeom prst="rect">
            <a:avLst/>
          </a:prstGeom>
        </p:spPr>
        <p:txBody>
          <a:bodyPr>
            <a:spAutoFit/>
          </a:bodyPr>
          <a:lstStyle/>
          <a:p>
            <a:pPr algn="ctr"/>
            <a:r>
              <a:rPr lang="en-US" sz="2800" b="1" dirty="0" smtClean="0">
                <a:solidFill>
                  <a:srgbClr val="00B050"/>
                </a:solidFill>
              </a:rPr>
              <a:t>What am I?</a:t>
            </a:r>
          </a:p>
          <a:p>
            <a:pPr algn="ctr"/>
            <a:r>
              <a:rPr lang="en-US" sz="1600" b="1" dirty="0" smtClean="0">
                <a:solidFill>
                  <a:srgbClr val="00B050"/>
                </a:solidFill>
              </a:rPr>
              <a:t> </a:t>
            </a:r>
          </a:p>
          <a:p>
            <a:r>
              <a:rPr lang="en-US" sz="3200" dirty="0" smtClean="0">
                <a:solidFill>
                  <a:srgbClr val="00FFFF"/>
                </a:solidFill>
              </a:rPr>
              <a:t>I have wings but I'm not a bird. I am small and </a:t>
            </a:r>
            <a:r>
              <a:rPr lang="en-US" sz="3200" dirty="0" err="1" smtClean="0">
                <a:solidFill>
                  <a:srgbClr val="00FFFF"/>
                </a:solidFill>
              </a:rPr>
              <a:t>colourful</a:t>
            </a:r>
            <a:r>
              <a:rPr lang="en-US" sz="3200" dirty="0" smtClean="0">
                <a:solidFill>
                  <a:srgbClr val="00FFFF"/>
                </a:solidFill>
              </a:rPr>
              <a:t>. I live in gardens and fields and forests. I used to be a caterpillar. I am 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79712" y="1916832"/>
            <a:ext cx="5328593"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1998565" y="1808161"/>
              <a:ext cx="5955864" cy="3328721"/>
            </a:xfrm>
            <a:prstGeom prst="rect">
              <a:avLst/>
            </a:prstGeom>
            <a:noFill/>
          </p:spPr>
          <p:txBody>
            <a:bodyPr wrap="none" lIns="91440" tIns="45720" rIns="91440" bIns="45720">
              <a:spAutoFit/>
            </a:bodyPr>
            <a:lstStyle/>
            <a:p>
              <a:pPr algn="ctr"/>
              <a:r>
                <a:rPr lang="en-US" sz="5400" dirty="0" smtClean="0">
                  <a:ln w="38100">
                    <a:solidFill>
                      <a:schemeClr val="tx1"/>
                    </a:solidFill>
                  </a:ln>
                  <a:solidFill>
                    <a:srgbClr val="FF0000"/>
                  </a:solidFill>
                  <a:latin typeface="Snap ITC" pitchFamily="82" charset="0"/>
                  <a:ea typeface="Dotum" pitchFamily="34" charset="-127"/>
                </a:rPr>
                <a:t>Now your </a:t>
              </a:r>
            </a:p>
            <a:p>
              <a:pPr algn="ctr"/>
              <a:r>
                <a:rPr lang="en-US" sz="5400" dirty="0" smtClean="0">
                  <a:ln w="38100">
                    <a:solidFill>
                      <a:schemeClr val="tx1"/>
                    </a:solidFill>
                  </a:ln>
                  <a:solidFill>
                    <a:srgbClr val="FF0000"/>
                  </a:solidFill>
                  <a:latin typeface="Snap ITC" pitchFamily="82" charset="0"/>
                  <a:ea typeface="Dotum" pitchFamily="34" charset="-127"/>
                </a:rPr>
                <a:t>turn</a:t>
              </a:r>
              <a:endParaRPr lang="en-US" sz="5400" dirty="0" smtClean="0">
                <a:ln w="38100">
                  <a:solidFill>
                    <a:schemeClr val="tx1"/>
                  </a:solidFill>
                </a:ln>
                <a:solidFill>
                  <a:srgbClr val="FF6600"/>
                </a:solidFill>
                <a:latin typeface="Broadway" pitchFamily="82" charset="0"/>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95736" y="836712"/>
            <a:ext cx="5328592" cy="2808312"/>
            <a:chOff x="971600" y="764704"/>
            <a:chExt cx="7488832" cy="5328592"/>
          </a:xfrm>
        </p:grpSpPr>
        <p:grpSp>
          <p:nvGrpSpPr>
            <p:cNvPr id="3" name="Group 85"/>
            <p:cNvGrpSpPr/>
            <p:nvPr/>
          </p:nvGrpSpPr>
          <p:grpSpPr>
            <a:xfrm>
              <a:off x="971600" y="764704"/>
              <a:ext cx="7488832" cy="5328592"/>
              <a:chOff x="971600" y="764704"/>
              <a:chExt cx="7488832" cy="5328592"/>
            </a:xfrm>
          </p:grpSpPr>
          <p:sp>
            <p:nvSpPr>
              <p:cNvPr id="5" name="Oval 4"/>
              <p:cNvSpPr/>
              <p:nvPr/>
            </p:nvSpPr>
            <p:spPr>
              <a:xfrm>
                <a:off x="971600" y="764704"/>
                <a:ext cx="7488832" cy="5328592"/>
              </a:xfrm>
              <a:prstGeom prst="ellipse">
                <a:avLst/>
              </a:prstGeom>
              <a:solidFill>
                <a:srgbClr val="7030A0"/>
              </a:solidFill>
              <a:ln w="117475">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2555776" y="13407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2123728"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452320" y="19888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7092280" y="16288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660232" y="141277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156176" y="11967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652120" y="10527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148064"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644008"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4067944" y="90872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3563888" y="9807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05983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7308304" y="46531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55577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2123728" y="486916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1763688" y="45811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475656" y="42210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1187624" y="37890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1115616" y="328498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1187624" y="278092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1403648" y="227687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1763688" y="19168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7596336"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7884368"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7956376" y="33569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7884368" y="285293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7740352" y="242088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220072"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788024"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4283968" y="56612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3851920" y="558924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p:nvSpPr>
            <p:spPr>
              <a:xfrm>
                <a:off x="3419872"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38"/>
              <p:cNvSpPr/>
              <p:nvPr/>
            </p:nvSpPr>
            <p:spPr>
              <a:xfrm>
                <a:off x="6156176" y="537321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p:nvSpPr>
            <p:spPr>
              <a:xfrm>
                <a:off x="5724128" y="551723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p:nvSpPr>
            <p:spPr>
              <a:xfrm>
                <a:off x="6516216"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p:nvSpPr>
            <p:spPr>
              <a:xfrm>
                <a:off x="6876256" y="494116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tangle 3"/>
            <p:cNvSpPr/>
            <p:nvPr/>
          </p:nvSpPr>
          <p:spPr>
            <a:xfrm>
              <a:off x="2390338" y="1398269"/>
              <a:ext cx="4746075" cy="4379897"/>
            </a:xfrm>
            <a:prstGeom prst="rect">
              <a:avLst/>
            </a:prstGeom>
            <a:noFill/>
          </p:spPr>
          <p:txBody>
            <a:bodyPr wrap="none" lIns="91440" tIns="45720" rIns="91440" bIns="45720">
              <a:spAutoFit/>
            </a:bodyPr>
            <a:lstStyle/>
            <a:p>
              <a:pPr algn="ctr"/>
              <a:r>
                <a:rPr lang="en-US" sz="4800" dirty="0" smtClean="0">
                  <a:ln w="38100">
                    <a:solidFill>
                      <a:schemeClr val="tx1"/>
                    </a:solidFill>
                  </a:ln>
                  <a:solidFill>
                    <a:srgbClr val="FF0000"/>
                  </a:solidFill>
                  <a:latin typeface="Snap ITC" pitchFamily="82" charset="0"/>
                  <a:ea typeface="Dotum" pitchFamily="34" charset="-127"/>
                </a:rPr>
                <a:t>Guess </a:t>
              </a:r>
            </a:p>
            <a:p>
              <a:pPr algn="ctr"/>
              <a:r>
                <a:rPr lang="en-US" sz="4800" dirty="0" smtClean="0">
                  <a:ln w="38100">
                    <a:solidFill>
                      <a:schemeClr val="tx1"/>
                    </a:solidFill>
                  </a:ln>
                  <a:solidFill>
                    <a:srgbClr val="FF0000"/>
                  </a:solidFill>
                  <a:latin typeface="Snap ITC" pitchFamily="82" charset="0"/>
                  <a:ea typeface="Dotum" pitchFamily="34" charset="-127"/>
                </a:rPr>
                <a:t>the food </a:t>
              </a:r>
            </a:p>
            <a:p>
              <a:pPr algn="ctr"/>
              <a:r>
                <a:rPr lang="en-US" sz="4800" dirty="0" smtClean="0">
                  <a:ln w="38100">
                    <a:solidFill>
                      <a:schemeClr val="tx1"/>
                    </a:solidFill>
                  </a:ln>
                  <a:solidFill>
                    <a:srgbClr val="FF0000"/>
                  </a:solidFill>
                  <a:latin typeface="Snap ITC" pitchFamily="82" charset="0"/>
                  <a:ea typeface="Dotum" pitchFamily="34" charset="-127"/>
                </a:rPr>
                <a:t>item</a:t>
              </a:r>
              <a:endParaRPr lang="en-US" sz="4800" dirty="0" smtClean="0">
                <a:ln w="38100">
                  <a:solidFill>
                    <a:schemeClr val="tx1"/>
                  </a:solidFill>
                </a:ln>
                <a:solidFill>
                  <a:srgbClr val="FF6600"/>
                </a:solidFill>
                <a:latin typeface="Broadway" pitchFamily="82" charset="0"/>
              </a:endParaRPr>
            </a:p>
          </p:txBody>
        </p:sp>
      </p:grpSp>
      <p:pic>
        <p:nvPicPr>
          <p:cNvPr id="43" name="Picture 2" descr="http://schools.iclipart.com/dodl.php?linklokauth=LzAzNC9iYXRjaF8wMS9wdXp6bGVkLmpwZywxMzQ2MDc1MDEwLDEyMi4xNzkuMTYxLjU3LDAsMCxMTF8wLCxlZGJhOTVkOGJiMzZkOWU3YjFhM2FiMWQ3ZmVjMWY4NA%3D%3D/puzzled.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31840" y="3933056"/>
            <a:ext cx="2987825" cy="2529857"/>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411760" y="1124744"/>
            <a:ext cx="4968552" cy="4678204"/>
          </a:xfrm>
          <a:prstGeom prst="rect">
            <a:avLst/>
          </a:prstGeom>
        </p:spPr>
        <p:txBody>
          <a:bodyPr wrap="square">
            <a:spAutoFit/>
          </a:bodyPr>
          <a:lstStyle/>
          <a:p>
            <a:pPr algn="ctr"/>
            <a:r>
              <a:rPr lang="en-US" sz="2800" b="1" dirty="0" smtClean="0">
                <a:solidFill>
                  <a:srgbClr val="00B050"/>
                </a:solidFill>
              </a:rPr>
              <a:t>Who am I?</a:t>
            </a:r>
          </a:p>
          <a:p>
            <a:r>
              <a:rPr lang="en-US" sz="2800" dirty="0" smtClean="0">
                <a:solidFill>
                  <a:srgbClr val="00FFFF"/>
                </a:solidFill>
              </a:rPr>
              <a:t>I am in the protein group.</a:t>
            </a:r>
          </a:p>
          <a:p>
            <a:r>
              <a:rPr lang="en-US" sz="2800" dirty="0" smtClean="0">
                <a:solidFill>
                  <a:srgbClr val="00FFFF"/>
                </a:solidFill>
              </a:rPr>
              <a:t>I come from a farm animal. </a:t>
            </a:r>
          </a:p>
          <a:p>
            <a:r>
              <a:rPr lang="en-US" sz="2800" dirty="0" smtClean="0">
                <a:solidFill>
                  <a:srgbClr val="00FFFF"/>
                </a:solidFill>
              </a:rPr>
              <a:t>Open me up and you’ll see two parts.  </a:t>
            </a:r>
          </a:p>
          <a:p>
            <a:r>
              <a:rPr lang="en-US" sz="2800" dirty="0" smtClean="0">
                <a:solidFill>
                  <a:srgbClr val="00FFFF"/>
                </a:solidFill>
              </a:rPr>
              <a:t>I am popular in many breakfast recipes.  </a:t>
            </a:r>
          </a:p>
          <a:p>
            <a:r>
              <a:rPr lang="en-US" sz="2800" dirty="0" smtClean="0">
                <a:solidFill>
                  <a:srgbClr val="00FFFF"/>
                </a:solidFill>
              </a:rPr>
              <a:t>I can be served in many ways, like scrambled, </a:t>
            </a:r>
          </a:p>
          <a:p>
            <a:r>
              <a:rPr lang="en-US" sz="2800" dirty="0" smtClean="0">
                <a:solidFill>
                  <a:srgbClr val="00FFFF"/>
                </a:solidFill>
              </a:rPr>
              <a:t>poached, or boiled.</a:t>
            </a:r>
          </a:p>
          <a:p>
            <a:pPr algn="ctr"/>
            <a:r>
              <a:rPr lang="en-US" b="1" dirty="0" smtClean="0">
                <a:solidFill>
                  <a:srgbClr val="00B050"/>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619672" y="620688"/>
            <a:ext cx="6336704" cy="5400600"/>
            <a:chOff x="1619672" y="1052736"/>
            <a:chExt cx="5760640" cy="4968552"/>
          </a:xfrm>
        </p:grpSpPr>
        <p:sp>
          <p:nvSpPr>
            <p:cNvPr id="3" name="Rectangle 2"/>
            <p:cNvSpPr/>
            <p:nvPr/>
          </p:nvSpPr>
          <p:spPr>
            <a:xfrm>
              <a:off x="1619672" y="1052736"/>
              <a:ext cx="5760640" cy="4968552"/>
            </a:xfrm>
            <a:prstGeom prst="rect">
              <a:avLst/>
            </a:prstGeom>
            <a:solidFill>
              <a:srgbClr val="7030A0"/>
            </a:solidFill>
            <a:ln w="50800">
              <a:solidFill>
                <a:srgbClr val="6903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 name="Group 16"/>
            <p:cNvGrpSpPr/>
            <p:nvPr/>
          </p:nvGrpSpPr>
          <p:grpSpPr>
            <a:xfrm>
              <a:off x="1763688" y="1124744"/>
              <a:ext cx="5544616" cy="360040"/>
              <a:chOff x="1763688" y="1124744"/>
              <a:chExt cx="5544616" cy="360040"/>
            </a:xfrm>
          </p:grpSpPr>
          <p:sp>
            <p:nvSpPr>
              <p:cNvPr id="38" name="Oval 4"/>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Oval 5"/>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6"/>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7"/>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8"/>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9"/>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10"/>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11"/>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12"/>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13"/>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14"/>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15"/>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 name="Group 17"/>
            <p:cNvGrpSpPr/>
            <p:nvPr/>
          </p:nvGrpSpPr>
          <p:grpSpPr>
            <a:xfrm>
              <a:off x="1763688" y="5589240"/>
              <a:ext cx="5544616" cy="360040"/>
              <a:chOff x="1763688" y="1124744"/>
              <a:chExt cx="5544616" cy="360040"/>
            </a:xfrm>
          </p:grpSpPr>
          <p:sp>
            <p:nvSpPr>
              <p:cNvPr id="26" name="Oval 25"/>
              <p:cNvSpPr/>
              <p:nvPr/>
            </p:nvSpPr>
            <p:spPr>
              <a:xfrm>
                <a:off x="176368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6997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31318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36358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06794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449999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4932040"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p:nvSpPr>
            <p:spPr>
              <a:xfrm>
                <a:off x="543609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p:nvSpPr>
            <p:spPr>
              <a:xfrm>
                <a:off x="5940152"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6444208"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p:nvSpPr>
            <p:spPr>
              <a:xfrm>
                <a:off x="6948264"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p:nvSpPr>
            <p:spPr>
              <a:xfrm>
                <a:off x="2195736" y="11247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6" name="Group 52"/>
            <p:cNvGrpSpPr/>
            <p:nvPr/>
          </p:nvGrpSpPr>
          <p:grpSpPr>
            <a:xfrm>
              <a:off x="6948264" y="1556792"/>
              <a:ext cx="360040" cy="3960440"/>
              <a:chOff x="6948264" y="1556792"/>
              <a:chExt cx="360040" cy="3960440"/>
            </a:xfrm>
          </p:grpSpPr>
          <p:sp>
            <p:nvSpPr>
              <p:cNvPr id="17" name="Oval 16"/>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53"/>
            <p:cNvGrpSpPr/>
            <p:nvPr/>
          </p:nvGrpSpPr>
          <p:grpSpPr>
            <a:xfrm>
              <a:off x="1763688" y="1556792"/>
              <a:ext cx="360040" cy="3960440"/>
              <a:chOff x="6948264" y="1556792"/>
              <a:chExt cx="360040" cy="3960440"/>
            </a:xfrm>
          </p:grpSpPr>
          <p:sp>
            <p:nvSpPr>
              <p:cNvPr id="8" name="Oval 7"/>
              <p:cNvSpPr/>
              <p:nvPr/>
            </p:nvSpPr>
            <p:spPr>
              <a:xfrm>
                <a:off x="6948264" y="15567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6948264" y="20608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6948264" y="256490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6948264" y="299695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6948264" y="3429000"/>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6948264" y="3861048"/>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948264" y="4293096"/>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6948264" y="4725144"/>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6948264" y="5157192"/>
                <a:ext cx="360040" cy="36004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50" name="Rectangle 49"/>
          <p:cNvSpPr/>
          <p:nvPr/>
        </p:nvSpPr>
        <p:spPr>
          <a:xfrm>
            <a:off x="2592288" y="1124744"/>
            <a:ext cx="4788024" cy="3754874"/>
          </a:xfrm>
          <a:prstGeom prst="rect">
            <a:avLst/>
          </a:prstGeom>
        </p:spPr>
        <p:txBody>
          <a:bodyPr wrap="square">
            <a:spAutoFit/>
          </a:bodyPr>
          <a:lstStyle/>
          <a:p>
            <a:pPr algn="ctr"/>
            <a:r>
              <a:rPr lang="en-US" sz="2800" b="1" dirty="0" smtClean="0">
                <a:solidFill>
                  <a:srgbClr val="00B050"/>
                </a:solidFill>
              </a:rPr>
              <a:t>What am I?</a:t>
            </a:r>
          </a:p>
          <a:p>
            <a:pPr algn="ctr"/>
            <a:r>
              <a:rPr lang="en-US" b="1" dirty="0" smtClean="0">
                <a:solidFill>
                  <a:srgbClr val="00B050"/>
                </a:solidFill>
              </a:rPr>
              <a:t> </a:t>
            </a:r>
          </a:p>
          <a:p>
            <a:r>
              <a:rPr lang="en-US" sz="3200" dirty="0" smtClean="0">
                <a:solidFill>
                  <a:srgbClr val="00FFFF"/>
                </a:solidFill>
              </a:rPr>
              <a:t>Many people think that I am a vegetable, but I am actually a fruit. People like to use me to make spaghetti sauce and   pizza  sauce .</a:t>
            </a:r>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2.xml><?xml version="1.0" encoding="utf-8"?>
<a:themeOverride xmlns:a="http://schemas.openxmlformats.org/drawingml/2006/main">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396</TotalTime>
  <Words>715</Words>
  <Application>Microsoft Macintosh PowerPoint</Application>
  <PresentationFormat>Présentation à l'écran (4:3)</PresentationFormat>
  <Paragraphs>124</Paragraphs>
  <Slides>23</Slides>
  <Notes>14</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3_Default Design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david ansellem</cp:lastModifiedBy>
  <cp:revision>26</cp:revision>
  <dcterms:created xsi:type="dcterms:W3CDTF">2011-12-01T13:28:45Z</dcterms:created>
  <dcterms:modified xsi:type="dcterms:W3CDTF">2013-08-10T16:48:13Z</dcterms:modified>
</cp:coreProperties>
</file>