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3"/>
  </p:notesMasterIdLst>
  <p:sldIdLst>
    <p:sldId id="256" r:id="rId2"/>
    <p:sldId id="274" r:id="rId3"/>
    <p:sldId id="275" r:id="rId4"/>
    <p:sldId id="276" r:id="rId5"/>
    <p:sldId id="277" r:id="rId6"/>
    <p:sldId id="278" r:id="rId7"/>
    <p:sldId id="280" r:id="rId8"/>
    <p:sldId id="279" r:id="rId9"/>
    <p:sldId id="283" r:id="rId10"/>
    <p:sldId id="281" r:id="rId11"/>
    <p:sldId id="285" r:id="rId12"/>
    <p:sldId id="286" r:id="rId13"/>
    <p:sldId id="284" r:id="rId14"/>
    <p:sldId id="292" r:id="rId15"/>
    <p:sldId id="291" r:id="rId16"/>
    <p:sldId id="290" r:id="rId17"/>
    <p:sldId id="289" r:id="rId18"/>
    <p:sldId id="288" r:id="rId19"/>
    <p:sldId id="287" r:id="rId20"/>
    <p:sldId id="294" r:id="rId21"/>
    <p:sldId id="293" r:id="rId22"/>
    <p:sldId id="295" r:id="rId23"/>
    <p:sldId id="299" r:id="rId24"/>
    <p:sldId id="300" r:id="rId25"/>
    <p:sldId id="298" r:id="rId26"/>
    <p:sldId id="297" r:id="rId27"/>
    <p:sldId id="296" r:id="rId28"/>
    <p:sldId id="312" r:id="rId29"/>
    <p:sldId id="311" r:id="rId30"/>
    <p:sldId id="310" r:id="rId31"/>
    <p:sldId id="309" r:id="rId32"/>
    <p:sldId id="308" r:id="rId33"/>
    <p:sldId id="307" r:id="rId34"/>
    <p:sldId id="306" r:id="rId35"/>
    <p:sldId id="305" r:id="rId36"/>
    <p:sldId id="304" r:id="rId37"/>
    <p:sldId id="303" r:id="rId38"/>
    <p:sldId id="302" r:id="rId39"/>
    <p:sldId id="301" r:id="rId40"/>
    <p:sldId id="314" r:id="rId41"/>
    <p:sldId id="313" r:id="rId42"/>
    <p:sldId id="329" r:id="rId43"/>
    <p:sldId id="328" r:id="rId44"/>
    <p:sldId id="327" r:id="rId45"/>
    <p:sldId id="326" r:id="rId46"/>
    <p:sldId id="325" r:id="rId47"/>
    <p:sldId id="324" r:id="rId48"/>
    <p:sldId id="323" r:id="rId49"/>
    <p:sldId id="322" r:id="rId50"/>
    <p:sldId id="321" r:id="rId51"/>
    <p:sldId id="320" r:id="rId52"/>
    <p:sldId id="319" r:id="rId53"/>
    <p:sldId id="318" r:id="rId54"/>
    <p:sldId id="317" r:id="rId55"/>
    <p:sldId id="316" r:id="rId56"/>
    <p:sldId id="315" r:id="rId57"/>
    <p:sldId id="337" r:id="rId58"/>
    <p:sldId id="336" r:id="rId59"/>
    <p:sldId id="335" r:id="rId60"/>
    <p:sldId id="334" r:id="rId61"/>
    <p:sldId id="333" r:id="rId6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0000FF"/>
    <a:srgbClr val="FD67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0DC377-9ADD-4B13-AFFD-FFBD45981ED3}" type="datetimeFigureOut">
              <a:rPr lang="en-GB" smtClean="0"/>
              <a:pPr/>
              <a:t>26/03/2015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A9246A-8EFF-4670-87FF-25AB7E45C7B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521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7268574" y="6526213"/>
            <a:ext cx="1702389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 smtClean="0">
                <a:solidFill>
                  <a:srgbClr val="FFFFFF"/>
                </a:solidFill>
              </a:rPr>
              <a:t>© 2015 albert-learning.com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986051" y="13256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>
                <a:solidFill>
                  <a:schemeClr val="bg1"/>
                </a:solidFill>
              </a:rPr>
              <a:t>TOEIC- INCOMPLETE SENTENCES 1</a:t>
            </a:r>
            <a:endParaRPr lang="en-IN" b="1" dirty="0">
              <a:solidFill>
                <a:schemeClr val="bg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9600" y="-378078"/>
            <a:ext cx="1152000" cy="1152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36070" y="1828800"/>
            <a:ext cx="7089953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TOEIC</a:t>
            </a:r>
          </a:p>
          <a:p>
            <a:pPr algn="ctr"/>
            <a:r>
              <a:rPr lang="en-GB" sz="5400" i="1" dirty="0" smtClean="0">
                <a:solidFill>
                  <a:srgbClr val="FD67E0"/>
                </a:solidFill>
              </a:rPr>
              <a:t>Incomplete sentences</a:t>
            </a:r>
          </a:p>
          <a:p>
            <a:pPr algn="ctr"/>
            <a:r>
              <a:rPr lang="en-GB" sz="5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Part 1</a:t>
            </a:r>
            <a:endParaRPr lang="en-US" sz="5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838200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5. The team leader got his team .......... last weekend.</a:t>
            </a:r>
            <a:endParaRPr lang="en-IN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81000" y="2667000"/>
            <a:ext cx="4495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dirty="0" smtClean="0"/>
              <a:t> </a:t>
            </a:r>
            <a:r>
              <a:rPr lang="en-US" sz="4000" b="1" dirty="0" smtClean="0"/>
              <a:t>A to work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was working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workable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worked </a:t>
            </a:r>
            <a:endParaRPr lang="en-IN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609600"/>
            <a:ext cx="8534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5. The team leader got his team .......... last weekend.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457200" y="22860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A to work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was working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workable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worked </a:t>
            </a:r>
            <a:endParaRPr lang="en-IN" sz="4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685800"/>
            <a:ext cx="8534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6. Mr. Robert needs someone to .......... him with the conference display.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3124200"/>
            <a:ext cx="4876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assume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assign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assent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assist</a:t>
            </a:r>
            <a:endParaRPr lang="en-IN" sz="40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609600"/>
            <a:ext cx="8534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6. Mr. Robert needs someone to .......... him with the conference display.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381000" y="28194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A assume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assign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assent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D assist</a:t>
            </a:r>
            <a:endParaRPr lang="en-IN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609600"/>
            <a:ext cx="8458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7. The file is .......... the desk.</a:t>
            </a:r>
            <a:endParaRPr lang="en-IN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1905000"/>
            <a:ext cx="5715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on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through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into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without</a:t>
            </a:r>
            <a:endParaRPr lang="en-IN" sz="40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685800"/>
            <a:ext cx="8610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7. The file is .......... the desk.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457200" y="18288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A on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through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into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without</a:t>
            </a:r>
            <a:endParaRPr lang="en-IN" sz="4000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609600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8. Each client’s name .......... with his or her cabin number.</a:t>
            </a:r>
            <a:endParaRPr lang="en-IN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2209800"/>
            <a:ext cx="6781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is list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listing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is listed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is listing</a:t>
            </a:r>
            <a:endParaRPr lang="en-IN" sz="4000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609600"/>
            <a:ext cx="8686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8. Each client’s name .......... with his or her cabin number.</a:t>
            </a:r>
            <a:endParaRPr lang="en-IN" dirty="0"/>
          </a:p>
        </p:txBody>
      </p:sp>
      <p:sp>
        <p:nvSpPr>
          <p:cNvPr id="5" name="Rectangle 4"/>
          <p:cNvSpPr/>
          <p:nvPr/>
        </p:nvSpPr>
        <p:spPr>
          <a:xfrm>
            <a:off x="381000" y="23622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is list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listing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C is listed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is listing</a:t>
            </a:r>
            <a:endParaRPr lang="en-IN" sz="40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609600"/>
            <a:ext cx="8382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9. If the delivery is late, we .......... the delivery charges.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2209800"/>
            <a:ext cx="6477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paid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will pay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have paid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are paying</a:t>
            </a:r>
            <a:endParaRPr lang="en-IN" sz="40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609600"/>
            <a:ext cx="8534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9. If the delivery is late, we .......... the delivery charges</a:t>
            </a:r>
            <a:r>
              <a:rPr lang="en-IN" b="1" dirty="0" smtClean="0"/>
              <a:t>.</a:t>
            </a:r>
            <a:endParaRPr lang="en-IN" b="1" dirty="0"/>
          </a:p>
        </p:txBody>
      </p:sp>
      <p:sp>
        <p:nvSpPr>
          <p:cNvPr id="5" name="Rectangle 4"/>
          <p:cNvSpPr/>
          <p:nvPr/>
        </p:nvSpPr>
        <p:spPr>
          <a:xfrm>
            <a:off x="533400" y="22098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A paid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B will pay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have paid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are paying</a:t>
            </a:r>
            <a:endParaRPr lang="en-IN" sz="4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09600"/>
            <a:ext cx="8108950" cy="4700588"/>
          </a:xfrm>
        </p:spPr>
        <p:txBody>
          <a:bodyPr/>
          <a:lstStyle/>
          <a:p>
            <a:pPr marL="742950" indent="-742950">
              <a:buAutoNum type="arabicPeriod"/>
            </a:pPr>
            <a:r>
              <a:rPr lang="en-US" sz="4000" b="1" dirty="0" smtClean="0"/>
              <a:t>When </a:t>
            </a:r>
            <a:r>
              <a:rPr lang="en-US" sz="4000" b="1" dirty="0"/>
              <a:t>you need supplies,...........a request with the office manager</a:t>
            </a:r>
            <a:r>
              <a:rPr lang="en-US" sz="4000" b="1" dirty="0" smtClean="0"/>
              <a:t>.</a:t>
            </a:r>
          </a:p>
          <a:p>
            <a:pPr marL="742950" indent="-742950">
              <a:buAutoNum type="arabicPeriod"/>
            </a:pPr>
            <a:endParaRPr lang="en-US" sz="4000" b="1" dirty="0"/>
          </a:p>
          <a:p>
            <a:r>
              <a:rPr lang="fr-FR" sz="4000" b="1" dirty="0"/>
              <a:t>A. </a:t>
            </a:r>
            <a:r>
              <a:rPr lang="fr-FR" sz="4000" b="1" dirty="0" err="1"/>
              <a:t>filling</a:t>
            </a:r>
            <a:r>
              <a:rPr lang="fr-FR" sz="4000" b="1" dirty="0"/>
              <a:t>  </a:t>
            </a:r>
          </a:p>
          <a:p>
            <a:r>
              <a:rPr lang="hu-HU" sz="4000" b="1" dirty="0"/>
              <a:t>B. fell  </a:t>
            </a:r>
          </a:p>
          <a:p>
            <a:r>
              <a:rPr lang="fr-FR" sz="4000" b="1" dirty="0"/>
              <a:t>C. </a:t>
            </a:r>
            <a:r>
              <a:rPr lang="fr-FR" sz="4000" b="1" dirty="0" err="1"/>
              <a:t>fallen</a:t>
            </a:r>
            <a:r>
              <a:rPr lang="fr-FR" sz="4000" b="1" dirty="0"/>
              <a:t>  </a:t>
            </a:r>
          </a:p>
          <a:p>
            <a:r>
              <a:rPr lang="ro-RO" sz="4000" b="1" dirty="0"/>
              <a:t>D. file </a:t>
            </a:r>
            <a:endParaRPr lang="fr-FR" sz="4000" b="1" dirty="0"/>
          </a:p>
        </p:txBody>
      </p:sp>
    </p:spTree>
    <p:extLst>
      <p:ext uri="{BB962C8B-B14F-4D97-AF65-F5344CB8AC3E}">
        <p14:creationId xmlns:p14="http://schemas.microsoft.com/office/powerpoint/2010/main" val="151334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685800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10. The flight will leave promptly .......... 8:30.</a:t>
            </a:r>
            <a:endParaRPr lang="en-IN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2286000"/>
            <a:ext cx="5181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until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to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at 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for</a:t>
            </a:r>
            <a:endParaRPr lang="en-IN" sz="40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4800" y="762000"/>
            <a:ext cx="8534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10. The flight will leave promptly .......... 8:30.</a:t>
            </a:r>
            <a:endParaRPr lang="en-IN" sz="4000" b="1" dirty="0"/>
          </a:p>
        </p:txBody>
      </p:sp>
      <p:sp>
        <p:nvSpPr>
          <p:cNvPr id="6" name="Rectangle 5"/>
          <p:cNvSpPr/>
          <p:nvPr/>
        </p:nvSpPr>
        <p:spPr>
          <a:xfrm>
            <a:off x="228600" y="23622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until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to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C at 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for</a:t>
            </a:r>
            <a:endParaRPr lang="en-IN" sz="4000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533400"/>
            <a:ext cx="8458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11. At midnight, the second shift of workers ........... on duty.</a:t>
            </a:r>
            <a:endParaRPr lang="en-IN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2667000"/>
            <a:ext cx="5105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coming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to come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comes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come</a:t>
            </a:r>
            <a:endParaRPr lang="en-IN" sz="40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533400"/>
            <a:ext cx="8839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11. At midnight, the second shift of workers ........... on duty.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533400" y="27432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A coming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to come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C comes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come</a:t>
            </a:r>
            <a:endParaRPr lang="en-IN" sz="4000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609600"/>
            <a:ext cx="8686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12. Ms. Nelly wants to .......... the costs by tonight.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2133600"/>
            <a:ext cx="5181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final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finalize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finally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finality</a:t>
            </a:r>
            <a:endParaRPr lang="en-IN" sz="40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609600"/>
            <a:ext cx="8763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12. Ms. Nelly wants to .......... the costs by tonight.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304800" y="22098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final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B finalize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finally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finality</a:t>
            </a:r>
            <a:endParaRPr lang="en-IN" sz="4000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609600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13. Ms. Yang has suggested ..........more reservation clerks.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2514600"/>
            <a:ext cx="5334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hire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hiring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hired 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to hire</a:t>
            </a:r>
            <a:endParaRPr lang="en-IN" sz="4000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609600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13. Ms. Yang has suggested ..........more reservation clerks.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304800" y="23622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hire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B hiring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hired 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to hire</a:t>
            </a:r>
            <a:endParaRPr lang="en-IN" sz="4000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533400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14. A customer service executive .......... at our catalogue number.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2362200"/>
            <a:ext cx="69342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always is available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is always available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is available always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being always available</a:t>
            </a:r>
          </a:p>
          <a:p>
            <a:pPr>
              <a:buFont typeface="Arial" pitchFamily="34" charset="0"/>
              <a:buChar char="•"/>
            </a:pPr>
            <a:endParaRPr lang="en-IN" sz="4000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609600"/>
            <a:ext cx="8763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14. A customer service executive .......... at our catalogue number.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304800" y="2286000"/>
            <a:ext cx="7162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A always is available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B is always available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is available always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being always available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609600"/>
            <a:ext cx="8108950" cy="4700588"/>
          </a:xfrm>
        </p:spPr>
        <p:txBody>
          <a:bodyPr/>
          <a:lstStyle/>
          <a:p>
            <a:pPr marL="742950" indent="-742950">
              <a:buAutoNum type="arabicPeriod"/>
            </a:pPr>
            <a:r>
              <a:rPr lang="en-US" sz="4000" b="1" dirty="0" smtClean="0"/>
              <a:t>When </a:t>
            </a:r>
            <a:r>
              <a:rPr lang="en-US" sz="4000" b="1" dirty="0"/>
              <a:t>you need supplies,...........a request with the office manager</a:t>
            </a:r>
            <a:r>
              <a:rPr lang="en-US" sz="4000" b="1" dirty="0" smtClean="0"/>
              <a:t>.</a:t>
            </a:r>
          </a:p>
          <a:p>
            <a:pPr marL="742950" indent="-742950">
              <a:buAutoNum type="arabicPeriod"/>
            </a:pPr>
            <a:endParaRPr lang="en-US" sz="4000" b="1" dirty="0"/>
          </a:p>
          <a:p>
            <a:r>
              <a:rPr lang="fr-FR" sz="4000" b="1" dirty="0"/>
              <a:t>A. </a:t>
            </a:r>
            <a:r>
              <a:rPr lang="fr-FR" sz="4000" b="1" dirty="0" err="1"/>
              <a:t>filling</a:t>
            </a:r>
            <a:r>
              <a:rPr lang="fr-FR" sz="4000" b="1" dirty="0"/>
              <a:t>  </a:t>
            </a:r>
          </a:p>
          <a:p>
            <a:r>
              <a:rPr lang="hu-HU" sz="4000" b="1" dirty="0"/>
              <a:t>B. fell  </a:t>
            </a:r>
          </a:p>
          <a:p>
            <a:r>
              <a:rPr lang="fr-FR" sz="4000" b="1" dirty="0"/>
              <a:t>C. </a:t>
            </a:r>
            <a:r>
              <a:rPr lang="fr-FR" sz="4000" b="1" dirty="0" err="1"/>
              <a:t>fallen</a:t>
            </a:r>
            <a:r>
              <a:rPr lang="fr-FR" sz="4000" b="1" dirty="0"/>
              <a:t>  </a:t>
            </a:r>
          </a:p>
          <a:p>
            <a:r>
              <a:rPr lang="ro-RO" sz="40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D. file </a:t>
            </a:r>
            <a:endParaRPr lang="fr-FR" sz="4000" b="1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589847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533400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15. Can you meet with them .......... 11:00?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2362200"/>
            <a:ext cx="5029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on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for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at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in </a:t>
            </a:r>
            <a:endParaRPr lang="en-IN" sz="4000" b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609600"/>
            <a:ext cx="8686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15. Can you meet with them .......... 11:00?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304800" y="22860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on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for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C at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in </a:t>
            </a:r>
            <a:endParaRPr lang="en-IN" sz="4000" b="1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457200"/>
            <a:ext cx="8458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16. Office employees are..........to knock before entering the rooms.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28600" y="1981200"/>
            <a:ext cx="5181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requited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required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requisite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repulsed</a:t>
            </a:r>
            <a:endParaRPr lang="en-IN" sz="4000" b="1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533400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16. Office employees are..........to knock before entering the rooms.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381000" y="22098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requited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B required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requisite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repulsed</a:t>
            </a:r>
            <a:endParaRPr lang="en-IN" sz="4000" b="1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533400"/>
            <a:ext cx="8534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17. Visitors are reminded..........name tags every time.</a:t>
            </a:r>
            <a:endParaRPr lang="en-IN" sz="36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2133600"/>
            <a:ext cx="4038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A to wear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wear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be worn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is wearing</a:t>
            </a:r>
            <a:endParaRPr lang="en-IN" sz="4000" b="1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609600"/>
            <a:ext cx="8686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3600" b="1" dirty="0" smtClean="0"/>
              <a:t>17. Visitors are reminded..........name tags every time.</a:t>
            </a:r>
            <a:endParaRPr lang="en-IN" sz="3600" b="1" dirty="0"/>
          </a:p>
        </p:txBody>
      </p:sp>
      <p:sp>
        <p:nvSpPr>
          <p:cNvPr id="5" name="Rectangle 4"/>
          <p:cNvSpPr/>
          <p:nvPr/>
        </p:nvSpPr>
        <p:spPr>
          <a:xfrm>
            <a:off x="228600" y="22098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A to wear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B wear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be worn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is wearing</a:t>
            </a:r>
            <a:endParaRPr lang="en-IN" sz="4000" b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533400"/>
            <a:ext cx="8839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18. Mr. Ross called to cancel his..........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04800" y="2057400"/>
            <a:ext cx="5638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notebook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appointment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calendar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job</a:t>
            </a:r>
          </a:p>
          <a:p>
            <a:r>
              <a:rPr lang="en-US" sz="4000" b="1" dirty="0" smtClean="0"/>
              <a:t> </a:t>
            </a:r>
            <a:endParaRPr lang="en-IN" sz="4000" b="1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533400"/>
            <a:ext cx="8686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18. Mr. Ross called to cancel his..........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304800" y="20574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notebook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B appointment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calendar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job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457200"/>
            <a:ext cx="8534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19. A boss .......... new things from his or her staff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2438400"/>
            <a:ext cx="8001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can sometimes learn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learning sometimes can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sometimes learn can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sometimes can learning</a:t>
            </a:r>
            <a:endParaRPr lang="en-IN" sz="4000" b="1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4800" y="533400"/>
            <a:ext cx="8534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19. A boss .......... new things from his or her staff</a:t>
            </a:r>
            <a:r>
              <a:rPr lang="en-IN" b="1" dirty="0" smtClean="0"/>
              <a:t>.</a:t>
            </a:r>
            <a:endParaRPr lang="en-IN" b="1" dirty="0"/>
          </a:p>
        </p:txBody>
      </p:sp>
      <p:sp>
        <p:nvSpPr>
          <p:cNvPr id="6" name="Rectangle 5"/>
          <p:cNvSpPr/>
          <p:nvPr/>
        </p:nvSpPr>
        <p:spPr>
          <a:xfrm>
            <a:off x="304800" y="2133600"/>
            <a:ext cx="8305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A can sometimes learn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learning sometimes can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sometimes learn can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sometimes can learning</a:t>
            </a:r>
            <a:endParaRPr lang="en-IN" sz="40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8600" y="609600"/>
            <a:ext cx="8108950" cy="4700588"/>
          </a:xfrm>
        </p:spPr>
        <p:txBody>
          <a:bodyPr/>
          <a:lstStyle/>
          <a:p>
            <a:pPr marL="0" indent="0">
              <a:buNone/>
            </a:pPr>
            <a:r>
              <a:rPr lang="en-US" sz="4000" b="1" dirty="0"/>
              <a:t>2. The bell captain suggested that more porters..........hired</a:t>
            </a:r>
            <a:r>
              <a:rPr lang="en-US" sz="4000" b="1" dirty="0" smtClean="0"/>
              <a:t>.</a:t>
            </a:r>
          </a:p>
          <a:p>
            <a:pPr marL="0" indent="0">
              <a:buNone/>
            </a:pPr>
            <a:endParaRPr lang="en-US" sz="4000" b="1" dirty="0"/>
          </a:p>
          <a:p>
            <a:r>
              <a:rPr lang="en-US" sz="4000" b="1" dirty="0"/>
              <a:t>A. are  </a:t>
            </a:r>
          </a:p>
          <a:p>
            <a:r>
              <a:rPr lang="en-US" sz="4000" b="1" dirty="0"/>
              <a:t>B. have  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C. be  </a:t>
            </a:r>
          </a:p>
          <a:p>
            <a:r>
              <a:rPr lang="pt-BR" sz="4000" b="1" dirty="0"/>
              <a:t>D. do </a:t>
            </a:r>
            <a:endParaRPr lang="fr-FR" sz="4000" b="1" dirty="0"/>
          </a:p>
        </p:txBody>
      </p:sp>
    </p:spTree>
    <p:extLst>
      <p:ext uri="{BB962C8B-B14F-4D97-AF65-F5344CB8AC3E}">
        <p14:creationId xmlns:p14="http://schemas.microsoft.com/office/powerpoint/2010/main" val="117835407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533400"/>
            <a:ext cx="8686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20. The budget analysis is due .......... Monday.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1981200"/>
            <a:ext cx="4191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at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from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until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on</a:t>
            </a:r>
            <a:endParaRPr lang="en-IN" sz="4000" b="1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533400"/>
            <a:ext cx="8686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20. The budget analysis is due .......... Monday.</a:t>
            </a:r>
            <a:endParaRPr lang="en-IN" sz="4000" b="1" dirty="0"/>
          </a:p>
        </p:txBody>
      </p:sp>
      <p:sp>
        <p:nvSpPr>
          <p:cNvPr id="6" name="Rectangle 5"/>
          <p:cNvSpPr/>
          <p:nvPr/>
        </p:nvSpPr>
        <p:spPr>
          <a:xfrm>
            <a:off x="304800" y="21336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at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from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until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D on</a:t>
            </a:r>
            <a:endParaRPr lang="en-IN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762000"/>
            <a:ext cx="8686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21.The new law will encourage growth in the stock market _____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2667000"/>
            <a:ext cx="6096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next year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possible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in fact 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sometimes</a:t>
            </a:r>
            <a:endParaRPr lang="en-IN" sz="4000" b="1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609600"/>
            <a:ext cx="8458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21.The new law will encourage growth in the stock market _____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533400" y="25908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A next year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possible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in fact 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sometimes</a:t>
            </a:r>
            <a:endParaRPr lang="en-IN" sz="4000" b="1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685800"/>
            <a:ext cx="853440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22. All the orders got ______ on schedule.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2743200"/>
            <a:ext cx="4876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delivering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delivered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to deliver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to be delivered</a:t>
            </a:r>
            <a:endParaRPr lang="en-IN" sz="4000" b="1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685800"/>
            <a:ext cx="8534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22. All the orders got ______ on schedule.</a:t>
            </a:r>
            <a:endParaRPr lang="en-IN" sz="4000" dirty="0"/>
          </a:p>
        </p:txBody>
      </p:sp>
      <p:sp>
        <p:nvSpPr>
          <p:cNvPr id="5" name="Rectangle 4"/>
          <p:cNvSpPr/>
          <p:nvPr/>
        </p:nvSpPr>
        <p:spPr>
          <a:xfrm>
            <a:off x="533400" y="2514600"/>
            <a:ext cx="55626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delivering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B delivered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to deliver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to be delivered</a:t>
            </a:r>
            <a:endParaRPr lang="en-IN" sz="4000" b="1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685800"/>
            <a:ext cx="830580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23.The firm expects to see _____ breakeven and a 15 cent a share loss in the second quarter.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2895600"/>
            <a:ext cx="6324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approximately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more than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more or less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somewhere between</a:t>
            </a:r>
            <a:endParaRPr lang="en-IN" sz="4000" b="1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685800"/>
            <a:ext cx="8534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23.The firm expects to see _____ breakeven and a 15 cent a share loss in the second quarter.</a:t>
            </a:r>
            <a:endParaRPr lang="en-IN" sz="4000" dirty="0"/>
          </a:p>
        </p:txBody>
      </p:sp>
      <p:sp>
        <p:nvSpPr>
          <p:cNvPr id="5" name="Rectangle 4"/>
          <p:cNvSpPr/>
          <p:nvPr/>
        </p:nvSpPr>
        <p:spPr>
          <a:xfrm>
            <a:off x="533400" y="2971800"/>
            <a:ext cx="8382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approximately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more than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more or less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</a:t>
            </a:r>
            <a:r>
              <a:rPr lang="en-US" sz="4000" b="1" dirty="0" smtClean="0">
                <a:solidFill>
                  <a:srgbClr val="FF0000"/>
                </a:solidFill>
              </a:rPr>
              <a:t>D somewhere between</a:t>
            </a:r>
            <a:endParaRPr lang="en-IN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685800"/>
            <a:ext cx="853440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24.The software developers ______detected the latest problem.</a:t>
            </a:r>
            <a:r>
              <a:rPr lang="en-IN" dirty="0" smtClean="0"/>
              <a:t/>
            </a:r>
            <a:br>
              <a:rPr lang="en-IN" dirty="0" smtClean="0"/>
            </a:b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3200400"/>
            <a:ext cx="6096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A have already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are just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still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have yet</a:t>
            </a:r>
            <a:endParaRPr lang="en-IN" sz="4000" b="1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762000"/>
            <a:ext cx="8458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24.The software developers ______detected the latest problem.</a:t>
            </a:r>
            <a:endParaRPr lang="en-IN" sz="4000" dirty="0"/>
          </a:p>
        </p:txBody>
      </p:sp>
      <p:sp>
        <p:nvSpPr>
          <p:cNvPr id="5" name="Rectangle 4"/>
          <p:cNvSpPr/>
          <p:nvPr/>
        </p:nvSpPr>
        <p:spPr>
          <a:xfrm>
            <a:off x="533400" y="32004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A have already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are just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still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have yet</a:t>
            </a:r>
            <a:endParaRPr lang="en-IN" sz="40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8600" y="685800"/>
            <a:ext cx="8108950" cy="4700588"/>
          </a:xfrm>
        </p:spPr>
        <p:txBody>
          <a:bodyPr/>
          <a:lstStyle/>
          <a:p>
            <a:pPr marL="0" indent="0">
              <a:buNone/>
            </a:pPr>
            <a:r>
              <a:rPr lang="en-US" sz="4000" b="1" dirty="0"/>
              <a:t>2. The bell captain suggested that more porters..........hired</a:t>
            </a:r>
            <a:r>
              <a:rPr lang="en-US" sz="4000" b="1" dirty="0" smtClean="0"/>
              <a:t>.</a:t>
            </a:r>
          </a:p>
          <a:p>
            <a:pPr marL="0" indent="0">
              <a:buNone/>
            </a:pPr>
            <a:endParaRPr lang="en-US" sz="4000" b="1" dirty="0"/>
          </a:p>
          <a:p>
            <a:r>
              <a:rPr lang="en-US" sz="4000" b="1" dirty="0"/>
              <a:t>A. are  </a:t>
            </a:r>
          </a:p>
          <a:p>
            <a:r>
              <a:rPr lang="en-US" sz="4000" b="1" dirty="0"/>
              <a:t>B. have  </a:t>
            </a:r>
          </a:p>
          <a:p>
            <a:r>
              <a:rPr lang="en-US" sz="4000" b="1" dirty="0">
                <a:solidFill>
                  <a:srgbClr val="FF0000"/>
                </a:solidFill>
              </a:rPr>
              <a:t>C. be</a:t>
            </a:r>
            <a:r>
              <a:rPr lang="en-US" sz="4000" dirty="0">
                <a:solidFill>
                  <a:srgbClr val="FF0000"/>
                </a:solidFill>
              </a:rPr>
              <a:t>  </a:t>
            </a:r>
          </a:p>
          <a:p>
            <a:r>
              <a:rPr lang="pt-BR" sz="4000" b="1" dirty="0"/>
              <a:t>D. do </a:t>
            </a:r>
            <a:endParaRPr lang="fr-FR" sz="4000" b="1" dirty="0"/>
          </a:p>
        </p:txBody>
      </p:sp>
    </p:spTree>
    <p:extLst>
      <p:ext uri="{BB962C8B-B14F-4D97-AF65-F5344CB8AC3E}">
        <p14:creationId xmlns:p14="http://schemas.microsoft.com/office/powerpoint/2010/main" val="61409627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52400"/>
            <a:ext cx="89154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/>
            </a:r>
            <a:br>
              <a:rPr lang="en-IN" sz="4000" b="1" dirty="0" smtClean="0"/>
            </a:br>
            <a:r>
              <a:rPr lang="en-IN" sz="4000" b="1" dirty="0" smtClean="0"/>
              <a:t>25. First quarter revenue _____ $45.1 billion from $44.7 billion a year earlier.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3200400"/>
            <a:ext cx="6553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increased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declined from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rose to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expanded at</a:t>
            </a:r>
            <a:endParaRPr lang="en-IN" sz="4000" b="1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609600"/>
            <a:ext cx="8686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25. First quarter revenue _____ $45.1 billion from $44.7 billion a year earlier.</a:t>
            </a:r>
            <a:endParaRPr lang="en-IN" sz="4000" dirty="0"/>
          </a:p>
        </p:txBody>
      </p:sp>
      <p:sp>
        <p:nvSpPr>
          <p:cNvPr id="5" name="Rectangle 4"/>
          <p:cNvSpPr/>
          <p:nvPr/>
        </p:nvSpPr>
        <p:spPr>
          <a:xfrm>
            <a:off x="381000" y="28956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increased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declined from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C rose to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expanded at</a:t>
            </a:r>
            <a:endParaRPr lang="en-IN" sz="4000" b="1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685800"/>
            <a:ext cx="8534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26. The flight arrives __________ Paris in three hours.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2438400"/>
            <a:ext cx="6096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in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into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at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on</a:t>
            </a:r>
            <a:endParaRPr lang="en-IN" sz="4000" b="1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609600"/>
            <a:ext cx="8686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26. The flight arrives __________ Paris in three hours.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457200" y="25908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A in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into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at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on</a:t>
            </a:r>
            <a:endParaRPr lang="en-IN" sz="4000" b="1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685800"/>
            <a:ext cx="8458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27. ________ the end of year results were published, the managers got their bonuses.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3124200"/>
            <a:ext cx="4343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When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While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If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Because</a:t>
            </a:r>
            <a:endParaRPr lang="en-IN" sz="4000" b="1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685800"/>
            <a:ext cx="8610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27. ________ the end of year results were published, the managers got their bonuses.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457200" y="29718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A When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While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If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Because</a:t>
            </a:r>
            <a:endParaRPr lang="en-IN" sz="4000" b="1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685800"/>
            <a:ext cx="8305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28. While the stock ________ the staff worked in the evenings.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2514600"/>
            <a:ext cx="6934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was checked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check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was being checked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has been checked</a:t>
            </a:r>
            <a:endParaRPr lang="en-IN" sz="4000" b="1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609600"/>
            <a:ext cx="8686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28. While the stock ________ the staff worked in the evenings.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381000" y="2209800"/>
            <a:ext cx="8458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was checked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check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C was being checked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has been checked</a:t>
            </a:r>
            <a:endParaRPr lang="en-IN" sz="4000" b="1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685800"/>
            <a:ext cx="8458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29. Strong exports _____ in driving first-quarter growth, rising 35 percent from a year earlier.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2971800"/>
            <a:ext cx="7620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 A played a big role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played a big hand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effectively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instrumental</a:t>
            </a:r>
            <a:endParaRPr lang="en-IN" sz="4000" b="1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685800"/>
            <a:ext cx="8610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29. Strong exports _____ in driving first-quarter growth, rising 35 percent from a year earlier.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304800" y="2971800"/>
            <a:ext cx="6400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A played a big role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played a big hand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effectively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instrumental</a:t>
            </a:r>
            <a:endParaRPr lang="en-IN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838200"/>
            <a:ext cx="8763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3. The last train to Boston..........at 10:30</a:t>
            </a:r>
            <a:endParaRPr lang="en-IN" sz="4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04800" y="2590800"/>
            <a:ext cx="4648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depart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departs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to depart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departing</a:t>
            </a:r>
            <a:endParaRPr lang="en-IN" sz="4000" b="1" dirty="0"/>
          </a:p>
        </p:txBody>
      </p:sp>
    </p:spTree>
    <p:extLst>
      <p:ext uri="{BB962C8B-B14F-4D97-AF65-F5344CB8AC3E}">
        <p14:creationId xmlns:p14="http://schemas.microsoft.com/office/powerpoint/2010/main" val="92635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685800"/>
            <a:ext cx="8458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30. The board of directors pointed to immigration ______ the biggest drivers of the domestic market.</a:t>
            </a:r>
            <a:endParaRPr lang="en-IN" sz="4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57200" y="2971800"/>
            <a:ext cx="4191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as leading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rather than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as one of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resulting in</a:t>
            </a:r>
            <a:endParaRPr lang="en-IN" sz="4000" b="1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685800"/>
            <a:ext cx="8534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30. The board of directors pointed to immigration ______ the biggest drivers of the domestic market.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457200" y="29718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A as leading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rather than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C as one of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resulting in</a:t>
            </a:r>
            <a:endParaRPr lang="en-IN" sz="40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762000"/>
            <a:ext cx="8686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3. The last train to Boston..........at 10:30</a:t>
            </a:r>
            <a:endParaRPr lang="en-IN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381000" y="2514600"/>
            <a:ext cx="4572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A depart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B departs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to depart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departing</a:t>
            </a:r>
          </a:p>
          <a:p>
            <a:endParaRPr lang="en-IN" sz="4000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609600"/>
            <a:ext cx="8686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4. The minister will be seated .......... the chairman at the banquet.</a:t>
            </a:r>
            <a:endParaRPr lang="en-IN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52400" y="2362200"/>
            <a:ext cx="7239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dirty="0" smtClean="0"/>
              <a:t> </a:t>
            </a:r>
            <a:r>
              <a:rPr lang="en-US" sz="4000" b="1" dirty="0" smtClean="0"/>
              <a:t>A as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B by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to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from</a:t>
            </a:r>
            <a:endParaRPr lang="en-IN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609600"/>
            <a:ext cx="86868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4000" b="1" dirty="0" smtClean="0"/>
              <a:t>4. The minister will be seated .......... the chairman at the banquet</a:t>
            </a:r>
            <a:r>
              <a:rPr lang="en-IN" b="1" dirty="0" smtClean="0"/>
              <a:t>.</a:t>
            </a:r>
            <a:endParaRPr lang="en-IN" b="1" dirty="0"/>
          </a:p>
        </p:txBody>
      </p:sp>
      <p:sp>
        <p:nvSpPr>
          <p:cNvPr id="3" name="Rectangle 2"/>
          <p:cNvSpPr/>
          <p:nvPr/>
        </p:nvSpPr>
        <p:spPr>
          <a:xfrm>
            <a:off x="304800" y="22860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4000" dirty="0" smtClean="0"/>
              <a:t> </a:t>
            </a:r>
            <a:r>
              <a:rPr lang="en-US" sz="4000" b="1" dirty="0" smtClean="0"/>
              <a:t>A as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>
                <a:solidFill>
                  <a:srgbClr val="FF0000"/>
                </a:solidFill>
              </a:rPr>
              <a:t> B by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C to</a:t>
            </a:r>
          </a:p>
          <a:p>
            <a:pPr>
              <a:buFont typeface="Arial" pitchFamily="34" charset="0"/>
              <a:buChar char="•"/>
            </a:pPr>
            <a:r>
              <a:rPr lang="en-US" sz="4000" b="1" dirty="0" smtClean="0"/>
              <a:t> D from</a:t>
            </a:r>
            <a:endParaRPr lang="en-IN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3418</TotalTime>
  <Words>1564</Words>
  <Application>Microsoft Office PowerPoint</Application>
  <PresentationFormat>On-screen Show (4:3)</PresentationFormat>
  <Paragraphs>308</Paragraphs>
  <Slides>61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2" baseType="lpstr"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abc</dc:creator>
  <cp:lastModifiedBy>abc</cp:lastModifiedBy>
  <cp:revision>244</cp:revision>
  <dcterms:created xsi:type="dcterms:W3CDTF">2012-02-06T15:08:08Z</dcterms:created>
  <dcterms:modified xsi:type="dcterms:W3CDTF">2015-03-26T15:12:45Z</dcterms:modified>
</cp:coreProperties>
</file>