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68" r:id="rId4"/>
    <p:sldId id="267" r:id="rId5"/>
    <p:sldId id="266" r:id="rId6"/>
    <p:sldId id="265" r:id="rId7"/>
    <p:sldId id="264" r:id="rId8"/>
    <p:sldId id="263" r:id="rId9"/>
    <p:sldId id="262" r:id="rId10"/>
    <p:sldId id="261" r:id="rId11"/>
    <p:sldId id="260" r:id="rId12"/>
    <p:sldId id="259" r:id="rId13"/>
    <p:sldId id="258" r:id="rId14"/>
    <p:sldId id="257" r:id="rId15"/>
    <p:sldId id="275" r:id="rId16"/>
    <p:sldId id="274" r:id="rId17"/>
    <p:sldId id="273" r:id="rId18"/>
    <p:sldId id="272" r:id="rId19"/>
    <p:sldId id="271" r:id="rId20"/>
    <p:sldId id="270" r:id="rId21"/>
    <p:sldId id="283" r:id="rId22"/>
    <p:sldId id="282" r:id="rId23"/>
    <p:sldId id="281" r:id="rId24"/>
    <p:sldId id="280" r:id="rId25"/>
    <p:sldId id="279" r:id="rId26"/>
    <p:sldId id="278" r:id="rId27"/>
    <p:sldId id="277" r:id="rId28"/>
    <p:sldId id="276" r:id="rId29"/>
    <p:sldId id="290" r:id="rId30"/>
    <p:sldId id="289" r:id="rId31"/>
    <p:sldId id="288" r:id="rId32"/>
    <p:sldId id="287" r:id="rId33"/>
    <p:sldId id="286" r:id="rId34"/>
    <p:sldId id="285" r:id="rId35"/>
    <p:sldId id="284" r:id="rId36"/>
    <p:sldId id="291" r:id="rId37"/>
    <p:sldId id="296" r:id="rId38"/>
    <p:sldId id="295" r:id="rId39"/>
    <p:sldId id="294" r:id="rId40"/>
    <p:sldId id="293" r:id="rId41"/>
    <p:sldId id="292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000627" y="6575527"/>
            <a:ext cx="3873497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 smtClean="0">
                <a:solidFill>
                  <a:srgbClr val="FFFFFF"/>
                </a:solidFill>
              </a:rPr>
              <a:t>© 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115616" y="0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solidFill>
                  <a:schemeClr val="bg1"/>
                </a:solidFill>
              </a:rPr>
              <a:t>TOEIC- INCOMPLETE SENTENCES 9</a:t>
            </a:r>
            <a:endParaRPr lang="en-IN" b="1" dirty="0">
              <a:solidFill>
                <a:schemeClr val="bg1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963" y="-387424"/>
            <a:ext cx="115252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23065" y="1052736"/>
            <a:ext cx="205549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2"/>
                </a:solidFill>
              </a:rPr>
              <a:t>TOEIC</a:t>
            </a:r>
            <a:endParaRPr lang="en-IN" sz="4800" b="1" dirty="0">
              <a:solidFill>
                <a:schemeClr val="accent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40547" y="2276872"/>
            <a:ext cx="74911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FF"/>
                </a:solidFill>
              </a:rPr>
              <a:t>INCOMPLETE SENTENCES</a:t>
            </a:r>
            <a:endParaRPr lang="en-IN" sz="4400" b="1" dirty="0">
              <a:solidFill>
                <a:srgbClr val="FF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27168" y="4005064"/>
            <a:ext cx="214975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5">
                    <a:lumMod val="75000"/>
                  </a:schemeClr>
                </a:solidFill>
              </a:rPr>
              <a:t>PART 9</a:t>
            </a:r>
            <a:endParaRPr lang="en-IN" sz="44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476672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/>
              <a:t>5. Since returning in </a:t>
            </a:r>
            <a:r>
              <a:rPr lang="en-IN" sz="3600" b="1" dirty="0" smtClean="0"/>
              <a:t>August </a:t>
            </a:r>
            <a:r>
              <a:rPr lang="en-IN" sz="3600" b="1" dirty="0"/>
              <a:t>I have made at least a dozen phone calls and quite frankly I have reached the end of my ........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3212976"/>
            <a:ext cx="40324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tether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line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rope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cord</a:t>
            </a:r>
            <a:endParaRPr lang="en-IN" sz="36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5. Since returning in August I have made at least a dozen phone calls and quite frankly I have reached the end of my ........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328498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C00000"/>
                </a:solidFill>
              </a:rPr>
              <a:t> A tether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line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rope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cord</a:t>
            </a:r>
            <a:endParaRPr lang="en-IN" sz="36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9512" y="620688"/>
            <a:ext cx="8784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6. </a:t>
            </a:r>
            <a:r>
              <a:rPr lang="en-IN" sz="3600" b="1" dirty="0"/>
              <a:t>I can strongly recommend this ....... as the best available on the market today.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536" y="2780928"/>
            <a:ext cx="46805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producer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product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production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produce</a:t>
            </a:r>
            <a:endParaRPr lang="en-IN" sz="36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620688"/>
            <a:ext cx="87129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6. I can strongly recommend this ....... as the best available on the market today.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251520" y="270892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producer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C00000"/>
                </a:solidFill>
              </a:rPr>
              <a:t> B product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production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produce</a:t>
            </a:r>
            <a:endParaRPr lang="en-IN" sz="36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7. </a:t>
            </a:r>
            <a:r>
              <a:rPr lang="en-IN" sz="3600" b="1" dirty="0"/>
              <a:t>The aim of the office manager is to ....... enough room on the building plans so that each employee can have space for a personal computer.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3140968"/>
            <a:ext cx="38164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arrange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accord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allocate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organize</a:t>
            </a:r>
            <a:endParaRPr lang="en-IN" sz="36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7. The aim of the office manager is to ....... enough room on the building plans so that each employee can have space for a personal computer.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328498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arrange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accord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C00000"/>
                </a:solidFill>
              </a:rPr>
              <a:t> C allocate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organize</a:t>
            </a:r>
            <a:endParaRPr lang="en-IN" sz="36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8. It is always advisable </a:t>
            </a:r>
            <a:r>
              <a:rPr lang="en-IN" sz="3600" b="1" dirty="0"/>
              <a:t>that </a:t>
            </a:r>
            <a:r>
              <a:rPr lang="en-IN" sz="3600" b="1" dirty="0" smtClean="0"/>
              <a:t>one shouldn't </a:t>
            </a:r>
            <a:r>
              <a:rPr lang="en-IN" sz="3600" b="1" dirty="0"/>
              <a:t>get involved in </a:t>
            </a:r>
            <a:r>
              <a:rPr lang="en-IN" sz="3600" b="1" dirty="0" smtClean="0"/>
              <a:t>other’s </a:t>
            </a:r>
            <a:r>
              <a:rPr lang="en-IN" sz="3600" b="1" dirty="0"/>
              <a:t>matter and </a:t>
            </a:r>
            <a:r>
              <a:rPr lang="en-IN" sz="3600" b="1" dirty="0" smtClean="0"/>
              <a:t>they </a:t>
            </a:r>
            <a:r>
              <a:rPr lang="en-IN" sz="3600" b="1" dirty="0"/>
              <a:t>have ....... business discussing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528" y="3140968"/>
            <a:ext cx="38884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some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little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no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not</a:t>
            </a:r>
            <a:endParaRPr lang="en-IN" sz="36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548680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8. It is always advisable that one shouldn't get involved in other’s matter and they have ....... business discussing it.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328498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some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little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C00000"/>
                </a:solidFill>
              </a:rPr>
              <a:t> C no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not</a:t>
            </a:r>
            <a:endParaRPr lang="en-IN" sz="36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9. </a:t>
            </a:r>
            <a:r>
              <a:rPr lang="en-IN" sz="3600" b="1" dirty="0"/>
              <a:t>You sometimes have to ....... very seriously whether to buy a second hand </a:t>
            </a:r>
            <a:r>
              <a:rPr lang="en-IN" sz="3600" b="1" dirty="0" smtClean="0"/>
              <a:t>product </a:t>
            </a:r>
            <a:r>
              <a:rPr lang="en-IN" sz="3600" b="1" dirty="0"/>
              <a:t>which has no guarantee.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3140968"/>
            <a:ext cx="37444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consider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contend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contain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convince </a:t>
            </a:r>
            <a:endParaRPr lang="en-IN" sz="36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9. You sometimes have to ....... very seriously whether to buy a second hand product which has no guarantee.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63691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C00000"/>
                </a:solidFill>
              </a:rPr>
              <a:t> A consider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contend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contain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convince </a:t>
            </a:r>
            <a:endParaRPr lang="en-IN" sz="36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/>
              <a:t>1. After all these years </a:t>
            </a:r>
            <a:r>
              <a:rPr lang="en-IN" sz="3600" b="1" dirty="0" smtClean="0"/>
              <a:t>he </a:t>
            </a:r>
            <a:r>
              <a:rPr lang="en-IN" sz="3600" b="1" dirty="0"/>
              <a:t>has decided to take early ........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2204864"/>
            <a:ext cx="43924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leave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finishing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departure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retirement</a:t>
            </a:r>
            <a:endParaRPr lang="en-IN" sz="36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476672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10. They were </a:t>
            </a:r>
            <a:r>
              <a:rPr lang="en-IN" sz="3600" b="1" dirty="0"/>
              <a:t>informed that this was out of the ......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2276872"/>
            <a:ext cx="45365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problem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concern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question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hand</a:t>
            </a:r>
            <a:endParaRPr lang="en-IN" sz="36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10. They were informed that this was out of the ......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20486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problem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concern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C00000"/>
                </a:solidFill>
              </a:rPr>
              <a:t> C question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hand</a:t>
            </a:r>
            <a:endParaRPr lang="en-IN" sz="36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548680"/>
            <a:ext cx="8784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11. I heard of a new organisation today with which we should co-operate and ....... business with.</a:t>
            </a:r>
            <a:endParaRPr lang="en-IN" sz="3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2636912"/>
            <a:ext cx="66247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make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create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have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do</a:t>
            </a:r>
            <a:endParaRPr lang="en-IN" sz="3600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11. I heard of a new organisation today with which we should co-operate and ....... business with.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78092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make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create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have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C00000"/>
                </a:solidFill>
              </a:rPr>
              <a:t> D do</a:t>
            </a:r>
            <a:endParaRPr lang="en-IN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476672"/>
            <a:ext cx="87129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12. Apple Notepads are becoming more and more ....... in the business world.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2564904"/>
            <a:ext cx="5400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famous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popular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sought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wished</a:t>
            </a:r>
            <a:endParaRPr lang="en-IN" sz="36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548680"/>
            <a:ext cx="8784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12. Laptop computers are becoming more and more ....... in the business world.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63691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famous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C00000"/>
                </a:solidFill>
              </a:rPr>
              <a:t> B popular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sought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wished</a:t>
            </a:r>
            <a:endParaRPr lang="en-IN" sz="3600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548680"/>
            <a:ext cx="8784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13. We can ....... the cost of insuring our car if we keep it in a garage.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2204864"/>
            <a:ext cx="48965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refine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drop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cut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slice </a:t>
            </a:r>
            <a:endParaRPr lang="en-IN" sz="3600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48680"/>
            <a:ext cx="8964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13. We can ....... the cost of insuring our car if we keep it in a garage.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179512" y="220486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refine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drop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C00000"/>
                </a:solidFill>
              </a:rPr>
              <a:t> C cut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slice </a:t>
            </a:r>
            <a:endParaRPr lang="en-IN" sz="3600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14. Sometimes you get a one year warranty or even a six month one — they all ........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780928"/>
            <a:ext cx="55446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various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variable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variety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vary</a:t>
            </a:r>
            <a:endParaRPr lang="en-IN" sz="3600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476672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14. Sometimes you get a one year warranty or even a six month one — they all ........</a:t>
            </a:r>
            <a:endParaRPr lang="en-IN" sz="3600" b="1" dirty="0"/>
          </a:p>
        </p:txBody>
      </p:sp>
      <p:sp>
        <p:nvSpPr>
          <p:cNvPr id="6" name="Rectangle 5"/>
          <p:cNvSpPr/>
          <p:nvPr/>
        </p:nvSpPr>
        <p:spPr>
          <a:xfrm>
            <a:off x="323528" y="256490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various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variable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variety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C00000"/>
                </a:solidFill>
              </a:rPr>
              <a:t> D vary</a:t>
            </a:r>
            <a:endParaRPr lang="en-IN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1. After all these years he has decided to take early ........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27687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leave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finishing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departure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C00000"/>
                </a:solidFill>
              </a:rPr>
              <a:t> D retirement</a:t>
            </a:r>
            <a:endParaRPr lang="en-IN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1520" y="620688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15. Our company will never agree, that's clear so let's ....... to differ.</a:t>
            </a:r>
            <a:endParaRPr lang="en-IN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2348880"/>
            <a:ext cx="41044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ask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bid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beg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try</a:t>
            </a:r>
            <a:endParaRPr lang="en-IN" sz="3600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476672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15. Our company will never agree, that's clear so let's ....... to differ.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251520" y="220486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ask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bid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C00000"/>
                </a:solidFill>
              </a:rPr>
              <a:t> C beg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try</a:t>
            </a:r>
            <a:endParaRPr lang="en-IN" sz="3600" b="1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16.  I shall have to return to the studio because the policeman says he is going to ....... me.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780928"/>
            <a:ext cx="24482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seize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arrest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grasp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hold</a:t>
            </a:r>
            <a:endParaRPr lang="en-IN" sz="3600" b="1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16.  I shall have to return to the studio because the policeman says he is going to ....... me.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78092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seize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C00000"/>
                </a:solidFill>
              </a:rPr>
              <a:t> B arrest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grasp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hold</a:t>
            </a:r>
            <a:endParaRPr lang="en-IN" sz="3600" b="1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17. While they were in a courtship, they decided to open a ....... account.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132856"/>
            <a:ext cx="46805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united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joint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unified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combined</a:t>
            </a:r>
            <a:endParaRPr lang="en-IN" sz="3600" b="1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17. While they were in a courtship, they decided to open a ....... account.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251520" y="227687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united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C00000"/>
                </a:solidFill>
              </a:rPr>
              <a:t> B joint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unified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combined</a:t>
            </a:r>
            <a:endParaRPr lang="en-IN" sz="3600" b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18. One director of a major stock company has already been forced to ....... because of the bad publicity his company has attracted.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3140968"/>
            <a:ext cx="64807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step over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step through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step down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step out</a:t>
            </a:r>
          </a:p>
          <a:p>
            <a:pPr>
              <a:buFont typeface="Arial" pitchFamily="34" charset="0"/>
              <a:buChar char="•"/>
            </a:pPr>
            <a:endParaRPr lang="en-IN" sz="3600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18. One director of a major stock company has already been forced to ....... because of the bad publicity his company has attracted.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335699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step over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step through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</a:t>
            </a:r>
            <a:r>
              <a:rPr lang="en-US" sz="3600" b="1" dirty="0" smtClean="0">
                <a:solidFill>
                  <a:srgbClr val="C00000"/>
                </a:solidFill>
              </a:rPr>
              <a:t>C step down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step out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19. Due to the flu there were a number of people ....... sick.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060848"/>
            <a:ext cx="51845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through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for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off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under</a:t>
            </a:r>
            <a:endParaRPr lang="en-IN" sz="3600" b="1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19. Due to the flu there were a number of people ....... sick.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06084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through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for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C00000"/>
                </a:solidFill>
              </a:rPr>
              <a:t> C off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under</a:t>
            </a:r>
            <a:endParaRPr lang="en-IN" sz="36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/>
              <a:t>2. Job losses are mainly in the ....... sectors of the industry.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2132856"/>
            <a:ext cx="3600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blue-collar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red-collar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stiff-collar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high-collar</a:t>
            </a:r>
            <a:endParaRPr lang="en-IN" sz="3600" b="1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548680"/>
            <a:ext cx="8784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20. In the cabin there will be a ....... that holds all the documents and papers connected with you.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780928"/>
            <a:ext cx="3600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file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box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book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container</a:t>
            </a:r>
          </a:p>
          <a:p>
            <a:endParaRPr lang="en-IN" sz="3600" b="1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548680"/>
            <a:ext cx="8784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20. In the cabin there will be a ....... that holds all the documents and papers connected with you.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70892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C00000"/>
                </a:solidFill>
              </a:rPr>
              <a:t> A file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box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book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container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2. Job losses are mainly in the ....... sectors of the industry.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191683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C00000"/>
                </a:solidFill>
              </a:rPr>
              <a:t> A blue-collar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red-collar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C stiff-collar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high-collar</a:t>
            </a:r>
            <a:endParaRPr lang="en-IN" sz="36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/>
              <a:t>3. I was totally ....... of the </a:t>
            </a:r>
            <a:r>
              <a:rPr lang="en-IN" sz="3600" b="1" dirty="0" smtClean="0"/>
              <a:t>rising prices.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204864"/>
            <a:ext cx="38884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unknowing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unclear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incredulous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unaware</a:t>
            </a:r>
            <a:endParaRPr lang="en-IN" sz="36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3. I was totally ....... of the rising prices.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184482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unknowing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unclear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incredulous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C00000"/>
                </a:solidFill>
              </a:rPr>
              <a:t> D unaware</a:t>
            </a:r>
            <a:endParaRPr lang="en-IN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/>
              <a:t>4. One of the most popular questions asked </a:t>
            </a:r>
            <a:r>
              <a:rPr lang="en-IN" sz="3600" b="1" dirty="0" smtClean="0"/>
              <a:t>by interviewers </a:t>
            </a:r>
            <a:r>
              <a:rPr lang="en-IN" sz="3600" b="1" dirty="0"/>
              <a:t>is to explain their strengths and ........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2636912"/>
            <a:ext cx="45365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weaknesses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varieties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virtues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variables</a:t>
            </a:r>
            <a:endParaRPr lang="en-IN" sz="36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4. One of the most popular questions asked by interviewers is to explain their strengths and ........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63691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C00000"/>
                </a:solidFill>
              </a:rPr>
              <a:t> A weaknesses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varieties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virtues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variables</a:t>
            </a:r>
            <a:endParaRPr lang="en-IN" sz="36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826</TotalTime>
  <Words>1232</Words>
  <Application>Microsoft Office PowerPoint</Application>
  <PresentationFormat>On-screen Show (4:3)</PresentationFormat>
  <Paragraphs>203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User</cp:lastModifiedBy>
  <cp:revision>27</cp:revision>
  <dcterms:created xsi:type="dcterms:W3CDTF">2014-01-16T08:11:17Z</dcterms:created>
  <dcterms:modified xsi:type="dcterms:W3CDTF">2015-05-21T12:28:52Z</dcterms:modified>
</cp:coreProperties>
</file>