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7" r:id="rId4"/>
    <p:sldId id="266" r:id="rId5"/>
    <p:sldId id="265" r:id="rId6"/>
    <p:sldId id="264" r:id="rId7"/>
    <p:sldId id="263" r:id="rId8"/>
    <p:sldId id="262" r:id="rId9"/>
    <p:sldId id="261" r:id="rId10"/>
    <p:sldId id="260" r:id="rId11"/>
    <p:sldId id="259" r:id="rId12"/>
    <p:sldId id="258" r:id="rId13"/>
    <p:sldId id="257" r:id="rId14"/>
    <p:sldId id="280" r:id="rId15"/>
    <p:sldId id="279" r:id="rId16"/>
    <p:sldId id="278" r:id="rId17"/>
    <p:sldId id="277" r:id="rId18"/>
    <p:sldId id="276" r:id="rId19"/>
    <p:sldId id="275" r:id="rId20"/>
    <p:sldId id="274" r:id="rId21"/>
    <p:sldId id="273" r:id="rId22"/>
    <p:sldId id="272" r:id="rId23"/>
    <p:sldId id="271" r:id="rId24"/>
    <p:sldId id="270" r:id="rId25"/>
    <p:sldId id="269" r:id="rId26"/>
    <p:sldId id="295" r:id="rId27"/>
    <p:sldId id="294" r:id="rId28"/>
    <p:sldId id="293" r:id="rId29"/>
    <p:sldId id="292" r:id="rId30"/>
    <p:sldId id="291" r:id="rId31"/>
    <p:sldId id="290" r:id="rId32"/>
    <p:sldId id="289" r:id="rId33"/>
    <p:sldId id="288" r:id="rId34"/>
    <p:sldId id="287" r:id="rId35"/>
    <p:sldId id="286" r:id="rId36"/>
    <p:sldId id="285" r:id="rId37"/>
    <p:sldId id="284" r:id="rId38"/>
    <p:sldId id="283" r:id="rId39"/>
    <p:sldId id="282" r:id="rId40"/>
    <p:sldId id="281" r:id="rId41"/>
    <p:sldId id="29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16802"/>
            <a:ext cx="3819844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115616" y="0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11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488" y="-387424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9089" y="1052736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584" y="2564904"/>
            <a:ext cx="74911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FF"/>
                </a:solidFill>
              </a:rPr>
              <a:t>INCOMPLETE SENTENCES</a:t>
            </a:r>
            <a:endParaRPr lang="en-IN" sz="44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4815" y="4077072"/>
            <a:ext cx="26377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</a:rPr>
              <a:t>PART 11</a:t>
            </a:r>
            <a:endParaRPr lang="en-IN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5. and made ....... for it to be delivered to my home in </a:t>
            </a:r>
            <a:r>
              <a:rPr lang="en-IN" sz="3600" b="1" dirty="0" err="1"/>
              <a:t>Southcote</a:t>
            </a:r>
            <a:r>
              <a:rPr lang="en-IN" sz="3600" b="1" dirty="0"/>
              <a:t> on the following </a:t>
            </a:r>
            <a:r>
              <a:rPr lang="en-IN" sz="3600" b="1" dirty="0" smtClean="0"/>
              <a:t>Thursday.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068960"/>
            <a:ext cx="56886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instigations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arrangements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alterations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confirmations</a:t>
            </a:r>
            <a:endParaRPr lang="en-IN" sz="36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5. and made ....... for it to be delivered to my home in </a:t>
            </a:r>
            <a:r>
              <a:rPr lang="en-IN" sz="3600" b="1" dirty="0" err="1" smtClean="0"/>
              <a:t>Southcote</a:t>
            </a:r>
            <a:r>
              <a:rPr lang="en-IN" sz="3600" b="1" dirty="0" smtClean="0"/>
              <a:t> on the following Thursday.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85293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instigations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B arrangements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alterations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confirmations</a:t>
            </a:r>
            <a:endParaRPr lang="en-IN" sz="3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</a:t>
            </a:r>
            <a:r>
              <a:rPr lang="en-IN" sz="3600" b="1" dirty="0"/>
              <a:t>We have done this </a:t>
            </a:r>
            <a:r>
              <a:rPr lang="en-IN" sz="3600" b="1" dirty="0" smtClean="0"/>
              <a:t>show </a:t>
            </a:r>
            <a:r>
              <a:rPr lang="en-IN" sz="3600" b="1" dirty="0"/>
              <a:t>many times in different towns but your ....... has been the greatest so far.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852936"/>
            <a:ext cx="41044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appointment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application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apposition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applause</a:t>
            </a:r>
            <a:endParaRPr lang="en-IN" sz="3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We have done this show many times in different towns but your ....... has been the greatest so far.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appointment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application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apposition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D applause</a:t>
            </a:r>
            <a:endParaRPr lang="en-IN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</a:t>
            </a:r>
            <a:r>
              <a:rPr lang="en-IN" sz="3600" b="1" dirty="0"/>
              <a:t>Despite all the alterations that are taking place in the </a:t>
            </a:r>
            <a:r>
              <a:rPr lang="en-IN" sz="3600" b="1" dirty="0" smtClean="0"/>
              <a:t>super market, </a:t>
            </a:r>
            <a:r>
              <a:rPr lang="en-IN" sz="3600" b="1" dirty="0"/>
              <a:t>the management wanted to explain it was business as 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335699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3140968"/>
            <a:ext cx="3816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common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practical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frequent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usual</a:t>
            </a:r>
            <a:endParaRPr lang="en-IN" sz="3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Despite all the alterations that are taking place in the super market, the management wanted to explain it was business as 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314096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common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practical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frequent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D usual</a:t>
            </a:r>
            <a:endParaRPr lang="en-IN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</a:t>
            </a:r>
            <a:r>
              <a:rPr lang="en-IN" sz="3600" b="1" dirty="0"/>
              <a:t>Thousands of ....... are already signing up for this new </a:t>
            </a:r>
            <a:r>
              <a:rPr lang="en-IN" sz="3600" b="1" dirty="0" smtClean="0"/>
              <a:t>cable service.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204864"/>
            <a:ext cx="42484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A individuals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subscribers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applicants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interviewees </a:t>
            </a:r>
          </a:p>
          <a:p>
            <a:pPr>
              <a:buFont typeface="Arial" pitchFamily="34" charset="0"/>
              <a:buChar char="•"/>
            </a:pPr>
            <a:endParaRPr lang="en-US" sz="3600" b="1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Thousands of ....... are already signing up for this new cable service.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42088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individuals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B subscribers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applicants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interviewees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</a:t>
            </a:r>
            <a:r>
              <a:rPr lang="en-IN" sz="3600" b="1" dirty="0"/>
              <a:t>There is always a risk in any business ....... when your </a:t>
            </a:r>
            <a:r>
              <a:rPr lang="en-IN" sz="3600" b="1" dirty="0" smtClean="0"/>
              <a:t>project </a:t>
            </a:r>
            <a:r>
              <a:rPr lang="en-IN" sz="3600" b="1" dirty="0"/>
              <a:t>is based on an entirely new concept.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780928"/>
            <a:ext cx="4536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venture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journey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adventure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voyage</a:t>
            </a:r>
            <a:endParaRPr lang="en-IN" sz="36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There is always a risk in any business ....... when your project is based on an entirely new concept.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A venture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journey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adventure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voyage</a:t>
            </a:r>
            <a:endParaRPr lang="en-IN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1</a:t>
            </a:r>
            <a:r>
              <a:rPr lang="en-IN" sz="3600" b="1" dirty="0" smtClean="0"/>
              <a:t>. The customers need to be informed </a:t>
            </a:r>
            <a:r>
              <a:rPr lang="en-IN" sz="3600" b="1" dirty="0"/>
              <a:t>that the store will be closing in half an hour's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852936"/>
            <a:ext cx="3960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o’clock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time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hour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duration</a:t>
            </a:r>
            <a:endParaRPr lang="en-IN" sz="36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In spite of </a:t>
            </a:r>
            <a:r>
              <a:rPr lang="en-IN" sz="3600" b="1" dirty="0"/>
              <a:t>their recent heavy expenses, they still found there was a healthy ....... in their bank account.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852936"/>
            <a:ext cx="5256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rest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remainder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balance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basis</a:t>
            </a:r>
            <a:endParaRPr lang="en-IN" sz="36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In spite of their recent heavy expenses, they still found there was a healthy ....... in their bank account.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7089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rest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remainder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C balance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basis</a:t>
            </a:r>
            <a:endParaRPr lang="en-IN" sz="36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</a:t>
            </a:r>
            <a:r>
              <a:rPr lang="en-IN" sz="3600" b="1" dirty="0"/>
              <a:t>. </a:t>
            </a:r>
            <a:r>
              <a:rPr lang="en-IN" sz="3600" b="1" dirty="0" smtClean="0"/>
              <a:t>The forms are to be filled on </a:t>
            </a:r>
            <a:r>
              <a:rPr lang="en-IN" sz="3600" b="1" dirty="0"/>
              <a:t>a weekly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2132856"/>
            <a:ext cx="48245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stand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base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size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basis</a:t>
            </a:r>
            <a:endParaRPr lang="en-IN" sz="36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11. The forms are to be filled on a weekly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06084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stand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base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size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D basis</a:t>
            </a:r>
            <a:endParaRPr lang="en-IN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</a:t>
            </a:r>
            <a:r>
              <a:rPr lang="en-IN" sz="3600" b="1" dirty="0"/>
              <a:t>. </a:t>
            </a:r>
            <a:r>
              <a:rPr lang="en-IN" sz="3600" b="1" dirty="0" smtClean="0"/>
              <a:t>Interviewee: </a:t>
            </a:r>
            <a:r>
              <a:rPr lang="en-IN" sz="3600" b="1" dirty="0"/>
              <a:t>I think the main reason is because I like working in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492896"/>
            <a:ext cx="58326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the free air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the clear air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the pure air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the open air</a:t>
            </a:r>
            <a:endParaRPr lang="en-IN" sz="3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12. Interviewee: I think the main reason is because I like working in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the free air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the clear air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the pure air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D the open air</a:t>
            </a:r>
            <a:endParaRPr lang="en-IN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</a:t>
            </a:r>
            <a:r>
              <a:rPr lang="en-IN" sz="3600" b="1" dirty="0"/>
              <a:t>. It's not worth paying for an annual service when you can simply call the </a:t>
            </a:r>
            <a:r>
              <a:rPr lang="en-IN" sz="3600" b="1" dirty="0" smtClean="0"/>
              <a:t>retailer on </a:t>
            </a:r>
            <a:r>
              <a:rPr lang="en-IN" sz="3600" b="1" dirty="0"/>
              <a:t>an as-....... basis.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4032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needed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noted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called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told</a:t>
            </a:r>
            <a:endParaRPr lang="en-IN" sz="36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13. It's not worth paying for an annual service when you can simply call the retailer on an as-....... basis.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089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A needed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noted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called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told</a:t>
            </a:r>
            <a:endParaRPr lang="en-IN" sz="36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</a:t>
            </a:r>
            <a:r>
              <a:rPr lang="en-IN" sz="3600" b="1" dirty="0"/>
              <a:t>. Currently there is a shortage </a:t>
            </a:r>
            <a:r>
              <a:rPr lang="en-IN" sz="3600" b="1" dirty="0" smtClean="0"/>
              <a:t>of </a:t>
            </a:r>
            <a:r>
              <a:rPr lang="en-IN" sz="3600" b="1" dirty="0"/>
              <a:t>staff but it is hoped that by the end of the year they will be up to full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2780928"/>
            <a:ext cx="6120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capability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capacity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control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capable </a:t>
            </a:r>
            <a:endParaRPr lang="en-IN" sz="36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14. Currently there is a shortage of staff but it is hoped that by the end of the year they will be up to full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56490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capability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B capacity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control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capable </a:t>
            </a:r>
            <a:endParaRPr lang="en-IN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1. The customers need to be informed that the store will be closing in half an hour's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089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o’clock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B time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hour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duration</a:t>
            </a:r>
            <a:endParaRPr lang="en-IN" sz="36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</a:t>
            </a:r>
            <a:r>
              <a:rPr lang="en-IN" sz="3600" b="1" dirty="0"/>
              <a:t>. If you go to an unauthorized </a:t>
            </a:r>
            <a:r>
              <a:rPr lang="en-IN" sz="3600" b="1" dirty="0" smtClean="0"/>
              <a:t>service centre </a:t>
            </a:r>
            <a:r>
              <a:rPr lang="en-IN" sz="3600" b="1" dirty="0"/>
              <a:t>to have your car serviced, the ....... is that your warranty will be invalid.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3212976"/>
            <a:ext cx="53285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consequence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conduct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convenience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consideration </a:t>
            </a:r>
            <a:endParaRPr lang="en-IN" sz="36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15. If you go to an unauthorized service centre to have your car serviced, the ....... is that your warranty will be invalid.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306896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A consequence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conduct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convenience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consideration </a:t>
            </a:r>
            <a:endParaRPr lang="en-IN" sz="36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As very </a:t>
            </a:r>
            <a:r>
              <a:rPr lang="en-IN" sz="3600" b="1" dirty="0"/>
              <a:t>few members had turned up at the meeting, it was decided to ....... it until further notice.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2708920"/>
            <a:ext cx="4680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delay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wait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postpone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hold</a:t>
            </a:r>
            <a:endParaRPr lang="en-IN" sz="36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As very few members had turned up at the meeting, it was decided to ....... it until further notice.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089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delay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wait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C postpone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hold</a:t>
            </a:r>
            <a:endParaRPr lang="en-IN" sz="36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As you retire, </a:t>
            </a:r>
            <a:r>
              <a:rPr lang="en-IN" sz="3600" b="1" dirty="0"/>
              <a:t>you should get a pension and a ....... sum from your employers.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852936"/>
            <a:ext cx="4752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lump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block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pile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heap</a:t>
            </a:r>
            <a:endParaRPr lang="en-IN" sz="36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As you retire, you should get a pension and a ....... sum from your employers.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A lump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block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pile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heap</a:t>
            </a:r>
            <a:endParaRPr lang="en-IN" sz="36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</a:t>
            </a:r>
            <a:r>
              <a:rPr lang="en-IN" sz="3600" b="1" dirty="0"/>
              <a:t>I'm happy to ....... those </a:t>
            </a:r>
            <a:r>
              <a:rPr lang="en-IN" sz="3600" b="1" dirty="0" smtClean="0"/>
              <a:t>emotions </a:t>
            </a:r>
            <a:r>
              <a:rPr lang="en-IN" sz="3600" b="1" dirty="0"/>
              <a:t>and wish you every success.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2204864"/>
            <a:ext cx="4752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encompass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enthuse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endorse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endure</a:t>
            </a:r>
            <a:endParaRPr lang="en-IN" sz="36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I'm happy to ....... those emotions and wish you every success.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encompass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enthuse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C endorse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endure</a:t>
            </a:r>
            <a:endParaRPr lang="en-IN" sz="36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Tell us </a:t>
            </a:r>
            <a:r>
              <a:rPr lang="en-IN" sz="3600" b="1" dirty="0"/>
              <a:t>of what you believe are your ....... and weaknesses.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2276872"/>
            <a:ext cx="41044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strength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strengths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force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forces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Tell us of what you believe are your ....... and weaknesses.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strength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B strengths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force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forces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2. The two </a:t>
            </a:r>
            <a:r>
              <a:rPr lang="en-IN" sz="3600" b="1" dirty="0" smtClean="0"/>
              <a:t>firms </a:t>
            </a:r>
            <a:r>
              <a:rPr lang="en-IN" sz="3600" b="1" dirty="0"/>
              <a:t>have decided to ....... because they believe that their combined resources will produce greater profits.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3284984"/>
            <a:ext cx="54726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merge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double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mix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blend</a:t>
            </a:r>
            <a:endParaRPr lang="en-IN" sz="36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</a:t>
            </a:r>
            <a:r>
              <a:rPr lang="en-IN" sz="3600" b="1" dirty="0"/>
              <a:t>On the </a:t>
            </a:r>
            <a:r>
              <a:rPr lang="en-IN" sz="3600" b="1" dirty="0" smtClean="0"/>
              <a:t>memento </a:t>
            </a:r>
            <a:r>
              <a:rPr lang="en-IN" sz="3600" b="1" dirty="0"/>
              <a:t>they gave him were the words: ....... gratitude for 4 years loyal service.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780928"/>
            <a:ext cx="51845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by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of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in</a:t>
            </a:r>
            <a:endParaRPr lang="en-IN" sz="36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On the memento they gave him were the words: ....... gratitude for 4 years loyal service.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of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D in</a:t>
            </a:r>
            <a:endParaRPr lang="en-IN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2. The two firms have decided to ....... because they believe that their combined resources will produce greater profits.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314096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A merge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double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mix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blend</a:t>
            </a:r>
            <a:endParaRPr lang="en-IN" sz="3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3. Can you help please because I've lost my way and ....... to get to </a:t>
            </a:r>
            <a:r>
              <a:rPr lang="en-IN" sz="3600" b="1" dirty="0" smtClean="0"/>
              <a:t>the museum </a:t>
            </a:r>
            <a:r>
              <a:rPr lang="en-IN" sz="3600" b="1" dirty="0"/>
              <a:t>before closing 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852936"/>
            <a:ext cx="46085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need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require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request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must</a:t>
            </a:r>
            <a:endParaRPr lang="en-IN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3. Can you help please because I've lost my way and ....... to get to the museum before closing time?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56490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A need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require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request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must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4. </a:t>
            </a:r>
            <a:r>
              <a:rPr lang="en-IN" sz="3600" b="1" dirty="0" smtClean="0"/>
              <a:t>One </a:t>
            </a:r>
            <a:r>
              <a:rPr lang="en-IN" sz="3600" b="1" dirty="0"/>
              <a:t>mustn't ever be ....... off by a few setbacks.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204864"/>
            <a:ext cx="388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taken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held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put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pushed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4. One mustn't ever be ....... off by a few setbacks.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taken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held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C put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pushed</a:t>
            </a:r>
            <a:endParaRPr lang="en-IN" sz="3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1293</Words>
  <Application>Microsoft Office PowerPoint</Application>
  <PresentationFormat>On-screen Show (4:3)</PresentationFormat>
  <Paragraphs>203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25</cp:revision>
  <dcterms:created xsi:type="dcterms:W3CDTF">2014-01-22T05:56:58Z</dcterms:created>
  <dcterms:modified xsi:type="dcterms:W3CDTF">2015-03-26T15:36:58Z</dcterms:modified>
</cp:coreProperties>
</file>