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67" r:id="rId3"/>
    <p:sldId id="259" r:id="rId4"/>
    <p:sldId id="273" r:id="rId5"/>
    <p:sldId id="261" r:id="rId6"/>
    <p:sldId id="271" r:id="rId7"/>
    <p:sldId id="272" r:id="rId8"/>
    <p:sldId id="264" r:id="rId9"/>
    <p:sldId id="265" r:id="rId10"/>
    <p:sldId id="274" r:id="rId11"/>
    <p:sldId id="268" r:id="rId12"/>
    <p:sldId id="269" r:id="rId13"/>
    <p:sldId id="275" r:id="rId14"/>
    <p:sldId id="276" r:id="rId15"/>
    <p:sldId id="278" r:id="rId16"/>
    <p:sldId id="280" r:id="rId17"/>
    <p:sldId id="282" r:id="rId18"/>
    <p:sldId id="283" r:id="rId19"/>
    <p:sldId id="28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p:scale>
          <a:sx n="55" d="100"/>
          <a:sy n="55" d="100"/>
        </p:scale>
        <p:origin x="-1818" y="-3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C2ED39-0F20-49DD-8A9F-C0C7D011A5D5}" type="datetimeFigureOut">
              <a:rPr lang="en-US" smtClean="0"/>
              <a:pPr/>
              <a:t>5/4/2015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592C0B-9BCD-4D4B-8C11-96D425386A61}" type="slidenum">
              <a:rPr lang="en-US" smtClean="0"/>
              <a:pPr/>
              <a:t>‹#›</a:t>
            </a:fld>
            <a:endParaRPr lang="en-US"/>
          </a:p>
        </p:txBody>
      </p:sp>
    </p:spTree>
    <p:extLst>
      <p:ext uri="{BB962C8B-B14F-4D97-AF65-F5344CB8AC3E}">
        <p14:creationId xmlns:p14="http://schemas.microsoft.com/office/powerpoint/2010/main" val="2851204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0592C0B-9BCD-4D4B-8C11-96D425386A61}"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0592C0B-9BCD-4D4B-8C11-96D425386A61}"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0592C0B-9BCD-4D4B-8C11-96D425386A61}"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6561051" y="6603157"/>
            <a:ext cx="2328862"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1016630" y="45953"/>
            <a:ext cx="5914178" cy="369332"/>
          </a:xfrm>
          <a:prstGeom prst="rect">
            <a:avLst/>
          </a:prstGeom>
          <a:noFill/>
        </p:spPr>
        <p:txBody>
          <a:bodyPr wrap="square" rtlCol="0">
            <a:spAutoFit/>
          </a:bodyPr>
          <a:lstStyle/>
          <a:p>
            <a:r>
              <a:rPr lang="en-IN" sz="1800" b="1" dirty="0" smtClean="0">
                <a:solidFill>
                  <a:schemeClr val="bg1"/>
                </a:solidFill>
              </a:rPr>
              <a:t>TOEIC Reading Comprehension Exercise 1</a:t>
            </a:r>
            <a:endParaRPr lang="en-IN" sz="1800"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737913"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1</a:t>
            </a: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228600" y="886200"/>
            <a:ext cx="8568000" cy="6048000"/>
          </a:xfrm>
        </p:spPr>
        <p:txBody>
          <a:bodyPr>
            <a:normAutofit/>
          </a:bodyPr>
          <a:lstStyle/>
          <a:p>
            <a:pPr>
              <a:buNone/>
            </a:pPr>
            <a:r>
              <a:rPr lang="en-US" b="1" dirty="0" smtClean="0"/>
              <a:t>1)</a:t>
            </a:r>
            <a:r>
              <a:rPr lang="en-US" b="1" dirty="0"/>
              <a:t> </a:t>
            </a:r>
            <a:r>
              <a:rPr lang="en-US" b="1" dirty="0" smtClean="0"/>
              <a:t>Which </a:t>
            </a:r>
            <a:r>
              <a:rPr lang="en-US" b="1" dirty="0"/>
              <a:t>of the following is NOT an ingredient in the recipe?</a:t>
            </a:r>
          </a:p>
          <a:p>
            <a:pPr>
              <a:buNone/>
            </a:pPr>
            <a:r>
              <a:rPr lang="en-US" dirty="0" smtClean="0"/>
              <a:t>  </a:t>
            </a:r>
            <a:r>
              <a:rPr lang="en-US" b="1" dirty="0" smtClean="0"/>
              <a:t>a.</a:t>
            </a:r>
            <a:r>
              <a:rPr lang="en-US" b="1" dirty="0"/>
              <a:t> </a:t>
            </a:r>
            <a:r>
              <a:rPr lang="en-US" b="1" dirty="0" smtClean="0"/>
              <a:t>Cream</a:t>
            </a:r>
            <a:endParaRPr lang="en-US" b="1" dirty="0"/>
          </a:p>
          <a:p>
            <a:pPr>
              <a:buNone/>
            </a:pPr>
            <a:r>
              <a:rPr lang="en-US" dirty="0" smtClean="0"/>
              <a:t>  b. Flour</a:t>
            </a:r>
            <a:endParaRPr lang="en-US" dirty="0"/>
          </a:p>
          <a:p>
            <a:pPr>
              <a:buNone/>
            </a:pPr>
            <a:r>
              <a:rPr lang="en-US" dirty="0" smtClean="0"/>
              <a:t>  c. Eggs</a:t>
            </a:r>
            <a:endParaRPr lang="en-US" dirty="0"/>
          </a:p>
          <a:p>
            <a:pPr>
              <a:buNone/>
            </a:pPr>
            <a:r>
              <a:rPr lang="en-US" dirty="0" smtClean="0"/>
              <a:t>  d. Margarine</a:t>
            </a:r>
            <a:r>
              <a:rPr lang="en-US" dirty="0"/>
              <a:t/>
            </a:r>
            <a:br>
              <a:rPr lang="en-US" dirty="0"/>
            </a:br>
            <a:endParaRPr lang="en-US" dirty="0" smtClean="0"/>
          </a:p>
          <a:p>
            <a:pPr>
              <a:buNone/>
            </a:pPr>
            <a:r>
              <a:rPr lang="en-US" b="1" dirty="0" smtClean="0"/>
              <a:t>2)</a:t>
            </a:r>
            <a:r>
              <a:rPr lang="en-US" b="1" dirty="0"/>
              <a:t> </a:t>
            </a:r>
            <a:r>
              <a:rPr lang="en-US" b="1" dirty="0" smtClean="0"/>
              <a:t>What </a:t>
            </a:r>
            <a:r>
              <a:rPr lang="en-US" b="1" dirty="0"/>
              <a:t>must the cook do </a:t>
            </a:r>
            <a:r>
              <a:rPr lang="en-US" b="1" dirty="0" smtClean="0"/>
              <a:t>first?</a:t>
            </a:r>
            <a:endParaRPr lang="en-US" b="1" dirty="0"/>
          </a:p>
          <a:p>
            <a:pPr>
              <a:buNone/>
            </a:pPr>
            <a:r>
              <a:rPr lang="en-US" dirty="0" smtClean="0"/>
              <a:t>  a.</a:t>
            </a:r>
            <a:r>
              <a:rPr lang="en-US" dirty="0"/>
              <a:t> Put the margarine and sugar in a </a:t>
            </a:r>
            <a:r>
              <a:rPr lang="en-US" dirty="0" smtClean="0"/>
              <a:t>bowl</a:t>
            </a:r>
            <a:endParaRPr lang="en-US" dirty="0"/>
          </a:p>
          <a:p>
            <a:pPr>
              <a:buNone/>
            </a:pPr>
            <a:r>
              <a:rPr lang="en-US" b="1" dirty="0" smtClean="0"/>
              <a:t>  b. Turn </a:t>
            </a:r>
            <a:r>
              <a:rPr lang="en-US" b="1" dirty="0"/>
              <a:t>on the </a:t>
            </a:r>
            <a:r>
              <a:rPr lang="en-US" b="1" dirty="0" smtClean="0"/>
              <a:t>oven</a:t>
            </a:r>
            <a:endParaRPr lang="en-US" b="1" dirty="0"/>
          </a:p>
          <a:p>
            <a:pPr>
              <a:buNone/>
            </a:pPr>
            <a:r>
              <a:rPr lang="en-US" dirty="0" smtClean="0"/>
              <a:t>  c. Sift </a:t>
            </a:r>
            <a:r>
              <a:rPr lang="en-US" dirty="0"/>
              <a:t>the </a:t>
            </a:r>
            <a:r>
              <a:rPr lang="en-US" dirty="0" smtClean="0"/>
              <a:t>flour</a:t>
            </a:r>
            <a:endParaRPr lang="en-US" dirty="0"/>
          </a:p>
          <a:p>
            <a:pPr>
              <a:buNone/>
            </a:pPr>
            <a:r>
              <a:rPr lang="en-US" dirty="0" smtClean="0"/>
              <a:t>  d. Break </a:t>
            </a:r>
            <a:r>
              <a:rPr lang="en-US" dirty="0"/>
              <a:t>the </a:t>
            </a:r>
            <a:r>
              <a:rPr lang="en-US" dirty="0" smtClean="0"/>
              <a:t>eggs</a:t>
            </a:r>
            <a:r>
              <a:rPr lang="en-US" dirty="0"/>
              <a:t/>
            </a:r>
            <a:br>
              <a:rPr lang="en-US" dirty="0"/>
            </a:br>
            <a:endParaRPr lang="en-US" dirty="0" smtClean="0"/>
          </a:p>
          <a:p>
            <a:pPr>
              <a:buNone/>
            </a:pPr>
            <a:r>
              <a:rPr lang="en-US" b="1" dirty="0" smtClean="0"/>
              <a:t>3) Which of the following ingredients is added last?</a:t>
            </a:r>
          </a:p>
          <a:p>
            <a:pPr>
              <a:buNone/>
            </a:pPr>
            <a:r>
              <a:rPr lang="en-US" dirty="0" smtClean="0"/>
              <a:t>  a. Salt</a:t>
            </a:r>
          </a:p>
          <a:p>
            <a:pPr>
              <a:buNone/>
            </a:pPr>
            <a:r>
              <a:rPr lang="en-US" dirty="0" smtClean="0"/>
              <a:t>  b. Baking powder</a:t>
            </a:r>
          </a:p>
          <a:p>
            <a:pPr>
              <a:buNone/>
            </a:pPr>
            <a:r>
              <a:rPr lang="en-US" b="1" dirty="0" smtClean="0"/>
              <a:t>  c. Chocolate chips</a:t>
            </a:r>
          </a:p>
          <a:p>
            <a:pPr>
              <a:buNone/>
            </a:pPr>
            <a:r>
              <a:rPr lang="en-US" dirty="0" smtClean="0"/>
              <a:t>  d. Eggs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04800" y="962400"/>
            <a:ext cx="8568000" cy="6048000"/>
          </a:xfrm>
        </p:spPr>
        <p:txBody>
          <a:bodyPr/>
          <a:lstStyle/>
          <a:p>
            <a:pPr>
              <a:buNone/>
            </a:pPr>
            <a:r>
              <a:rPr lang="en-US" b="1" dirty="0" smtClean="0"/>
              <a:t> </a:t>
            </a:r>
          </a:p>
          <a:p>
            <a:pPr>
              <a:buNone/>
            </a:pPr>
            <a:endParaRPr lang="en-US" b="1" dirty="0" smtClean="0"/>
          </a:p>
          <a:p>
            <a:pPr>
              <a:buNone/>
            </a:pPr>
            <a:r>
              <a:rPr lang="en-US" b="1" dirty="0" smtClean="0"/>
              <a:t>   MEMORANDUM</a:t>
            </a:r>
            <a:endParaRPr lang="en-US" dirty="0" smtClean="0"/>
          </a:p>
          <a:p>
            <a:pPr>
              <a:buNone/>
            </a:pPr>
            <a:r>
              <a:rPr lang="en-US" dirty="0" smtClean="0"/>
              <a:t>   TO: All Office Employees</a:t>
            </a:r>
          </a:p>
          <a:p>
            <a:pPr>
              <a:buNone/>
            </a:pPr>
            <a:r>
              <a:rPr lang="en-US" dirty="0" smtClean="0"/>
              <a:t>   FROM: Ruth Crawford</a:t>
            </a:r>
          </a:p>
          <a:p>
            <a:pPr>
              <a:buNone/>
            </a:pPr>
            <a:r>
              <a:rPr lang="en-US" dirty="0" smtClean="0"/>
              <a:t>   RE: New Phone System</a:t>
            </a:r>
          </a:p>
          <a:p>
            <a:pPr>
              <a:buNone/>
            </a:pPr>
            <a:r>
              <a:rPr lang="en-US" dirty="0" smtClean="0"/>
              <a:t>   DATE: May 22</a:t>
            </a:r>
          </a:p>
          <a:p>
            <a:pPr>
              <a:buNone/>
            </a:pPr>
            <a:r>
              <a:rPr lang="en-US" dirty="0" smtClean="0"/>
              <a:t>   As you know, we badly need to modernize our communications system. I have enclosed with this memo some descriptions of phone systems sent by sales representatives. Please read the materials carefully and send your recommendations to me.</a:t>
            </a:r>
          </a:p>
          <a:p>
            <a:pPr>
              <a:buNone/>
            </a:pPr>
            <a:r>
              <a:rPr lang="en-US" dirty="0" smtClean="0"/>
              <a:t>   The system should be able to handle at least one hold line and eight extension lines. My opinion is that a built-in answering machine is necessary. Conference calls and speed-dialing features are now standard in many systems and could prove useful.</a:t>
            </a:r>
          </a:p>
          <a:p>
            <a:pPr>
              <a:buNone/>
            </a:pPr>
            <a:r>
              <a:rPr lang="en-US" dirty="0" smtClean="0"/>
              <a:t>   At the present our office uses twelve phones, and although we do not have a fixed limit for the unit price it should be mid-range. Recommendations should be in my office by the end of the week. An order of 50 can be placed through Supplies and Equipment by the first of the month.</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568000" cy="6048000"/>
          </a:xfrm>
        </p:spPr>
        <p:txBody>
          <a:bodyPr/>
          <a:lstStyle/>
          <a:p>
            <a:pPr>
              <a:buNone/>
            </a:pPr>
            <a:r>
              <a:rPr lang="en-US" b="1" dirty="0" smtClean="0"/>
              <a:t>1) What does the memo discuss?</a:t>
            </a:r>
          </a:p>
          <a:p>
            <a:pPr>
              <a:buNone/>
            </a:pPr>
            <a:r>
              <a:rPr lang="en-US" dirty="0" smtClean="0"/>
              <a:t>  a. Holding a conference on telecommunications</a:t>
            </a:r>
          </a:p>
          <a:p>
            <a:pPr>
              <a:buNone/>
            </a:pPr>
            <a:r>
              <a:rPr lang="en-US" dirty="0" smtClean="0"/>
              <a:t>  b. Repairing old telephone units</a:t>
            </a:r>
          </a:p>
          <a:p>
            <a:pPr>
              <a:buNone/>
            </a:pPr>
            <a:r>
              <a:rPr lang="en-US" dirty="0" smtClean="0"/>
              <a:t>  c. Communicating by telephone less frequently</a:t>
            </a:r>
          </a:p>
          <a:p>
            <a:pPr>
              <a:buNone/>
            </a:pPr>
            <a:r>
              <a:rPr lang="en-US" dirty="0" smtClean="0"/>
              <a:t>  d. Choosing a new telephone system</a:t>
            </a:r>
            <a:br>
              <a:rPr lang="en-US" dirty="0" smtClean="0"/>
            </a:br>
            <a:endParaRPr lang="en-US" dirty="0" smtClean="0"/>
          </a:p>
          <a:p>
            <a:pPr>
              <a:buNone/>
            </a:pPr>
            <a:r>
              <a:rPr lang="en-US" b="1" dirty="0" smtClean="0"/>
              <a:t>2) What should people do after reading the memo?</a:t>
            </a:r>
          </a:p>
          <a:p>
            <a:pPr>
              <a:buNone/>
            </a:pPr>
            <a:r>
              <a:rPr lang="en-US" dirty="0" smtClean="0"/>
              <a:t>  a. Organize a conference to discuss the matter</a:t>
            </a:r>
          </a:p>
          <a:p>
            <a:pPr>
              <a:buNone/>
            </a:pPr>
            <a:r>
              <a:rPr lang="en-US" dirty="0" smtClean="0"/>
              <a:t>  b. Order new phones right away</a:t>
            </a:r>
          </a:p>
          <a:p>
            <a:pPr>
              <a:buNone/>
            </a:pPr>
            <a:r>
              <a:rPr lang="en-US" dirty="0" smtClean="0"/>
              <a:t>  c. Notify Ruth Crawford of a preference</a:t>
            </a:r>
          </a:p>
          <a:p>
            <a:pPr>
              <a:buNone/>
            </a:pPr>
            <a:r>
              <a:rPr lang="en-US" dirty="0" smtClean="0"/>
              <a:t>  d. Contact Supplies and Equipment as soon as possible</a:t>
            </a:r>
            <a:br>
              <a:rPr lang="en-US" dirty="0" smtClean="0"/>
            </a:br>
            <a:endParaRPr lang="en-US" dirty="0" smtClean="0"/>
          </a:p>
          <a:p>
            <a:pPr>
              <a:buNone/>
            </a:pPr>
            <a:r>
              <a:rPr lang="en-US" b="1" dirty="0" smtClean="0"/>
              <a:t>3) What is a criterion for selecting equipment?</a:t>
            </a:r>
          </a:p>
          <a:p>
            <a:pPr>
              <a:buNone/>
            </a:pPr>
            <a:r>
              <a:rPr lang="en-US" dirty="0" smtClean="0"/>
              <a:t>  a. Use of standard colors</a:t>
            </a:r>
          </a:p>
          <a:p>
            <a:pPr>
              <a:buNone/>
            </a:pPr>
            <a:r>
              <a:rPr lang="en-US" dirty="0" smtClean="0"/>
              <a:t>  b. One hold line and at least eight extension line</a:t>
            </a:r>
          </a:p>
          <a:p>
            <a:pPr>
              <a:buNone/>
            </a:pPr>
            <a:r>
              <a:rPr lang="en-US" dirty="0" smtClean="0"/>
              <a:t>  c. Separate answering machine</a:t>
            </a:r>
          </a:p>
          <a:p>
            <a:pPr>
              <a:buNone/>
            </a:pPr>
            <a:r>
              <a:rPr lang="en-US" dirty="0" smtClean="0"/>
              <a:t>  d. Low price per unit</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568000" cy="6048000"/>
          </a:xfrm>
        </p:spPr>
        <p:txBody>
          <a:bodyPr/>
          <a:lstStyle/>
          <a:p>
            <a:pPr>
              <a:buNone/>
            </a:pPr>
            <a:r>
              <a:rPr lang="en-US" b="1" dirty="0" smtClean="0"/>
              <a:t>1) What does the memo discuss?</a:t>
            </a:r>
          </a:p>
          <a:p>
            <a:pPr>
              <a:buNone/>
            </a:pPr>
            <a:r>
              <a:rPr lang="en-US" dirty="0" smtClean="0"/>
              <a:t>  a. Holding a conference on telecommunications</a:t>
            </a:r>
          </a:p>
          <a:p>
            <a:pPr>
              <a:buNone/>
            </a:pPr>
            <a:r>
              <a:rPr lang="en-US" dirty="0" smtClean="0"/>
              <a:t>  b. Repairing old telephone units</a:t>
            </a:r>
          </a:p>
          <a:p>
            <a:pPr>
              <a:buNone/>
            </a:pPr>
            <a:r>
              <a:rPr lang="en-US" dirty="0" smtClean="0"/>
              <a:t>  c. Communicating by telephone less frequently</a:t>
            </a:r>
          </a:p>
          <a:p>
            <a:pPr>
              <a:buNone/>
            </a:pPr>
            <a:r>
              <a:rPr lang="en-US" b="1" dirty="0" smtClean="0"/>
              <a:t>  d. Choosing a new telephone system</a:t>
            </a:r>
            <a:r>
              <a:rPr lang="en-US" dirty="0" smtClean="0"/>
              <a:t/>
            </a:r>
            <a:br>
              <a:rPr lang="en-US" dirty="0" smtClean="0"/>
            </a:br>
            <a:endParaRPr lang="en-US" dirty="0" smtClean="0"/>
          </a:p>
          <a:p>
            <a:pPr>
              <a:buNone/>
            </a:pPr>
            <a:r>
              <a:rPr lang="en-US" b="1" dirty="0" smtClean="0"/>
              <a:t>2) What should people do after reading the memo?</a:t>
            </a:r>
          </a:p>
          <a:p>
            <a:pPr>
              <a:buNone/>
            </a:pPr>
            <a:r>
              <a:rPr lang="en-US" dirty="0" smtClean="0"/>
              <a:t>  a. Organize a conference to discuss the matter</a:t>
            </a:r>
          </a:p>
          <a:p>
            <a:pPr>
              <a:buNone/>
            </a:pPr>
            <a:r>
              <a:rPr lang="en-US" dirty="0" smtClean="0"/>
              <a:t>  b. Order new phones right away</a:t>
            </a:r>
          </a:p>
          <a:p>
            <a:pPr>
              <a:buNone/>
            </a:pPr>
            <a:r>
              <a:rPr lang="en-US" dirty="0" smtClean="0"/>
              <a:t>  </a:t>
            </a:r>
            <a:r>
              <a:rPr lang="en-US" b="1" dirty="0" smtClean="0"/>
              <a:t>c. Notify Ruth Crawford of a preference</a:t>
            </a:r>
          </a:p>
          <a:p>
            <a:pPr>
              <a:buNone/>
            </a:pPr>
            <a:r>
              <a:rPr lang="en-US" dirty="0" smtClean="0"/>
              <a:t>  d. Contact Supplies and Equipment as soon as possible</a:t>
            </a:r>
            <a:br>
              <a:rPr lang="en-US" dirty="0" smtClean="0"/>
            </a:br>
            <a:endParaRPr lang="en-US" dirty="0" smtClean="0"/>
          </a:p>
          <a:p>
            <a:pPr>
              <a:buNone/>
            </a:pPr>
            <a:r>
              <a:rPr lang="en-US" b="1" dirty="0" smtClean="0"/>
              <a:t>3) What is a criterion for selecting equipment?</a:t>
            </a:r>
          </a:p>
          <a:p>
            <a:pPr>
              <a:buNone/>
            </a:pPr>
            <a:r>
              <a:rPr lang="en-US" dirty="0" smtClean="0"/>
              <a:t>   a. Use of standard colors</a:t>
            </a:r>
          </a:p>
          <a:p>
            <a:pPr>
              <a:buNone/>
            </a:pPr>
            <a:r>
              <a:rPr lang="en-US" b="1" dirty="0" smtClean="0"/>
              <a:t>  b. One hold line and at least eight extension lines</a:t>
            </a:r>
          </a:p>
          <a:p>
            <a:pPr>
              <a:buNone/>
            </a:pPr>
            <a:r>
              <a:rPr lang="en-US" b="1" dirty="0" smtClean="0"/>
              <a:t>  </a:t>
            </a:r>
            <a:r>
              <a:rPr lang="en-US" dirty="0" smtClean="0"/>
              <a:t>c. Separate answering machine</a:t>
            </a:r>
          </a:p>
          <a:p>
            <a:pPr>
              <a:buNone/>
            </a:pPr>
            <a:r>
              <a:rPr lang="en-US" dirty="0" smtClean="0"/>
              <a:t>  d. Low price per unit</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568000" cy="6048000"/>
          </a:xfrm>
        </p:spPr>
        <p:txBody>
          <a:bodyPr/>
          <a:lstStyle/>
          <a:p>
            <a:pPr>
              <a:buNone/>
            </a:pPr>
            <a:r>
              <a:rPr lang="en-US" b="1" dirty="0" smtClean="0"/>
              <a:t>               </a:t>
            </a:r>
            <a:r>
              <a:rPr lang="en-US" sz="2400" b="1" dirty="0" smtClean="0">
                <a:solidFill>
                  <a:schemeClr val="accent2">
                    <a:lumMod val="75000"/>
                  </a:schemeClr>
                </a:solidFill>
              </a:rPr>
              <a:t>Read the passage and answer the questions</a:t>
            </a:r>
          </a:p>
          <a:p>
            <a:pPr>
              <a:buNone/>
            </a:pPr>
            <a:endParaRPr lang="en-US" b="1" dirty="0" smtClean="0"/>
          </a:p>
          <a:p>
            <a:pPr>
              <a:buNone/>
            </a:pPr>
            <a:r>
              <a:rPr lang="en-US" b="1" dirty="0" smtClean="0"/>
              <a:t>   Memorandum</a:t>
            </a:r>
            <a:r>
              <a:rPr lang="en-US" dirty="0" smtClean="0"/>
              <a:t/>
            </a:r>
            <a:br>
              <a:rPr lang="en-US" dirty="0" smtClean="0"/>
            </a:br>
            <a:r>
              <a:rPr lang="en-US" dirty="0" smtClean="0"/>
              <a:t/>
            </a:r>
            <a:br>
              <a:rPr lang="en-US" dirty="0" smtClean="0"/>
            </a:br>
            <a:r>
              <a:rPr lang="en-US" dirty="0" smtClean="0"/>
              <a:t>To: Supervisors</a:t>
            </a:r>
            <a:br>
              <a:rPr lang="en-US" dirty="0" smtClean="0"/>
            </a:br>
            <a:r>
              <a:rPr lang="en-US" dirty="0" smtClean="0"/>
              <a:t>From: Judy Linquiest, Human Resource Manager</a:t>
            </a:r>
            <a:br>
              <a:rPr lang="en-US" dirty="0" smtClean="0"/>
            </a:br>
            <a:r>
              <a:rPr lang="en-US" dirty="0" smtClean="0"/>
              <a:t>Sub: Probation periods</a:t>
            </a:r>
            <a:br>
              <a:rPr lang="en-US" dirty="0" smtClean="0"/>
            </a:br>
            <a:r>
              <a:rPr lang="en-US" dirty="0" smtClean="0"/>
              <a:t/>
            </a:r>
            <a:br>
              <a:rPr lang="en-US" dirty="0" smtClean="0"/>
            </a:br>
            <a:r>
              <a:rPr lang="en-US" dirty="0" smtClean="0"/>
              <a:t>As of January 1st all new employees will be subject to a 3 month probationary period. Medical, holiday, and flextime benefits will not apply to new staff members until the full 3 months have expired. After the three months have been completed, please contact your employees and inform them that their probationary period has ended. The HR department will contact you by email 2 days in advance to remind you of the date. Thank you for your cooperation.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marL="342900" indent="-342900">
              <a:buNone/>
            </a:pPr>
            <a:r>
              <a:rPr lang="en-US" b="1" dirty="0" smtClean="0"/>
              <a:t>1) What is the main purpose of this memo?</a:t>
            </a:r>
          </a:p>
          <a:p>
            <a:pPr marL="342900" indent="-342900">
              <a:buNone/>
            </a:pPr>
            <a:r>
              <a:rPr lang="en-US" dirty="0" smtClean="0"/>
              <a:t>  a.</a:t>
            </a:r>
            <a:r>
              <a:rPr lang="en-US" b="1" dirty="0" smtClean="0"/>
              <a:t> </a:t>
            </a:r>
            <a:r>
              <a:rPr lang="en-US" dirty="0" smtClean="0"/>
              <a:t>To inform all employees of a new expiration date</a:t>
            </a:r>
          </a:p>
          <a:p>
            <a:pPr marL="342900" indent="-342900">
              <a:buNone/>
            </a:pPr>
            <a:r>
              <a:rPr lang="en-US" dirty="0" smtClean="0"/>
              <a:t>  b. To put staff members on probation</a:t>
            </a:r>
          </a:p>
          <a:p>
            <a:pPr marL="342900" indent="-342900">
              <a:buNone/>
            </a:pPr>
            <a:r>
              <a:rPr lang="en-US" dirty="0" smtClean="0"/>
              <a:t>  c. To introduce the HR department</a:t>
            </a:r>
          </a:p>
          <a:p>
            <a:pPr marL="342900" indent="-342900">
              <a:buNone/>
            </a:pPr>
            <a:r>
              <a:rPr lang="en-US" dirty="0" smtClean="0"/>
              <a:t>  d. To inform supervisors of a change in policy.</a:t>
            </a:r>
          </a:p>
          <a:p>
            <a:endParaRPr lang="en-US" dirty="0" smtClean="0"/>
          </a:p>
          <a:p>
            <a:pPr>
              <a:buNone/>
            </a:pPr>
            <a:r>
              <a:rPr lang="en-US" b="1" dirty="0" smtClean="0"/>
              <a:t>2) When does the change come into effect?</a:t>
            </a:r>
          </a:p>
          <a:p>
            <a:pPr>
              <a:buNone/>
            </a:pPr>
            <a:r>
              <a:rPr lang="en-US" dirty="0" smtClean="0"/>
              <a:t>  a. Today</a:t>
            </a:r>
          </a:p>
          <a:p>
            <a:pPr>
              <a:buNone/>
            </a:pPr>
            <a:r>
              <a:rPr lang="en-US" dirty="0" smtClean="0"/>
              <a:t>  b. In 2 days</a:t>
            </a:r>
          </a:p>
          <a:p>
            <a:pPr>
              <a:buNone/>
            </a:pPr>
            <a:r>
              <a:rPr lang="en-US" dirty="0" smtClean="0"/>
              <a:t>  c.  In 3 months</a:t>
            </a:r>
          </a:p>
          <a:p>
            <a:pPr>
              <a:buNone/>
            </a:pPr>
            <a:r>
              <a:rPr lang="en-US" dirty="0" smtClean="0"/>
              <a:t>  d. On January 1st</a:t>
            </a:r>
          </a:p>
          <a:p>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marL="342900" indent="-342900">
              <a:buNone/>
            </a:pPr>
            <a:r>
              <a:rPr lang="en-US" b="1" dirty="0" smtClean="0"/>
              <a:t>1) What is the main purpose of this memo?</a:t>
            </a:r>
          </a:p>
          <a:p>
            <a:pPr marL="342900" indent="-342900">
              <a:buNone/>
            </a:pPr>
            <a:r>
              <a:rPr lang="en-US" dirty="0" smtClean="0"/>
              <a:t>  a.</a:t>
            </a:r>
            <a:r>
              <a:rPr lang="en-US" b="1" dirty="0" smtClean="0"/>
              <a:t> </a:t>
            </a:r>
            <a:r>
              <a:rPr lang="en-US" dirty="0" smtClean="0"/>
              <a:t>To inform all employees of a new expiration date</a:t>
            </a:r>
          </a:p>
          <a:p>
            <a:pPr marL="342900" indent="-342900">
              <a:buNone/>
            </a:pPr>
            <a:r>
              <a:rPr lang="en-US" dirty="0" smtClean="0"/>
              <a:t>  b. To put staff members on probation</a:t>
            </a:r>
          </a:p>
          <a:p>
            <a:pPr marL="342900" indent="-342900">
              <a:buNone/>
            </a:pPr>
            <a:r>
              <a:rPr lang="en-US" dirty="0" smtClean="0"/>
              <a:t>  c. To introduce the HR department</a:t>
            </a:r>
          </a:p>
          <a:p>
            <a:pPr marL="342900" indent="-342900">
              <a:buNone/>
            </a:pPr>
            <a:r>
              <a:rPr lang="en-US" b="1" dirty="0" smtClean="0"/>
              <a:t>  d. To inform supervisors of a change in policy.</a:t>
            </a:r>
          </a:p>
          <a:p>
            <a:endParaRPr lang="en-US" dirty="0" smtClean="0"/>
          </a:p>
          <a:p>
            <a:pPr>
              <a:buNone/>
            </a:pPr>
            <a:r>
              <a:rPr lang="en-US" b="1" dirty="0" smtClean="0"/>
              <a:t>2) When does the change come into effect?</a:t>
            </a:r>
          </a:p>
          <a:p>
            <a:pPr>
              <a:buNone/>
            </a:pPr>
            <a:r>
              <a:rPr lang="en-US" dirty="0" smtClean="0"/>
              <a:t>  a. Today</a:t>
            </a:r>
          </a:p>
          <a:p>
            <a:pPr>
              <a:buNone/>
            </a:pPr>
            <a:r>
              <a:rPr lang="en-US" dirty="0" smtClean="0"/>
              <a:t>  b. In 2 days</a:t>
            </a:r>
          </a:p>
          <a:p>
            <a:pPr>
              <a:buNone/>
            </a:pPr>
            <a:r>
              <a:rPr lang="en-US" dirty="0" smtClean="0"/>
              <a:t>  c.  In 3 months</a:t>
            </a:r>
          </a:p>
          <a:p>
            <a:pPr>
              <a:buNone/>
            </a:pPr>
            <a:r>
              <a:rPr lang="en-US" dirty="0" smtClean="0"/>
              <a:t>  </a:t>
            </a:r>
            <a:r>
              <a:rPr lang="en-US" b="1" dirty="0" smtClean="0"/>
              <a:t>d. On January 1st</a:t>
            </a:r>
          </a:p>
          <a:p>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453437" cy="360363"/>
          </a:xfrm>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304800" y="838200"/>
            <a:ext cx="8568000" cy="6048000"/>
          </a:xfrm>
        </p:spPr>
        <p:txBody>
          <a:bodyPr/>
          <a:lstStyle/>
          <a:p>
            <a:pPr>
              <a:buNone/>
            </a:pPr>
            <a:r>
              <a:rPr lang="en-US" b="1" dirty="0" smtClean="0"/>
              <a:t>  </a:t>
            </a:r>
          </a:p>
          <a:p>
            <a:pPr>
              <a:buNone/>
            </a:pPr>
            <a:endParaRPr lang="en-US" b="1" dirty="0" smtClean="0"/>
          </a:p>
          <a:p>
            <a:pPr>
              <a:buNone/>
            </a:pPr>
            <a:r>
              <a:rPr lang="en-US" b="1" dirty="0" smtClean="0"/>
              <a:t>   The advantages that made us #1 in Asia</a:t>
            </a:r>
            <a:r>
              <a:rPr lang="en-US" dirty="0" smtClean="0"/>
              <a:t> </a:t>
            </a:r>
            <a:br>
              <a:rPr lang="en-US" dirty="0" smtClean="0"/>
            </a:br>
            <a:r>
              <a:rPr lang="en-US" b="1" dirty="0" smtClean="0"/>
              <a:t>YES</a:t>
            </a:r>
            <a:r>
              <a:rPr lang="en-US" dirty="0" smtClean="0"/>
              <a:t>! Please send me your student travel catalog. </a:t>
            </a:r>
            <a:br>
              <a:rPr lang="en-US" dirty="0" smtClean="0"/>
            </a:br>
            <a:r>
              <a:rPr lang="en-US" dirty="0" smtClean="0"/>
              <a:t/>
            </a:r>
            <a:br>
              <a:rPr lang="en-US" dirty="0" smtClean="0"/>
            </a:br>
            <a:r>
              <a:rPr lang="en-US" b="1" dirty="0" smtClean="0"/>
              <a:t>Experience</a:t>
            </a:r>
            <a:r>
              <a:rPr lang="en-US" dirty="0" smtClean="0"/>
              <a:t/>
            </a:r>
            <a:br>
              <a:rPr lang="en-US" dirty="0" smtClean="0"/>
            </a:br>
            <a:r>
              <a:rPr lang="en-US" dirty="0" smtClean="0"/>
              <a:t>We have the most experience in overseas student travel: 47 years of discovering the best sights and events, the best hotels and restaurants, the best staff here and abroad- all priced for a student's budget </a:t>
            </a:r>
            <a:br>
              <a:rPr lang="en-US" dirty="0" smtClean="0"/>
            </a:br>
            <a:r>
              <a:rPr lang="en-US" b="1" dirty="0" smtClean="0"/>
              <a:t>References</a:t>
            </a:r>
            <a:r>
              <a:rPr lang="en-US" dirty="0" smtClean="0"/>
              <a:t/>
            </a:r>
            <a:br>
              <a:rPr lang="en-US" dirty="0" smtClean="0"/>
            </a:br>
            <a:r>
              <a:rPr lang="en-US" dirty="0" smtClean="0"/>
              <a:t>We stand by our reputation. We'll give you the names of past participants so you can get a firsthand impression. </a:t>
            </a:r>
            <a:br>
              <a:rPr lang="en-US" dirty="0" smtClean="0"/>
            </a:br>
            <a:r>
              <a:rPr lang="en-US" b="1" dirty="0" smtClean="0"/>
              <a:t>Savings</a:t>
            </a:r>
            <a:r>
              <a:rPr lang="en-US" dirty="0" smtClean="0"/>
              <a:t/>
            </a:r>
            <a:br>
              <a:rPr lang="en-US" dirty="0" smtClean="0"/>
            </a:br>
            <a:r>
              <a:rPr lang="en-US" dirty="0" smtClean="0"/>
              <a:t>We can pass on greater volume discounts, so your dollars will buy you more. </a:t>
            </a:r>
            <a:br>
              <a:rPr lang="en-US" dirty="0" smtClean="0"/>
            </a:br>
            <a:r>
              <a:rPr lang="en-US" b="1" dirty="0" smtClean="0"/>
              <a:t>Popularity</a:t>
            </a:r>
            <a:r>
              <a:rPr lang="en-US" dirty="0" smtClean="0"/>
              <a:t/>
            </a:r>
            <a:br>
              <a:rPr lang="en-US" dirty="0" smtClean="0"/>
            </a:br>
            <a:r>
              <a:rPr lang="en-US" dirty="0" smtClean="0"/>
              <a:t>More students choose our Out to Asia trips than any other. Member, Association of World Travel Organizations.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marL="342900" indent="-342900">
              <a:buNone/>
            </a:pPr>
            <a:r>
              <a:rPr lang="en-US" b="1" dirty="0" smtClean="0"/>
              <a:t>1) Why should someone choose Out to Asia?</a:t>
            </a:r>
          </a:p>
          <a:p>
            <a:pPr marL="342900" indent="-342900">
              <a:buNone/>
            </a:pPr>
            <a:r>
              <a:rPr lang="en-US" b="1" dirty="0" smtClean="0"/>
              <a:t>  </a:t>
            </a:r>
            <a:r>
              <a:rPr lang="en-US" dirty="0" smtClean="0"/>
              <a:t>a. It offers varied travel packages.</a:t>
            </a:r>
          </a:p>
          <a:p>
            <a:pPr marL="342900" indent="-342900">
              <a:buNone/>
            </a:pPr>
            <a:r>
              <a:rPr lang="en-US" dirty="0" smtClean="0"/>
              <a:t>  b. It has a good safety record</a:t>
            </a:r>
          </a:p>
          <a:p>
            <a:pPr marL="342900" indent="-342900">
              <a:buNone/>
            </a:pPr>
            <a:r>
              <a:rPr lang="en-US" dirty="0" smtClean="0"/>
              <a:t>  c. Its packages are all-inclusive</a:t>
            </a:r>
          </a:p>
          <a:p>
            <a:pPr marL="342900" indent="-342900">
              <a:buNone/>
            </a:pPr>
            <a:r>
              <a:rPr lang="en-US" dirty="0" smtClean="0"/>
              <a:t>  d. Other people like it</a:t>
            </a:r>
            <a:br>
              <a:rPr lang="en-US" dirty="0" smtClean="0"/>
            </a:br>
            <a:endParaRPr lang="en-US" dirty="0" smtClean="0"/>
          </a:p>
          <a:p>
            <a:pPr>
              <a:buNone/>
            </a:pPr>
            <a:r>
              <a:rPr lang="en-US" b="1" dirty="0" smtClean="0"/>
              <a:t>2) How can you do grassroots research into Out to Asia?</a:t>
            </a:r>
          </a:p>
          <a:p>
            <a:pPr>
              <a:buNone/>
            </a:pPr>
            <a:r>
              <a:rPr lang="en-US" dirty="0" smtClean="0"/>
              <a:t>  a. Talk to a former Out to Asia traveler</a:t>
            </a:r>
          </a:p>
          <a:p>
            <a:pPr>
              <a:buNone/>
            </a:pPr>
            <a:r>
              <a:rPr lang="en-US" dirty="0" smtClean="0"/>
              <a:t>  b. Call the Association of World Travel Organizations</a:t>
            </a:r>
          </a:p>
          <a:p>
            <a:pPr>
              <a:buNone/>
            </a:pPr>
            <a:r>
              <a:rPr lang="en-US" dirty="0" smtClean="0"/>
              <a:t>  c. Order its catalog</a:t>
            </a:r>
          </a:p>
          <a:p>
            <a:pPr>
              <a:buNone/>
            </a:pPr>
            <a:r>
              <a:rPr lang="en-US" dirty="0" smtClean="0"/>
              <a:t>  d. Contemplate its experience</a:t>
            </a:r>
            <a:br>
              <a:rPr lang="en-US" dirty="0" smtClean="0"/>
            </a:br>
            <a:endParaRPr lang="en-US" dirty="0" smtClean="0"/>
          </a:p>
          <a:p>
            <a:pPr>
              <a:buNone/>
            </a:pPr>
            <a:r>
              <a:rPr lang="en-US" b="1" dirty="0" smtClean="0"/>
              <a:t>3) What describes the cost of Out to Asia tours?</a:t>
            </a:r>
          </a:p>
          <a:p>
            <a:pPr>
              <a:buNone/>
            </a:pPr>
            <a:r>
              <a:rPr lang="en-US" dirty="0" smtClean="0"/>
              <a:t>  a. They're very expensive because they include study opportunities</a:t>
            </a:r>
          </a:p>
          <a:p>
            <a:pPr>
              <a:buNone/>
            </a:pPr>
            <a:r>
              <a:rPr lang="en-US" dirty="0" smtClean="0"/>
              <a:t>  b. They're quite expensive, but everything's the best.</a:t>
            </a:r>
          </a:p>
          <a:p>
            <a:pPr>
              <a:buNone/>
            </a:pPr>
            <a:r>
              <a:rPr lang="en-US" dirty="0" smtClean="0"/>
              <a:t>  c. They're cheap because they're planned for big numbers</a:t>
            </a:r>
          </a:p>
          <a:p>
            <a:pPr>
              <a:buNone/>
            </a:pPr>
            <a:r>
              <a:rPr lang="en-US" dirty="0" smtClean="0"/>
              <a:t>  d. They're in middle price range</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marL="342900" indent="-342900">
              <a:buNone/>
            </a:pPr>
            <a:r>
              <a:rPr lang="en-US" b="1" dirty="0" smtClean="0"/>
              <a:t>1) Why should someone choose Out to Asia?</a:t>
            </a:r>
          </a:p>
          <a:p>
            <a:pPr marL="342900" indent="-342900">
              <a:buNone/>
            </a:pPr>
            <a:r>
              <a:rPr lang="en-US" b="1" dirty="0" smtClean="0"/>
              <a:t>  </a:t>
            </a:r>
            <a:r>
              <a:rPr lang="en-US" dirty="0" smtClean="0"/>
              <a:t>a. It offers varied travel packages.</a:t>
            </a:r>
          </a:p>
          <a:p>
            <a:pPr marL="342900" indent="-342900">
              <a:buNone/>
            </a:pPr>
            <a:r>
              <a:rPr lang="en-US" dirty="0" smtClean="0"/>
              <a:t>  b. It has a good safety record</a:t>
            </a:r>
          </a:p>
          <a:p>
            <a:pPr marL="342900" indent="-342900">
              <a:buNone/>
            </a:pPr>
            <a:r>
              <a:rPr lang="en-US" dirty="0" smtClean="0"/>
              <a:t>  c. Its packages are all-inclusive</a:t>
            </a:r>
          </a:p>
          <a:p>
            <a:pPr marL="342900" indent="-342900">
              <a:buNone/>
            </a:pPr>
            <a:r>
              <a:rPr lang="en-US" dirty="0" smtClean="0"/>
              <a:t>  </a:t>
            </a:r>
            <a:r>
              <a:rPr lang="en-US" b="1" dirty="0" smtClean="0"/>
              <a:t>d. Other people like it</a:t>
            </a:r>
            <a:r>
              <a:rPr lang="en-US" dirty="0" smtClean="0"/>
              <a:t/>
            </a:r>
            <a:br>
              <a:rPr lang="en-US" dirty="0" smtClean="0"/>
            </a:br>
            <a:endParaRPr lang="en-US" dirty="0" smtClean="0"/>
          </a:p>
          <a:p>
            <a:pPr>
              <a:buNone/>
            </a:pPr>
            <a:r>
              <a:rPr lang="en-US" b="1" dirty="0" smtClean="0"/>
              <a:t>2) How can you do grassroots research into Out to Asia?</a:t>
            </a:r>
          </a:p>
          <a:p>
            <a:pPr>
              <a:buNone/>
            </a:pPr>
            <a:r>
              <a:rPr lang="en-US" dirty="0" smtClean="0"/>
              <a:t>  </a:t>
            </a:r>
            <a:r>
              <a:rPr lang="en-US" b="1" dirty="0" smtClean="0"/>
              <a:t>a. Talk to a former Out to Asia traveler</a:t>
            </a:r>
          </a:p>
          <a:p>
            <a:pPr>
              <a:buNone/>
            </a:pPr>
            <a:r>
              <a:rPr lang="en-US" dirty="0" smtClean="0"/>
              <a:t>  b. Call the Association of World Travel Organizations</a:t>
            </a:r>
          </a:p>
          <a:p>
            <a:pPr>
              <a:buNone/>
            </a:pPr>
            <a:r>
              <a:rPr lang="en-US" dirty="0" smtClean="0"/>
              <a:t>  c. Order its catalog</a:t>
            </a:r>
          </a:p>
          <a:p>
            <a:pPr>
              <a:buNone/>
            </a:pPr>
            <a:r>
              <a:rPr lang="en-US" dirty="0" smtClean="0"/>
              <a:t>  d. Contemplate its experience</a:t>
            </a:r>
            <a:br>
              <a:rPr lang="en-US" dirty="0" smtClean="0"/>
            </a:br>
            <a:endParaRPr lang="en-US" dirty="0" smtClean="0"/>
          </a:p>
          <a:p>
            <a:pPr>
              <a:buNone/>
            </a:pPr>
            <a:r>
              <a:rPr lang="en-US" b="1" dirty="0" smtClean="0"/>
              <a:t>3) What describes the cost of Out to Asia tours?</a:t>
            </a:r>
          </a:p>
          <a:p>
            <a:pPr>
              <a:buNone/>
            </a:pPr>
            <a:r>
              <a:rPr lang="en-US" dirty="0" smtClean="0"/>
              <a:t>  a. They're very expensive because they include study opportunities</a:t>
            </a:r>
          </a:p>
          <a:p>
            <a:pPr>
              <a:buNone/>
            </a:pPr>
            <a:r>
              <a:rPr lang="en-US" dirty="0" smtClean="0"/>
              <a:t>  b. They're quite expensive, but everything's the best.</a:t>
            </a:r>
          </a:p>
          <a:p>
            <a:pPr>
              <a:buNone/>
            </a:pPr>
            <a:r>
              <a:rPr lang="en-US" dirty="0" smtClean="0"/>
              <a:t>  </a:t>
            </a:r>
            <a:r>
              <a:rPr lang="en-US" b="1" dirty="0" smtClean="0"/>
              <a:t>c. They're cheap because they're planned for big numbers</a:t>
            </a:r>
          </a:p>
          <a:p>
            <a:pPr>
              <a:buNone/>
            </a:pPr>
            <a:r>
              <a:rPr lang="en-US" dirty="0" smtClean="0"/>
              <a:t>  d. They're in middle price range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
        <p:nvSpPr>
          <p:cNvPr id="3" name="Content Placeholder 2"/>
          <p:cNvSpPr txBox="1">
            <a:spLocks/>
          </p:cNvSpPr>
          <p:nvPr/>
        </p:nvSpPr>
        <p:spPr>
          <a:xfrm>
            <a:off x="304800" y="886200"/>
            <a:ext cx="8568000" cy="6048000"/>
          </a:xfrm>
          <a:prstGeom prst="rect">
            <a:avLst/>
          </a:prstGeom>
        </p:spPr>
        <p:txBody>
          <a:bodyPr>
            <a:normAutofit/>
          </a:bodyPr>
          <a:lstStyle/>
          <a:p>
            <a:pPr marL="161925" marR="0" lvl="0" indent="-161925" algn="l" defTabSz="457200" rtl="0" eaLnBrk="0" fontAlgn="base" latinLnBrk="0" hangingPunct="0">
              <a:lnSpc>
                <a:spcPct val="100000"/>
              </a:lnSpc>
              <a:spcBef>
                <a:spcPts val="400"/>
              </a:spcBef>
              <a:spcAft>
                <a:spcPct val="0"/>
              </a:spcAft>
              <a:buClr>
                <a:srgbClr val="7889FB"/>
              </a:buClr>
              <a:buSzPct val="110000"/>
              <a:buFont typeface="Wingdings" charset="2"/>
              <a:buChar char=""/>
              <a:tabLst/>
              <a:defRPr/>
            </a:pPr>
            <a:endParaRPr kumimoji="0" lang="en-US" sz="2000" b="0" i="0" u="none" strike="noStrike" kern="0" cap="none" spc="0" normalizeH="0" baseline="0" noProof="0" dirty="0" smtClean="0">
              <a:ln>
                <a:noFill/>
              </a:ln>
              <a:solidFill>
                <a:srgbClr val="000000"/>
              </a:solidFill>
              <a:effectLst/>
              <a:uLnTx/>
              <a:uFillTx/>
              <a:latin typeface="Arial" pitchFamily="34" charset="0"/>
              <a:ea typeface="+mn-ea"/>
              <a:cs typeface="Arial" pitchFamily="34" charset="0"/>
            </a:endParaRPr>
          </a:p>
          <a:p>
            <a:pPr marL="161925" marR="0" lvl="0" indent="-161925" algn="l" defTabSz="457200" rtl="0" eaLnBrk="0" fontAlgn="base" latinLnBrk="0" hangingPunct="0">
              <a:lnSpc>
                <a:spcPct val="100000"/>
              </a:lnSpc>
              <a:spcBef>
                <a:spcPts val="400"/>
              </a:spcBef>
              <a:spcAft>
                <a:spcPct val="0"/>
              </a:spcAft>
              <a:buClr>
                <a:srgbClr val="7889FB"/>
              </a:buClr>
              <a:buSzPct val="110000"/>
              <a:buFont typeface="Wingdings" charset="2"/>
              <a:buChar char=""/>
              <a:tabLst/>
              <a:defRPr/>
            </a:pPr>
            <a:endParaRPr kumimoji="0" lang="en-US" sz="2000" b="0" i="0" u="none" strike="noStrike" kern="0" cap="none" spc="0" normalizeH="0" baseline="0" noProof="0" dirty="0" smtClean="0">
              <a:ln>
                <a:noFill/>
              </a:ln>
              <a:solidFill>
                <a:srgbClr val="000000"/>
              </a:solidFill>
              <a:effectLst/>
              <a:uLnTx/>
              <a:uFillTx/>
              <a:latin typeface="Arial" pitchFamily="34" charset="0"/>
              <a:ea typeface="+mn-ea"/>
              <a:cs typeface="Arial" pitchFamily="34" charset="0"/>
            </a:endParaRPr>
          </a:p>
          <a:p>
            <a:pPr marL="161925" marR="0" lvl="0" indent="-161925" algn="l" defTabSz="457200" rtl="0" eaLnBrk="0" fontAlgn="base" latinLnBrk="0" hangingPunct="0">
              <a:lnSpc>
                <a:spcPct val="100000"/>
              </a:lnSpc>
              <a:spcBef>
                <a:spcPts val="400"/>
              </a:spcBef>
              <a:spcAft>
                <a:spcPct val="0"/>
              </a:spcAft>
              <a:buClr>
                <a:srgbClr val="7889FB"/>
              </a:buClr>
              <a:buSzPct val="110000"/>
              <a:tabLst/>
              <a:defRPr/>
            </a:pPr>
            <a:r>
              <a:rPr kumimoji="0" lang="en-US" sz="1600" b="0" i="0" u="none" strike="noStrike" kern="0" cap="none" spc="0" normalizeH="0" baseline="0" noProof="0" dirty="0" smtClean="0">
                <a:ln>
                  <a:noFill/>
                </a:ln>
                <a:solidFill>
                  <a:srgbClr val="000000"/>
                </a:solidFill>
                <a:effectLst/>
                <a:uLnTx/>
                <a:uFillTx/>
                <a:ea typeface="+mn-ea"/>
                <a:cs typeface="Arial" pitchFamily="34" charset="0"/>
              </a:rPr>
              <a:t>   </a:t>
            </a:r>
            <a:r>
              <a:rPr kumimoji="0" lang="en-US" i="0" u="none" strike="noStrike" kern="0" cap="none" spc="0" normalizeH="0" baseline="0" noProof="0" dirty="0" smtClean="0">
                <a:ln>
                  <a:noFill/>
                </a:ln>
                <a:solidFill>
                  <a:srgbClr val="000000"/>
                </a:solidFill>
                <a:effectLst/>
                <a:uLnTx/>
                <a:uFillTx/>
                <a:ea typeface="+mn-ea"/>
                <a:cs typeface="Arial" pitchFamily="34" charset="0"/>
              </a:rPr>
              <a:t>Are you setting up a small business? Worried about the costs of renting office space and employing the right people? </a:t>
            </a:r>
            <a:br>
              <a:rPr kumimoji="0" lang="en-US" i="0" u="none" strike="noStrike" kern="0" cap="none" spc="0" normalizeH="0" baseline="0" noProof="0" dirty="0" smtClean="0">
                <a:ln>
                  <a:noFill/>
                </a:ln>
                <a:solidFill>
                  <a:srgbClr val="000000"/>
                </a:solidFill>
                <a:effectLst/>
                <a:uLnTx/>
                <a:uFillTx/>
                <a:ea typeface="+mn-ea"/>
                <a:cs typeface="Arial" pitchFamily="34" charset="0"/>
              </a:rPr>
            </a:br>
            <a:r>
              <a:rPr kumimoji="0" lang="en-US" b="1" i="0" u="none" strike="noStrike" kern="0" cap="none" spc="0" normalizeH="0" baseline="0" noProof="0" dirty="0" smtClean="0">
                <a:ln>
                  <a:noFill/>
                </a:ln>
                <a:solidFill>
                  <a:srgbClr val="000000"/>
                </a:solidFill>
                <a:effectLst/>
                <a:uLnTx/>
                <a:uFillTx/>
                <a:ea typeface="+mn-ea"/>
                <a:cs typeface="Arial" pitchFamily="34" charset="0"/>
              </a:rPr>
              <a:t>Rebus Virtual Office World</a:t>
            </a:r>
            <a:r>
              <a:rPr kumimoji="0" lang="en-US" i="0" u="none" strike="noStrike" kern="0" cap="none" spc="0" normalizeH="0" baseline="0" noProof="0" dirty="0" smtClean="0">
                <a:ln>
                  <a:noFill/>
                </a:ln>
                <a:solidFill>
                  <a:srgbClr val="000000"/>
                </a:solidFill>
                <a:effectLst/>
                <a:uLnTx/>
                <a:uFillTx/>
                <a:ea typeface="+mn-ea"/>
                <a:cs typeface="Arial" pitchFamily="34" charset="0"/>
              </a:rPr>
              <a:t> can help you in setting up</a:t>
            </a:r>
            <a:r>
              <a:rPr kumimoji="0" lang="en-US" i="0" u="none" strike="noStrike" kern="0" cap="none" spc="0" normalizeH="0" noProof="0" dirty="0" smtClean="0">
                <a:ln>
                  <a:noFill/>
                </a:ln>
                <a:solidFill>
                  <a:srgbClr val="000000"/>
                </a:solidFill>
                <a:effectLst/>
                <a:uLnTx/>
                <a:uFillTx/>
                <a:ea typeface="+mn-ea"/>
                <a:cs typeface="Arial" pitchFamily="34" charset="0"/>
              </a:rPr>
              <a:t> your business</a:t>
            </a:r>
            <a:r>
              <a:rPr kumimoji="0" lang="en-US" i="0" u="none" strike="noStrike" kern="0" cap="none" spc="0" normalizeH="0" baseline="0" noProof="0" dirty="0" smtClean="0">
                <a:ln>
                  <a:noFill/>
                </a:ln>
                <a:solidFill>
                  <a:srgbClr val="000000"/>
                </a:solidFill>
                <a:effectLst/>
                <a:uLnTx/>
                <a:uFillTx/>
                <a:ea typeface="+mn-ea"/>
                <a:cs typeface="Arial" pitchFamily="34" charset="0"/>
              </a:rPr>
              <a:t>. With our </a:t>
            </a:r>
            <a:r>
              <a:rPr kumimoji="0" lang="en-US" b="1" i="0" u="none" strike="noStrike" kern="0" cap="none" spc="0" normalizeH="0" baseline="0" noProof="0" dirty="0" smtClean="0">
                <a:ln>
                  <a:noFill/>
                </a:ln>
                <a:solidFill>
                  <a:srgbClr val="000000"/>
                </a:solidFill>
                <a:effectLst/>
                <a:uLnTx/>
                <a:uFillTx/>
                <a:ea typeface="+mn-ea"/>
                <a:cs typeface="Arial" pitchFamily="34" charset="0"/>
              </a:rPr>
              <a:t>Basic Office Deal</a:t>
            </a:r>
            <a:r>
              <a:rPr kumimoji="0" lang="en-US" i="0" u="none" strike="noStrike" kern="0" cap="none" spc="0" normalizeH="0" baseline="0" noProof="0" dirty="0" smtClean="0">
                <a:ln>
                  <a:noFill/>
                </a:ln>
                <a:solidFill>
                  <a:srgbClr val="000000"/>
                </a:solidFill>
                <a:effectLst/>
                <a:uLnTx/>
                <a:uFillTx/>
                <a:ea typeface="+mn-ea"/>
                <a:cs typeface="Arial" pitchFamily="34" charset="0"/>
              </a:rPr>
              <a:t>, we can set up a virtual office for you practically overnight. </a:t>
            </a:r>
            <a:br>
              <a:rPr kumimoji="0" lang="en-US" i="0" u="none" strike="noStrike" kern="0" cap="none" spc="0" normalizeH="0" baseline="0" noProof="0" dirty="0" smtClean="0">
                <a:ln>
                  <a:noFill/>
                </a:ln>
                <a:solidFill>
                  <a:srgbClr val="000000"/>
                </a:solidFill>
                <a:effectLst/>
                <a:uLnTx/>
                <a:uFillTx/>
                <a:ea typeface="+mn-ea"/>
                <a:cs typeface="Arial" pitchFamily="34" charset="0"/>
              </a:rPr>
            </a:br>
            <a:r>
              <a:rPr kumimoji="0" lang="en-US" i="0" u="none" strike="noStrike" kern="0" cap="none" spc="0" normalizeH="0" baseline="0" noProof="0" dirty="0" smtClean="0">
                <a:ln>
                  <a:noFill/>
                </a:ln>
                <a:solidFill>
                  <a:srgbClr val="000000"/>
                </a:solidFill>
                <a:effectLst/>
                <a:uLnTx/>
                <a:uFillTx/>
                <a:ea typeface="+mn-ea"/>
                <a:cs typeface="Arial" pitchFamily="34" charset="0"/>
              </a:rPr>
              <a:t>We will give your business a professional image and our polite, friendly staff will handle your calls and present your business in the best possible way. We can provide you with: a professional business address, a local phone number and we will also handle mail. </a:t>
            </a:r>
            <a:br>
              <a:rPr kumimoji="0" lang="en-US" i="0" u="none" strike="noStrike" kern="0" cap="none" spc="0" normalizeH="0" baseline="0" noProof="0" dirty="0" smtClean="0">
                <a:ln>
                  <a:noFill/>
                </a:ln>
                <a:solidFill>
                  <a:srgbClr val="000000"/>
                </a:solidFill>
                <a:effectLst/>
                <a:uLnTx/>
                <a:uFillTx/>
                <a:ea typeface="+mn-ea"/>
                <a:cs typeface="Arial" pitchFamily="34" charset="0"/>
              </a:rPr>
            </a:br>
            <a:r>
              <a:rPr kumimoji="0" lang="en-US" i="0" u="none" strike="noStrike" kern="0" cap="none" spc="0" normalizeH="0" baseline="0" noProof="0" dirty="0" smtClean="0">
                <a:ln>
                  <a:noFill/>
                </a:ln>
                <a:solidFill>
                  <a:srgbClr val="000000"/>
                </a:solidFill>
                <a:effectLst/>
                <a:uLnTx/>
                <a:uFillTx/>
                <a:ea typeface="+mn-ea"/>
                <a:cs typeface="Arial" pitchFamily="34" charset="0"/>
              </a:rPr>
              <a:t>For a more personal approach, with the option of forwarding mail and messages to your home address, don’t hesitate to ask us about our </a:t>
            </a:r>
            <a:r>
              <a:rPr kumimoji="0" lang="en-US" b="1" i="0" u="none" strike="noStrike" kern="0" cap="none" spc="0" normalizeH="0" baseline="0" noProof="0" dirty="0" smtClean="0">
                <a:ln>
                  <a:noFill/>
                </a:ln>
                <a:solidFill>
                  <a:srgbClr val="000000"/>
                </a:solidFill>
                <a:effectLst/>
                <a:uLnTx/>
                <a:uFillTx/>
                <a:ea typeface="+mn-ea"/>
                <a:cs typeface="Arial" pitchFamily="34" charset="0"/>
              </a:rPr>
              <a:t>Premier Office Deals</a:t>
            </a:r>
            <a:r>
              <a:rPr kumimoji="0" lang="en-US" i="0" u="none" strike="noStrike" kern="0" cap="none" spc="0" normalizeH="0" baseline="0" noProof="0" dirty="0" smtClean="0">
                <a:ln>
                  <a:noFill/>
                </a:ln>
                <a:solidFill>
                  <a:srgbClr val="000000"/>
                </a:solidFill>
                <a:effectLst/>
                <a:uLnTx/>
                <a:uFillTx/>
                <a:ea typeface="+mn-ea"/>
                <a:cs typeface="Arial" pitchFamily="34" charset="0"/>
              </a:rPr>
              <a:t>.</a:t>
            </a:r>
            <a:endParaRPr kumimoji="0" lang="en-US" i="0" u="none" strike="noStrike" kern="0" cap="none" spc="0" normalizeH="0" baseline="0" noProof="0" dirty="0">
              <a:ln>
                <a:noFill/>
              </a:ln>
              <a:solidFill>
                <a:srgbClr val="000000"/>
              </a:solidFill>
              <a:effectLst/>
              <a:uLnTx/>
              <a:uFillTx/>
              <a:ea typeface="+mn-ea"/>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568000" cy="6048000"/>
          </a:xfrm>
        </p:spPr>
        <p:txBody>
          <a:bodyPr>
            <a:normAutofit/>
          </a:bodyPr>
          <a:lstStyle/>
          <a:p>
            <a:pPr>
              <a:buNone/>
            </a:pPr>
            <a:r>
              <a:rPr lang="en-US" b="1" dirty="0" smtClean="0">
                <a:cs typeface="Arial" pitchFamily="34" charset="0"/>
              </a:rPr>
              <a:t>  1) Where is the text from?</a:t>
            </a:r>
          </a:p>
          <a:p>
            <a:pPr>
              <a:buNone/>
            </a:pPr>
            <a:r>
              <a:rPr lang="en-US" dirty="0" smtClean="0">
                <a:cs typeface="Arial" pitchFamily="34" charset="0"/>
              </a:rPr>
              <a:t>  a. A </a:t>
            </a:r>
            <a:r>
              <a:rPr lang="en-US" dirty="0">
                <a:cs typeface="Arial" pitchFamily="34" charset="0"/>
              </a:rPr>
              <a:t>message from a business to a current </a:t>
            </a:r>
            <a:r>
              <a:rPr lang="en-US" dirty="0" smtClean="0">
                <a:cs typeface="Arial" pitchFamily="34" charset="0"/>
              </a:rPr>
              <a:t>client</a:t>
            </a:r>
          </a:p>
          <a:p>
            <a:pPr>
              <a:buNone/>
            </a:pPr>
            <a:r>
              <a:rPr lang="en-US" dirty="0" smtClean="0">
                <a:cs typeface="Arial" pitchFamily="34" charset="0"/>
              </a:rPr>
              <a:t>  b. An </a:t>
            </a:r>
            <a:r>
              <a:rPr lang="en-US" dirty="0">
                <a:cs typeface="Arial" pitchFamily="34" charset="0"/>
              </a:rPr>
              <a:t>advertisement for a new business </a:t>
            </a:r>
            <a:r>
              <a:rPr lang="en-US" dirty="0" smtClean="0">
                <a:cs typeface="Arial" pitchFamily="34" charset="0"/>
              </a:rPr>
              <a:t>service                                                                      </a:t>
            </a:r>
          </a:p>
          <a:p>
            <a:pPr>
              <a:buNone/>
            </a:pPr>
            <a:r>
              <a:rPr lang="en-US" dirty="0" smtClean="0">
                <a:cs typeface="Arial" pitchFamily="34" charset="0"/>
              </a:rPr>
              <a:t>  c. An </a:t>
            </a:r>
            <a:r>
              <a:rPr lang="en-US" dirty="0">
                <a:cs typeface="Arial" pitchFamily="34" charset="0"/>
              </a:rPr>
              <a:t>email from one business worker to another </a:t>
            </a:r>
            <a:endParaRPr lang="en-US" dirty="0" smtClean="0">
              <a:cs typeface="Arial" pitchFamily="34" charset="0"/>
            </a:endParaRPr>
          </a:p>
          <a:p>
            <a:pPr>
              <a:buNone/>
            </a:pPr>
            <a:r>
              <a:rPr lang="en-US" dirty="0" smtClean="0">
                <a:cs typeface="Arial" pitchFamily="34" charset="0"/>
              </a:rPr>
              <a:t>  d. A </a:t>
            </a:r>
            <a:r>
              <a:rPr lang="en-US" dirty="0">
                <a:cs typeface="Arial" pitchFamily="34" charset="0"/>
              </a:rPr>
              <a:t>newspaper article about a new business’s </a:t>
            </a:r>
            <a:r>
              <a:rPr lang="en-US" dirty="0" smtClean="0">
                <a:cs typeface="Arial" pitchFamily="34" charset="0"/>
              </a:rPr>
              <a:t>success</a:t>
            </a:r>
            <a:r>
              <a:rPr lang="en-US" dirty="0">
                <a:cs typeface="Arial" pitchFamily="34" charset="0"/>
              </a:rPr>
              <a:t/>
            </a:r>
            <a:br>
              <a:rPr lang="en-US" dirty="0">
                <a:cs typeface="Arial" pitchFamily="34" charset="0"/>
              </a:rPr>
            </a:br>
            <a:endParaRPr lang="en-US" dirty="0" smtClean="0">
              <a:cs typeface="Arial" pitchFamily="34" charset="0"/>
            </a:endParaRPr>
          </a:p>
          <a:p>
            <a:pPr>
              <a:buNone/>
            </a:pPr>
            <a:r>
              <a:rPr lang="en-US" b="1" dirty="0" smtClean="0">
                <a:cs typeface="Arial" pitchFamily="34" charset="0"/>
              </a:rPr>
              <a:t>  2)</a:t>
            </a:r>
            <a:r>
              <a:rPr lang="en-US" b="1" dirty="0">
                <a:cs typeface="Arial" pitchFamily="34" charset="0"/>
              </a:rPr>
              <a:t> </a:t>
            </a:r>
            <a:r>
              <a:rPr lang="en-US" b="1" dirty="0" smtClean="0">
                <a:cs typeface="Arial" pitchFamily="34" charset="0"/>
              </a:rPr>
              <a:t>What </a:t>
            </a:r>
            <a:r>
              <a:rPr lang="en-US" b="1" dirty="0">
                <a:cs typeface="Arial" pitchFamily="34" charset="0"/>
              </a:rPr>
              <a:t>does the service provide?</a:t>
            </a:r>
          </a:p>
          <a:p>
            <a:pPr>
              <a:buNone/>
            </a:pPr>
            <a:r>
              <a:rPr lang="en-US" dirty="0">
                <a:cs typeface="Arial" pitchFamily="34" charset="0"/>
              </a:rPr>
              <a:t> </a:t>
            </a:r>
            <a:r>
              <a:rPr lang="en-US" dirty="0" smtClean="0">
                <a:cs typeface="Arial" pitchFamily="34" charset="0"/>
              </a:rPr>
              <a:t> a. Off-site </a:t>
            </a:r>
            <a:r>
              <a:rPr lang="en-US" dirty="0">
                <a:cs typeface="Arial" pitchFamily="34" charset="0"/>
              </a:rPr>
              <a:t>staff to perform general office </a:t>
            </a:r>
            <a:r>
              <a:rPr lang="en-US" dirty="0" smtClean="0">
                <a:cs typeface="Arial" pitchFamily="34" charset="0"/>
              </a:rPr>
              <a:t>duties</a:t>
            </a:r>
            <a:endParaRPr lang="en-US" dirty="0">
              <a:cs typeface="Arial" pitchFamily="34" charset="0"/>
            </a:endParaRPr>
          </a:p>
          <a:p>
            <a:pPr>
              <a:buNone/>
            </a:pPr>
            <a:r>
              <a:rPr lang="en-US" dirty="0" smtClean="0">
                <a:cs typeface="Arial" pitchFamily="34" charset="0"/>
              </a:rPr>
              <a:t>  b. A </a:t>
            </a:r>
            <a:r>
              <a:rPr lang="en-US" dirty="0">
                <a:cs typeface="Arial" pitchFamily="34" charset="0"/>
              </a:rPr>
              <a:t>site where several businesses can locate their </a:t>
            </a:r>
            <a:r>
              <a:rPr lang="en-US" dirty="0" smtClean="0">
                <a:cs typeface="Arial" pitchFamily="34" charset="0"/>
              </a:rPr>
              <a:t>offices</a:t>
            </a:r>
            <a:endParaRPr lang="en-US" dirty="0">
              <a:cs typeface="Arial" pitchFamily="34" charset="0"/>
            </a:endParaRPr>
          </a:p>
          <a:p>
            <a:pPr>
              <a:buNone/>
            </a:pPr>
            <a:r>
              <a:rPr lang="en-US" dirty="0" smtClean="0">
                <a:cs typeface="Arial" pitchFamily="34" charset="0"/>
              </a:rPr>
              <a:t>  c. Advice </a:t>
            </a:r>
            <a:r>
              <a:rPr lang="en-US" dirty="0">
                <a:cs typeface="Arial" pitchFamily="34" charset="0"/>
              </a:rPr>
              <a:t>on how to make your business more </a:t>
            </a:r>
            <a:r>
              <a:rPr lang="en-US" dirty="0" smtClean="0">
                <a:cs typeface="Arial" pitchFamily="34" charset="0"/>
              </a:rPr>
              <a:t>professional</a:t>
            </a:r>
            <a:endParaRPr lang="en-US" dirty="0">
              <a:cs typeface="Arial" pitchFamily="34" charset="0"/>
            </a:endParaRPr>
          </a:p>
          <a:p>
            <a:pPr>
              <a:buNone/>
            </a:pPr>
            <a:r>
              <a:rPr lang="en-US" dirty="0" smtClean="0">
                <a:cs typeface="Arial" pitchFamily="34" charset="0"/>
              </a:rPr>
              <a:t>  d. Temporary </a:t>
            </a:r>
            <a:r>
              <a:rPr lang="en-US" dirty="0">
                <a:cs typeface="Arial" pitchFamily="34" charset="0"/>
              </a:rPr>
              <a:t>staff for local </a:t>
            </a:r>
            <a:r>
              <a:rPr lang="en-US" dirty="0" smtClean="0">
                <a:cs typeface="Arial" pitchFamily="34" charset="0"/>
              </a:rPr>
              <a:t>businesses</a:t>
            </a:r>
            <a:r>
              <a:rPr lang="en-US" dirty="0">
                <a:cs typeface="Arial" pitchFamily="34" charset="0"/>
              </a:rPr>
              <a:t/>
            </a:r>
            <a:br>
              <a:rPr lang="en-US" dirty="0">
                <a:cs typeface="Arial" pitchFamily="34" charset="0"/>
              </a:rPr>
            </a:br>
            <a:endParaRPr lang="en-US" dirty="0" smtClean="0">
              <a:cs typeface="Arial" pitchFamily="34" charset="0"/>
            </a:endParaRPr>
          </a:p>
          <a:p>
            <a:pPr>
              <a:buNone/>
            </a:pPr>
            <a:r>
              <a:rPr lang="en-US" b="1" dirty="0" smtClean="0">
                <a:cs typeface="Arial" pitchFamily="34" charset="0"/>
              </a:rPr>
              <a:t>  3)</a:t>
            </a:r>
            <a:r>
              <a:rPr lang="en-US" b="1" dirty="0">
                <a:cs typeface="Arial" pitchFamily="34" charset="0"/>
              </a:rPr>
              <a:t> </a:t>
            </a:r>
            <a:r>
              <a:rPr lang="en-US" b="1" dirty="0" smtClean="0">
                <a:cs typeface="Arial" pitchFamily="34" charset="0"/>
              </a:rPr>
              <a:t>Which </a:t>
            </a:r>
            <a:r>
              <a:rPr lang="en-US" b="1" dirty="0">
                <a:cs typeface="Arial" pitchFamily="34" charset="0"/>
              </a:rPr>
              <a:t>of the following is not included in the Basic Office </a:t>
            </a:r>
            <a:r>
              <a:rPr lang="en-US" b="1" dirty="0" smtClean="0">
                <a:cs typeface="Arial" pitchFamily="34" charset="0"/>
              </a:rPr>
              <a:t>deal?</a:t>
            </a:r>
            <a:endParaRPr lang="en-US" b="1" dirty="0">
              <a:cs typeface="Arial" pitchFamily="34" charset="0"/>
            </a:endParaRPr>
          </a:p>
          <a:p>
            <a:pPr>
              <a:buNone/>
            </a:pPr>
            <a:r>
              <a:rPr lang="en-US" dirty="0" smtClean="0">
                <a:cs typeface="Arial" pitchFamily="34" charset="0"/>
              </a:rPr>
              <a:t>  a. A polite receptionist</a:t>
            </a:r>
          </a:p>
          <a:p>
            <a:pPr>
              <a:buNone/>
            </a:pPr>
            <a:r>
              <a:rPr lang="en-US" dirty="0" smtClean="0">
                <a:cs typeface="Arial" pitchFamily="34" charset="0"/>
              </a:rPr>
              <a:t>  b. A mail-forwarding service</a:t>
            </a:r>
          </a:p>
          <a:p>
            <a:pPr>
              <a:buNone/>
            </a:pPr>
            <a:r>
              <a:rPr lang="en-US" dirty="0" smtClean="0">
                <a:cs typeface="Arial" pitchFamily="34" charset="0"/>
              </a:rPr>
              <a:t>  c. A professional address</a:t>
            </a:r>
          </a:p>
          <a:p>
            <a:pPr>
              <a:buNone/>
            </a:pPr>
            <a:r>
              <a:rPr lang="en-US" dirty="0" smtClean="0">
                <a:cs typeface="Arial" pitchFamily="34" charset="0"/>
              </a:rPr>
              <a:t>  d. A telephone-answering service</a:t>
            </a: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568000" cy="6048000"/>
          </a:xfrm>
        </p:spPr>
        <p:txBody>
          <a:bodyPr>
            <a:normAutofit/>
          </a:bodyPr>
          <a:lstStyle/>
          <a:p>
            <a:pPr>
              <a:buNone/>
            </a:pPr>
            <a:r>
              <a:rPr lang="en-US" b="1" dirty="0" smtClean="0">
                <a:cs typeface="Arial" pitchFamily="34" charset="0"/>
              </a:rPr>
              <a:t>  1) Where is the text from?</a:t>
            </a:r>
          </a:p>
          <a:p>
            <a:pPr>
              <a:buNone/>
            </a:pPr>
            <a:r>
              <a:rPr lang="en-US" dirty="0" smtClean="0">
                <a:cs typeface="Arial" pitchFamily="34" charset="0"/>
              </a:rPr>
              <a:t>  a. A </a:t>
            </a:r>
            <a:r>
              <a:rPr lang="en-US" dirty="0">
                <a:cs typeface="Arial" pitchFamily="34" charset="0"/>
              </a:rPr>
              <a:t>message from a business to a current </a:t>
            </a:r>
            <a:r>
              <a:rPr lang="en-US" dirty="0" smtClean="0">
                <a:cs typeface="Arial" pitchFamily="34" charset="0"/>
              </a:rPr>
              <a:t>client</a:t>
            </a:r>
          </a:p>
          <a:p>
            <a:pPr>
              <a:buNone/>
            </a:pPr>
            <a:r>
              <a:rPr lang="en-US" b="1" dirty="0" smtClean="0">
                <a:cs typeface="Arial" pitchFamily="34" charset="0"/>
              </a:rPr>
              <a:t>  b. An </a:t>
            </a:r>
            <a:r>
              <a:rPr lang="en-US" b="1" dirty="0">
                <a:cs typeface="Arial" pitchFamily="34" charset="0"/>
              </a:rPr>
              <a:t>advertisement for a new business </a:t>
            </a:r>
            <a:r>
              <a:rPr lang="en-US" b="1" dirty="0" smtClean="0">
                <a:cs typeface="Arial" pitchFamily="34" charset="0"/>
              </a:rPr>
              <a:t>service</a:t>
            </a:r>
          </a:p>
          <a:p>
            <a:pPr>
              <a:buNone/>
            </a:pPr>
            <a:r>
              <a:rPr lang="en-US" dirty="0" smtClean="0">
                <a:cs typeface="Arial" pitchFamily="34" charset="0"/>
              </a:rPr>
              <a:t>  c. An </a:t>
            </a:r>
            <a:r>
              <a:rPr lang="en-US" dirty="0">
                <a:cs typeface="Arial" pitchFamily="34" charset="0"/>
              </a:rPr>
              <a:t>email from one business worker to another </a:t>
            </a:r>
            <a:endParaRPr lang="en-US" dirty="0" smtClean="0">
              <a:cs typeface="Arial" pitchFamily="34" charset="0"/>
            </a:endParaRPr>
          </a:p>
          <a:p>
            <a:pPr>
              <a:buNone/>
            </a:pPr>
            <a:r>
              <a:rPr lang="en-US" dirty="0" smtClean="0">
                <a:cs typeface="Arial" pitchFamily="34" charset="0"/>
              </a:rPr>
              <a:t>  d. A </a:t>
            </a:r>
            <a:r>
              <a:rPr lang="en-US" dirty="0">
                <a:cs typeface="Arial" pitchFamily="34" charset="0"/>
              </a:rPr>
              <a:t>newspaper article about a new business’s </a:t>
            </a:r>
            <a:r>
              <a:rPr lang="en-US" dirty="0" smtClean="0">
                <a:cs typeface="Arial" pitchFamily="34" charset="0"/>
              </a:rPr>
              <a:t>success</a:t>
            </a:r>
            <a:r>
              <a:rPr lang="en-US" dirty="0">
                <a:cs typeface="Arial" pitchFamily="34" charset="0"/>
              </a:rPr>
              <a:t/>
            </a:r>
            <a:br>
              <a:rPr lang="en-US" dirty="0">
                <a:cs typeface="Arial" pitchFamily="34" charset="0"/>
              </a:rPr>
            </a:br>
            <a:endParaRPr lang="en-US" dirty="0" smtClean="0">
              <a:cs typeface="Arial" pitchFamily="34" charset="0"/>
            </a:endParaRPr>
          </a:p>
          <a:p>
            <a:pPr>
              <a:buNone/>
            </a:pPr>
            <a:r>
              <a:rPr lang="en-US" b="1" dirty="0" smtClean="0">
                <a:cs typeface="Arial" pitchFamily="34" charset="0"/>
              </a:rPr>
              <a:t>  2)</a:t>
            </a:r>
            <a:r>
              <a:rPr lang="en-US" b="1" dirty="0">
                <a:cs typeface="Arial" pitchFamily="34" charset="0"/>
              </a:rPr>
              <a:t> </a:t>
            </a:r>
            <a:r>
              <a:rPr lang="en-US" b="1" dirty="0" smtClean="0">
                <a:cs typeface="Arial" pitchFamily="34" charset="0"/>
              </a:rPr>
              <a:t>What </a:t>
            </a:r>
            <a:r>
              <a:rPr lang="en-US" b="1" dirty="0">
                <a:cs typeface="Arial" pitchFamily="34" charset="0"/>
              </a:rPr>
              <a:t>does the service provide?</a:t>
            </a:r>
          </a:p>
          <a:p>
            <a:pPr>
              <a:buNone/>
            </a:pPr>
            <a:r>
              <a:rPr lang="en-US" dirty="0">
                <a:cs typeface="Arial" pitchFamily="34" charset="0"/>
              </a:rPr>
              <a:t> </a:t>
            </a:r>
            <a:r>
              <a:rPr lang="en-US" dirty="0" smtClean="0">
                <a:cs typeface="Arial" pitchFamily="34" charset="0"/>
              </a:rPr>
              <a:t> </a:t>
            </a:r>
            <a:r>
              <a:rPr lang="en-US" b="1" dirty="0" smtClean="0">
                <a:cs typeface="Arial" pitchFamily="34" charset="0"/>
              </a:rPr>
              <a:t>a. Off-site </a:t>
            </a:r>
            <a:r>
              <a:rPr lang="en-US" b="1" dirty="0">
                <a:cs typeface="Arial" pitchFamily="34" charset="0"/>
              </a:rPr>
              <a:t>staff to perform general office </a:t>
            </a:r>
            <a:r>
              <a:rPr lang="en-US" b="1" dirty="0" smtClean="0">
                <a:cs typeface="Arial" pitchFamily="34" charset="0"/>
              </a:rPr>
              <a:t>duties</a:t>
            </a:r>
            <a:endParaRPr lang="en-US" b="1" dirty="0">
              <a:cs typeface="Arial" pitchFamily="34" charset="0"/>
            </a:endParaRPr>
          </a:p>
          <a:p>
            <a:pPr>
              <a:buNone/>
            </a:pPr>
            <a:r>
              <a:rPr lang="en-US" dirty="0" smtClean="0">
                <a:cs typeface="Arial" pitchFamily="34" charset="0"/>
              </a:rPr>
              <a:t>  b. A </a:t>
            </a:r>
            <a:r>
              <a:rPr lang="en-US" dirty="0">
                <a:cs typeface="Arial" pitchFamily="34" charset="0"/>
              </a:rPr>
              <a:t>site where several businesses can locate their </a:t>
            </a:r>
            <a:r>
              <a:rPr lang="en-US" dirty="0" smtClean="0">
                <a:cs typeface="Arial" pitchFamily="34" charset="0"/>
              </a:rPr>
              <a:t>offices</a:t>
            </a:r>
            <a:endParaRPr lang="en-US" dirty="0">
              <a:cs typeface="Arial" pitchFamily="34" charset="0"/>
            </a:endParaRPr>
          </a:p>
          <a:p>
            <a:pPr>
              <a:buNone/>
            </a:pPr>
            <a:r>
              <a:rPr lang="en-US" dirty="0" smtClean="0">
                <a:cs typeface="Arial" pitchFamily="34" charset="0"/>
              </a:rPr>
              <a:t>  c. Advice </a:t>
            </a:r>
            <a:r>
              <a:rPr lang="en-US" dirty="0">
                <a:cs typeface="Arial" pitchFamily="34" charset="0"/>
              </a:rPr>
              <a:t>on how to make your business more </a:t>
            </a:r>
            <a:r>
              <a:rPr lang="en-US" dirty="0" smtClean="0">
                <a:cs typeface="Arial" pitchFamily="34" charset="0"/>
              </a:rPr>
              <a:t>professional</a:t>
            </a:r>
            <a:endParaRPr lang="en-US" dirty="0">
              <a:cs typeface="Arial" pitchFamily="34" charset="0"/>
            </a:endParaRPr>
          </a:p>
          <a:p>
            <a:pPr>
              <a:buNone/>
            </a:pPr>
            <a:r>
              <a:rPr lang="en-US" dirty="0" smtClean="0">
                <a:cs typeface="Arial" pitchFamily="34" charset="0"/>
              </a:rPr>
              <a:t>  d. Temporary </a:t>
            </a:r>
            <a:r>
              <a:rPr lang="en-US" dirty="0">
                <a:cs typeface="Arial" pitchFamily="34" charset="0"/>
              </a:rPr>
              <a:t>staff for local </a:t>
            </a:r>
            <a:r>
              <a:rPr lang="en-US" dirty="0" smtClean="0">
                <a:cs typeface="Arial" pitchFamily="34" charset="0"/>
              </a:rPr>
              <a:t>businesses</a:t>
            </a:r>
            <a:r>
              <a:rPr lang="en-US" dirty="0">
                <a:cs typeface="Arial" pitchFamily="34" charset="0"/>
              </a:rPr>
              <a:t/>
            </a:r>
            <a:br>
              <a:rPr lang="en-US" dirty="0">
                <a:cs typeface="Arial" pitchFamily="34" charset="0"/>
              </a:rPr>
            </a:br>
            <a:endParaRPr lang="en-US" dirty="0" smtClean="0">
              <a:cs typeface="Arial" pitchFamily="34" charset="0"/>
            </a:endParaRPr>
          </a:p>
          <a:p>
            <a:pPr>
              <a:buNone/>
            </a:pPr>
            <a:r>
              <a:rPr lang="en-US" b="1" dirty="0" smtClean="0">
                <a:cs typeface="Arial" pitchFamily="34" charset="0"/>
              </a:rPr>
              <a:t>  3)</a:t>
            </a:r>
            <a:r>
              <a:rPr lang="en-US" b="1" dirty="0">
                <a:cs typeface="Arial" pitchFamily="34" charset="0"/>
              </a:rPr>
              <a:t> </a:t>
            </a:r>
            <a:r>
              <a:rPr lang="en-US" b="1" dirty="0" smtClean="0">
                <a:cs typeface="Arial" pitchFamily="34" charset="0"/>
              </a:rPr>
              <a:t>Which </a:t>
            </a:r>
            <a:r>
              <a:rPr lang="en-US" b="1" dirty="0">
                <a:cs typeface="Arial" pitchFamily="34" charset="0"/>
              </a:rPr>
              <a:t>of the following is not included in the Basic Office </a:t>
            </a:r>
            <a:r>
              <a:rPr lang="en-US" b="1" dirty="0" smtClean="0">
                <a:cs typeface="Arial" pitchFamily="34" charset="0"/>
              </a:rPr>
              <a:t>deal?</a:t>
            </a:r>
            <a:endParaRPr lang="en-US" b="1" dirty="0">
              <a:cs typeface="Arial" pitchFamily="34" charset="0"/>
            </a:endParaRPr>
          </a:p>
          <a:p>
            <a:pPr>
              <a:buNone/>
            </a:pPr>
            <a:r>
              <a:rPr lang="en-US" dirty="0" smtClean="0">
                <a:cs typeface="Arial" pitchFamily="34" charset="0"/>
              </a:rPr>
              <a:t>  a. A polite receptionist</a:t>
            </a:r>
          </a:p>
          <a:p>
            <a:pPr>
              <a:buNone/>
            </a:pPr>
            <a:r>
              <a:rPr lang="en-US" dirty="0" smtClean="0">
                <a:cs typeface="Arial" pitchFamily="34" charset="0"/>
              </a:rPr>
              <a:t>  </a:t>
            </a:r>
            <a:r>
              <a:rPr lang="en-US" b="1" dirty="0" smtClean="0">
                <a:cs typeface="Arial" pitchFamily="34" charset="0"/>
              </a:rPr>
              <a:t>b. A mail-forwarding service</a:t>
            </a:r>
          </a:p>
          <a:p>
            <a:pPr>
              <a:buNone/>
            </a:pPr>
            <a:r>
              <a:rPr lang="en-US" dirty="0" smtClean="0">
                <a:cs typeface="Arial" pitchFamily="34" charset="0"/>
              </a:rPr>
              <a:t>  c. A professional address</a:t>
            </a:r>
          </a:p>
          <a:p>
            <a:pPr>
              <a:buNone/>
            </a:pPr>
            <a:r>
              <a:rPr lang="en-US" dirty="0" smtClean="0">
                <a:cs typeface="Arial" pitchFamily="34" charset="0"/>
              </a:rPr>
              <a:t>  d. A telephone-answering service</a:t>
            </a: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9332119" cy="379395"/>
          </a:xfrm>
        </p:spPr>
        <p:txBody>
          <a:bodyPr>
            <a:noAutofit/>
          </a:bodyPr>
          <a:lstStyle/>
          <a:p>
            <a:r>
              <a:rPr lang="en-US" sz="2400" dirty="0" smtClean="0">
                <a:solidFill>
                  <a:schemeClr val="accent2">
                    <a:lumMod val="75000"/>
                  </a:schemeClr>
                </a:solidFill>
              </a:rPr>
              <a:t>Read the passage and answer the questions</a:t>
            </a:r>
            <a:endParaRPr lang="en-US" sz="2400" dirty="0">
              <a:latin typeface="+mn-lt"/>
              <a:cs typeface="Arial" pitchFamily="34" charset="0"/>
            </a:endParaRPr>
          </a:p>
        </p:txBody>
      </p:sp>
      <p:sp>
        <p:nvSpPr>
          <p:cNvPr id="3" name="Content Placeholder 2"/>
          <p:cNvSpPr>
            <a:spLocks noGrp="1"/>
          </p:cNvSpPr>
          <p:nvPr>
            <p:ph idx="1"/>
          </p:nvPr>
        </p:nvSpPr>
        <p:spPr>
          <a:xfrm>
            <a:off x="304800" y="886200"/>
            <a:ext cx="8568000" cy="6048000"/>
          </a:xfrm>
        </p:spPr>
        <p:txBody>
          <a:bodyPr>
            <a:normAutofit/>
          </a:bodyPr>
          <a:lstStyle/>
          <a:p>
            <a:pPr>
              <a:buNone/>
            </a:pPr>
            <a:endParaRPr lang="en-US" sz="2000" dirty="0" smtClean="0">
              <a:latin typeface="Arial" pitchFamily="34" charset="0"/>
              <a:cs typeface="Arial" pitchFamily="34" charset="0"/>
            </a:endParaRPr>
          </a:p>
          <a:p>
            <a:pPr>
              <a:buNone/>
            </a:pPr>
            <a:endParaRPr lang="en-US" dirty="0" smtClean="0">
              <a:cs typeface="Arial" pitchFamily="34" charset="0"/>
            </a:endParaRPr>
          </a:p>
          <a:p>
            <a:pPr>
              <a:buNone/>
            </a:pPr>
            <a:r>
              <a:rPr lang="en-US" dirty="0" smtClean="0">
                <a:cs typeface="Arial" pitchFamily="34" charset="0"/>
              </a:rPr>
              <a:t>   Dear Helen,</a:t>
            </a:r>
          </a:p>
          <a:p>
            <a:pPr>
              <a:buNone/>
            </a:pPr>
            <a:r>
              <a:rPr lang="en-US" dirty="0" smtClean="0">
                <a:cs typeface="Arial" pitchFamily="34" charset="0"/>
              </a:rPr>
              <a:t>   I </a:t>
            </a:r>
            <a:r>
              <a:rPr lang="en-US" dirty="0">
                <a:cs typeface="Arial" pitchFamily="34" charset="0"/>
              </a:rPr>
              <a:t>would like to congratulate you on </a:t>
            </a:r>
            <a:r>
              <a:rPr lang="en-US" dirty="0" smtClean="0">
                <a:cs typeface="Arial" pitchFamily="34" charset="0"/>
              </a:rPr>
              <a:t>organizing </a:t>
            </a:r>
            <a:r>
              <a:rPr lang="en-US" dirty="0">
                <a:cs typeface="Arial" pitchFamily="34" charset="0"/>
              </a:rPr>
              <a:t>such an excellent and informative workshop. I know a lot of people learnt a great deal from it.  Can you pass on my thanks to Doctor Friedman for his fascinating talk on Staff Motivation?  I </a:t>
            </a:r>
            <a:r>
              <a:rPr lang="en-US" dirty="0" smtClean="0">
                <a:cs typeface="Arial" pitchFamily="34" charset="0"/>
              </a:rPr>
              <a:t>realize </a:t>
            </a:r>
            <a:r>
              <a:rPr lang="en-US" dirty="0">
                <a:cs typeface="Arial" pitchFamily="34" charset="0"/>
              </a:rPr>
              <a:t>how lucky we were that he was able to find the time for us.  The feedback from the staff was very positive.  Let’s hope we actually see an improvement in staff motivation as a result!</a:t>
            </a:r>
            <a:r>
              <a:rPr lang="en-US" dirty="0" smtClean="0">
                <a:cs typeface="Arial" pitchFamily="34" charset="0"/>
              </a:rPr>
              <a:t/>
            </a:r>
            <a:br>
              <a:rPr lang="en-US" dirty="0" smtClean="0">
                <a:cs typeface="Arial" pitchFamily="34" charset="0"/>
              </a:rPr>
            </a:br>
            <a:r>
              <a:rPr lang="en-US" dirty="0">
                <a:cs typeface="Arial" pitchFamily="34" charset="0"/>
              </a:rPr>
              <a:t>By the way, I’m missing my list of addresses of the delegates who attended.  Did I happen to leave it in your office?  It’s just that I haven’t seen it since our meeting on Friday</a:t>
            </a:r>
            <a:r>
              <a:rPr lang="en-US" dirty="0" smtClean="0">
                <a:cs typeface="Arial" pitchFamily="34" charset="0"/>
              </a:rPr>
              <a:t>.</a:t>
            </a:r>
          </a:p>
          <a:p>
            <a:pPr>
              <a:buNone/>
            </a:pPr>
            <a:r>
              <a:rPr lang="en-US" dirty="0" smtClean="0">
                <a:cs typeface="Arial" pitchFamily="34" charset="0"/>
              </a:rPr>
              <a:t/>
            </a:r>
            <a:br>
              <a:rPr lang="en-US" dirty="0" smtClean="0">
                <a:cs typeface="Arial" pitchFamily="34" charset="0"/>
              </a:rPr>
            </a:br>
            <a:r>
              <a:rPr lang="en-US" dirty="0">
                <a:cs typeface="Arial" pitchFamily="34" charset="0"/>
              </a:rPr>
              <a:t>Thanks again for a great day,</a:t>
            </a:r>
            <a:r>
              <a:rPr lang="en-US" dirty="0" smtClean="0">
                <a:cs typeface="Arial" pitchFamily="34" charset="0"/>
              </a:rPr>
              <a:t/>
            </a:r>
            <a:br>
              <a:rPr lang="en-US" dirty="0" smtClean="0">
                <a:cs typeface="Arial" pitchFamily="34" charset="0"/>
              </a:rPr>
            </a:br>
            <a:r>
              <a:rPr lang="en-US" dirty="0">
                <a:cs typeface="Arial" pitchFamily="34" charset="0"/>
              </a:rPr>
              <a:t>Anne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normAutofit/>
          </a:bodyPr>
          <a:lstStyle/>
          <a:p>
            <a:pPr>
              <a:buNone/>
            </a:pPr>
            <a:r>
              <a:rPr lang="en-US" dirty="0" smtClean="0"/>
              <a:t> </a:t>
            </a:r>
            <a:r>
              <a:rPr lang="en-US" b="1" dirty="0" smtClean="0"/>
              <a:t>1)</a:t>
            </a:r>
            <a:r>
              <a:rPr lang="en-US" b="1" dirty="0"/>
              <a:t> </a:t>
            </a:r>
            <a:r>
              <a:rPr lang="en-US" b="1" dirty="0" smtClean="0"/>
              <a:t>What </a:t>
            </a:r>
            <a:r>
              <a:rPr lang="en-US" b="1" dirty="0"/>
              <a:t>is the main objective of the message?</a:t>
            </a:r>
          </a:p>
          <a:p>
            <a:pPr>
              <a:buNone/>
            </a:pPr>
            <a:r>
              <a:rPr lang="en-US" dirty="0" smtClean="0"/>
              <a:t>  a.</a:t>
            </a:r>
            <a:r>
              <a:rPr lang="en-US" dirty="0"/>
              <a:t> </a:t>
            </a:r>
            <a:r>
              <a:rPr lang="en-US" dirty="0" smtClean="0"/>
              <a:t>To inform</a:t>
            </a:r>
            <a:endParaRPr lang="en-US" dirty="0"/>
          </a:p>
          <a:p>
            <a:pPr>
              <a:buNone/>
            </a:pPr>
            <a:r>
              <a:rPr lang="en-US" dirty="0" smtClean="0"/>
              <a:t>  b. To accuse</a:t>
            </a:r>
            <a:endParaRPr lang="en-US" dirty="0"/>
          </a:p>
          <a:p>
            <a:pPr>
              <a:buNone/>
            </a:pPr>
            <a:r>
              <a:rPr lang="en-US" dirty="0" smtClean="0"/>
              <a:t>  c. To </a:t>
            </a:r>
            <a:r>
              <a:rPr lang="en-US" dirty="0"/>
              <a:t>make a </a:t>
            </a:r>
            <a:r>
              <a:rPr lang="en-US" dirty="0" smtClean="0"/>
              <a:t>request</a:t>
            </a:r>
          </a:p>
          <a:p>
            <a:pPr>
              <a:buNone/>
            </a:pPr>
            <a:r>
              <a:rPr lang="en-US" dirty="0" smtClean="0"/>
              <a:t>  d. To praise</a:t>
            </a:r>
            <a:r>
              <a:rPr lang="en-US" dirty="0"/>
              <a:t/>
            </a:r>
            <a:br>
              <a:rPr lang="en-US" dirty="0"/>
            </a:br>
            <a:endParaRPr lang="en-US" dirty="0"/>
          </a:p>
          <a:p>
            <a:pPr>
              <a:buNone/>
            </a:pPr>
            <a:r>
              <a:rPr lang="en-US" b="1" dirty="0" smtClean="0"/>
              <a:t> 2)</a:t>
            </a:r>
            <a:r>
              <a:rPr lang="en-US" b="1" dirty="0"/>
              <a:t> </a:t>
            </a:r>
            <a:r>
              <a:rPr lang="en-US" b="1" dirty="0" smtClean="0"/>
              <a:t>What </a:t>
            </a:r>
            <a:r>
              <a:rPr lang="en-US" b="1" dirty="0"/>
              <a:t>can be implied about the workshop?</a:t>
            </a:r>
          </a:p>
          <a:p>
            <a:pPr>
              <a:buNone/>
            </a:pPr>
            <a:r>
              <a:rPr lang="en-US" dirty="0" smtClean="0"/>
              <a:t> </a:t>
            </a:r>
            <a:r>
              <a:rPr lang="en-US" dirty="0"/>
              <a:t> </a:t>
            </a:r>
            <a:r>
              <a:rPr lang="en-US" dirty="0" smtClean="0"/>
              <a:t>a. All </a:t>
            </a:r>
            <a:r>
              <a:rPr lang="en-US" dirty="0"/>
              <a:t>the delegates were staff from the same office</a:t>
            </a:r>
            <a:r>
              <a:rPr lang="en-US" dirty="0" smtClean="0"/>
              <a:t>.</a:t>
            </a:r>
            <a:endParaRPr lang="en-US" dirty="0"/>
          </a:p>
          <a:p>
            <a:pPr>
              <a:buNone/>
            </a:pPr>
            <a:r>
              <a:rPr lang="en-US" dirty="0" smtClean="0"/>
              <a:t>  b. It </a:t>
            </a:r>
            <a:r>
              <a:rPr lang="en-US" dirty="0"/>
              <a:t>included several talks</a:t>
            </a:r>
            <a:r>
              <a:rPr lang="en-US" dirty="0" smtClean="0"/>
              <a:t>.</a:t>
            </a:r>
            <a:endParaRPr lang="en-US" dirty="0"/>
          </a:p>
          <a:p>
            <a:pPr>
              <a:buNone/>
            </a:pPr>
            <a:r>
              <a:rPr lang="en-US" dirty="0" smtClean="0"/>
              <a:t>  c. It </a:t>
            </a:r>
            <a:r>
              <a:rPr lang="en-US" dirty="0"/>
              <a:t>lasted one day</a:t>
            </a:r>
            <a:r>
              <a:rPr lang="en-US" dirty="0" smtClean="0"/>
              <a:t>.</a:t>
            </a:r>
            <a:endParaRPr lang="en-US" dirty="0"/>
          </a:p>
          <a:p>
            <a:pPr>
              <a:buNone/>
            </a:pPr>
            <a:r>
              <a:rPr lang="en-US" dirty="0" smtClean="0"/>
              <a:t>  d. Motivation </a:t>
            </a:r>
            <a:r>
              <a:rPr lang="en-US" dirty="0"/>
              <a:t>was the only topic discussed</a:t>
            </a:r>
            <a:r>
              <a:rPr lang="en-US" dirty="0" smtClean="0"/>
              <a:t>.</a:t>
            </a:r>
            <a:endParaRPr lang="en-US" dirty="0"/>
          </a:p>
          <a:p>
            <a:pPr>
              <a:buNone/>
            </a:pPr>
            <a:endParaRPr lang="en-US" b="1" dirty="0" smtClean="0"/>
          </a:p>
          <a:p>
            <a:pPr>
              <a:buNone/>
            </a:pPr>
            <a:r>
              <a:rPr lang="en-US" b="1" dirty="0" smtClean="0"/>
              <a:t>3)</a:t>
            </a:r>
            <a:r>
              <a:rPr lang="en-US" b="1" dirty="0"/>
              <a:t> </a:t>
            </a:r>
            <a:r>
              <a:rPr lang="en-US" b="1" dirty="0" smtClean="0"/>
              <a:t>What </a:t>
            </a:r>
            <a:r>
              <a:rPr lang="en-US" b="1" dirty="0"/>
              <a:t>can be implied about Dr Friedman</a:t>
            </a:r>
            <a:r>
              <a:rPr lang="en-US" b="1" dirty="0" smtClean="0"/>
              <a:t>?</a:t>
            </a:r>
          </a:p>
          <a:p>
            <a:pPr>
              <a:buNone/>
            </a:pPr>
            <a:r>
              <a:rPr lang="en-US" dirty="0" smtClean="0"/>
              <a:t>  a.</a:t>
            </a:r>
            <a:r>
              <a:rPr lang="en-US" dirty="0"/>
              <a:t> He works in the same office as Anne</a:t>
            </a:r>
            <a:r>
              <a:rPr lang="en-US" dirty="0" smtClean="0"/>
              <a:t>.</a:t>
            </a:r>
            <a:endParaRPr lang="en-US" dirty="0"/>
          </a:p>
          <a:p>
            <a:pPr>
              <a:buNone/>
            </a:pPr>
            <a:r>
              <a:rPr lang="en-US" dirty="0" smtClean="0"/>
              <a:t>  b. He </a:t>
            </a:r>
            <a:r>
              <a:rPr lang="en-US" dirty="0"/>
              <a:t>has a very busy schedule</a:t>
            </a:r>
            <a:r>
              <a:rPr lang="en-US" dirty="0" smtClean="0"/>
              <a:t>.</a:t>
            </a:r>
            <a:endParaRPr lang="en-US" dirty="0"/>
          </a:p>
          <a:p>
            <a:pPr>
              <a:buNone/>
            </a:pPr>
            <a:r>
              <a:rPr lang="en-US" dirty="0" smtClean="0"/>
              <a:t>  c. He </a:t>
            </a:r>
            <a:r>
              <a:rPr lang="en-US" dirty="0"/>
              <a:t>is a leading expert on staff motivation</a:t>
            </a:r>
            <a:r>
              <a:rPr lang="en-US" dirty="0" smtClean="0"/>
              <a:t>.</a:t>
            </a:r>
            <a:endParaRPr lang="en-US" dirty="0"/>
          </a:p>
          <a:p>
            <a:pPr>
              <a:buNone/>
            </a:pPr>
            <a:r>
              <a:rPr lang="en-US" dirty="0" smtClean="0"/>
              <a:t>  d. Anne </a:t>
            </a:r>
            <a:r>
              <a:rPr lang="en-US" dirty="0"/>
              <a:t>knows him better than Helen does</a:t>
            </a:r>
            <a:r>
              <a:rPr lang="en-US" dirty="0" smtClean="0"/>
              <a:t>.</a:t>
            </a:r>
            <a:r>
              <a:rPr lang="en-US" dirty="0"/>
              <a:t/>
            </a:r>
            <a:br>
              <a:rPr lang="en-US" dirty="0"/>
            </a:br>
            <a:r>
              <a:rPr lang="en-US" dirty="0"/>
              <a:t/>
            </a:r>
            <a:br>
              <a:rPr lang="en-US" dirty="0"/>
            </a:br>
            <a:r>
              <a:rPr lang="en-US" dirty="0" smtClean="0"/>
              <a:t>    </a:t>
            </a:r>
            <a:r>
              <a:rPr lang="en-US" sz="2100" dirty="0"/>
              <a:t>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normAutofit/>
          </a:bodyPr>
          <a:lstStyle/>
          <a:p>
            <a:pPr>
              <a:buNone/>
            </a:pPr>
            <a:r>
              <a:rPr lang="en-US" dirty="0" smtClean="0"/>
              <a:t> </a:t>
            </a:r>
            <a:r>
              <a:rPr lang="en-US" b="1" dirty="0" smtClean="0"/>
              <a:t>1)</a:t>
            </a:r>
            <a:r>
              <a:rPr lang="en-US" b="1" dirty="0"/>
              <a:t> </a:t>
            </a:r>
            <a:r>
              <a:rPr lang="en-US" b="1" dirty="0" smtClean="0"/>
              <a:t>What </a:t>
            </a:r>
            <a:r>
              <a:rPr lang="en-US" b="1" dirty="0"/>
              <a:t>is the main objective of the message?</a:t>
            </a:r>
          </a:p>
          <a:p>
            <a:pPr>
              <a:buNone/>
            </a:pPr>
            <a:r>
              <a:rPr lang="en-US" dirty="0" smtClean="0"/>
              <a:t>  a.</a:t>
            </a:r>
            <a:r>
              <a:rPr lang="en-US" dirty="0"/>
              <a:t> </a:t>
            </a:r>
            <a:r>
              <a:rPr lang="en-US" dirty="0" smtClean="0"/>
              <a:t>To inform</a:t>
            </a:r>
            <a:endParaRPr lang="en-US" dirty="0"/>
          </a:p>
          <a:p>
            <a:pPr>
              <a:buNone/>
            </a:pPr>
            <a:r>
              <a:rPr lang="en-US" dirty="0" smtClean="0"/>
              <a:t>  b. To accuse</a:t>
            </a:r>
            <a:endParaRPr lang="en-US" dirty="0"/>
          </a:p>
          <a:p>
            <a:pPr>
              <a:buNone/>
            </a:pPr>
            <a:r>
              <a:rPr lang="en-US" dirty="0" smtClean="0"/>
              <a:t>  c. To </a:t>
            </a:r>
            <a:r>
              <a:rPr lang="en-US" dirty="0"/>
              <a:t>make a </a:t>
            </a:r>
            <a:r>
              <a:rPr lang="en-US" dirty="0" smtClean="0"/>
              <a:t>request</a:t>
            </a:r>
          </a:p>
          <a:p>
            <a:pPr>
              <a:buNone/>
            </a:pPr>
            <a:r>
              <a:rPr lang="en-US" dirty="0" smtClean="0"/>
              <a:t>  </a:t>
            </a:r>
            <a:r>
              <a:rPr lang="en-US" b="1" dirty="0" smtClean="0"/>
              <a:t>d.</a:t>
            </a:r>
            <a:r>
              <a:rPr lang="en-US" dirty="0" smtClean="0"/>
              <a:t> </a:t>
            </a:r>
            <a:r>
              <a:rPr lang="en-US" b="1" dirty="0" smtClean="0"/>
              <a:t>To praise</a:t>
            </a:r>
            <a:r>
              <a:rPr lang="en-US" dirty="0"/>
              <a:t/>
            </a:r>
            <a:br>
              <a:rPr lang="en-US" dirty="0"/>
            </a:br>
            <a:endParaRPr lang="en-US" dirty="0"/>
          </a:p>
          <a:p>
            <a:pPr>
              <a:buNone/>
            </a:pPr>
            <a:r>
              <a:rPr lang="en-US" b="1" dirty="0" smtClean="0"/>
              <a:t> 2)</a:t>
            </a:r>
            <a:r>
              <a:rPr lang="en-US" b="1" dirty="0"/>
              <a:t> </a:t>
            </a:r>
            <a:r>
              <a:rPr lang="en-US" b="1" dirty="0" smtClean="0"/>
              <a:t>What </a:t>
            </a:r>
            <a:r>
              <a:rPr lang="en-US" b="1" dirty="0"/>
              <a:t>can be implied about the workshop?</a:t>
            </a:r>
          </a:p>
          <a:p>
            <a:pPr>
              <a:buNone/>
            </a:pPr>
            <a:r>
              <a:rPr lang="en-US" dirty="0" smtClean="0"/>
              <a:t> </a:t>
            </a:r>
            <a:r>
              <a:rPr lang="en-US" dirty="0"/>
              <a:t> </a:t>
            </a:r>
            <a:r>
              <a:rPr lang="en-US" dirty="0" smtClean="0"/>
              <a:t>a. All </a:t>
            </a:r>
            <a:r>
              <a:rPr lang="en-US" dirty="0"/>
              <a:t>the delegates were staff from the same office</a:t>
            </a:r>
            <a:r>
              <a:rPr lang="en-US" dirty="0" smtClean="0"/>
              <a:t>.</a:t>
            </a:r>
            <a:endParaRPr lang="en-US" dirty="0"/>
          </a:p>
          <a:p>
            <a:pPr>
              <a:buNone/>
            </a:pPr>
            <a:r>
              <a:rPr lang="en-US" dirty="0" smtClean="0"/>
              <a:t>  b. It </a:t>
            </a:r>
            <a:r>
              <a:rPr lang="en-US" dirty="0"/>
              <a:t>included several talks</a:t>
            </a:r>
            <a:r>
              <a:rPr lang="en-US" dirty="0" smtClean="0"/>
              <a:t>.</a:t>
            </a:r>
            <a:endParaRPr lang="en-US" dirty="0"/>
          </a:p>
          <a:p>
            <a:pPr>
              <a:buNone/>
            </a:pPr>
            <a:r>
              <a:rPr lang="en-US" b="1" dirty="0" smtClean="0"/>
              <a:t>  c.</a:t>
            </a:r>
            <a:r>
              <a:rPr lang="en-US" dirty="0" smtClean="0"/>
              <a:t> </a:t>
            </a:r>
            <a:r>
              <a:rPr lang="en-US" b="1" dirty="0" smtClean="0"/>
              <a:t>It </a:t>
            </a:r>
            <a:r>
              <a:rPr lang="en-US" b="1" dirty="0"/>
              <a:t>lasted one day</a:t>
            </a:r>
            <a:r>
              <a:rPr lang="en-US" b="1" dirty="0" smtClean="0"/>
              <a:t>.</a:t>
            </a:r>
            <a:endParaRPr lang="en-US" dirty="0"/>
          </a:p>
          <a:p>
            <a:pPr>
              <a:buNone/>
            </a:pPr>
            <a:r>
              <a:rPr lang="en-US" dirty="0" smtClean="0"/>
              <a:t>  d. Motivation </a:t>
            </a:r>
            <a:r>
              <a:rPr lang="en-US" dirty="0"/>
              <a:t>was the only topic discussed</a:t>
            </a:r>
            <a:r>
              <a:rPr lang="en-US" dirty="0" smtClean="0"/>
              <a:t>.</a:t>
            </a:r>
            <a:endParaRPr lang="en-US" dirty="0"/>
          </a:p>
          <a:p>
            <a:pPr>
              <a:buNone/>
            </a:pPr>
            <a:endParaRPr lang="en-US" b="1" dirty="0" smtClean="0"/>
          </a:p>
          <a:p>
            <a:pPr>
              <a:buNone/>
            </a:pPr>
            <a:r>
              <a:rPr lang="en-US" b="1" dirty="0" smtClean="0"/>
              <a:t>3)</a:t>
            </a:r>
            <a:r>
              <a:rPr lang="en-US" b="1" dirty="0"/>
              <a:t> </a:t>
            </a:r>
            <a:r>
              <a:rPr lang="en-US" b="1" dirty="0" smtClean="0"/>
              <a:t>What </a:t>
            </a:r>
            <a:r>
              <a:rPr lang="en-US" b="1" dirty="0"/>
              <a:t>can be implied about Dr Friedman</a:t>
            </a:r>
            <a:r>
              <a:rPr lang="en-US" b="1" dirty="0" smtClean="0"/>
              <a:t>?</a:t>
            </a:r>
          </a:p>
          <a:p>
            <a:pPr>
              <a:buNone/>
            </a:pPr>
            <a:r>
              <a:rPr lang="en-US" dirty="0" smtClean="0"/>
              <a:t>  a.</a:t>
            </a:r>
            <a:r>
              <a:rPr lang="en-US" dirty="0"/>
              <a:t> He works in the same office as Anne. </a:t>
            </a:r>
          </a:p>
          <a:p>
            <a:pPr>
              <a:buNone/>
            </a:pPr>
            <a:r>
              <a:rPr lang="en-US" b="1" dirty="0" smtClean="0"/>
              <a:t>  b</a:t>
            </a:r>
            <a:r>
              <a:rPr lang="en-US" dirty="0" smtClean="0"/>
              <a:t>. </a:t>
            </a:r>
            <a:r>
              <a:rPr lang="en-US" b="1" dirty="0" smtClean="0"/>
              <a:t>He </a:t>
            </a:r>
            <a:r>
              <a:rPr lang="en-US" b="1" dirty="0"/>
              <a:t>has a very busy schedule</a:t>
            </a:r>
            <a:r>
              <a:rPr lang="en-US" b="1" dirty="0" smtClean="0"/>
              <a:t>.</a:t>
            </a:r>
            <a:endParaRPr lang="en-US" dirty="0"/>
          </a:p>
          <a:p>
            <a:pPr>
              <a:buNone/>
            </a:pPr>
            <a:r>
              <a:rPr lang="en-US" dirty="0" smtClean="0"/>
              <a:t>  c. He </a:t>
            </a:r>
            <a:r>
              <a:rPr lang="en-US" dirty="0"/>
              <a:t>is a leading expert on staff motivation</a:t>
            </a:r>
            <a:r>
              <a:rPr lang="en-US" dirty="0" smtClean="0"/>
              <a:t>.</a:t>
            </a:r>
            <a:endParaRPr lang="en-US" dirty="0"/>
          </a:p>
          <a:p>
            <a:pPr>
              <a:buNone/>
            </a:pPr>
            <a:r>
              <a:rPr lang="en-US" dirty="0" smtClean="0"/>
              <a:t>  d. Anne </a:t>
            </a:r>
            <a:r>
              <a:rPr lang="en-US" dirty="0"/>
              <a:t>knows him better than Helen does</a:t>
            </a:r>
            <a:r>
              <a:rPr lang="en-US" dirty="0" smtClean="0"/>
              <a:t>.</a:t>
            </a:r>
            <a:r>
              <a:rPr lang="en-US" dirty="0"/>
              <a:t/>
            </a:r>
            <a:br>
              <a:rPr lang="en-US" dirty="0"/>
            </a:br>
            <a:r>
              <a:rPr lang="en-US" dirty="0"/>
              <a:t/>
            </a:r>
            <a:br>
              <a:rPr lang="en-US" dirty="0"/>
            </a:br>
            <a:r>
              <a:rPr lang="en-US" dirty="0" smtClean="0"/>
              <a:t>    </a:t>
            </a:r>
            <a:r>
              <a:rPr lang="en-US" sz="2100" dirty="0"/>
              <a:t>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423600" y="914400"/>
            <a:ext cx="8568000" cy="6048000"/>
          </a:xfrm>
        </p:spPr>
        <p:txBody>
          <a:bodyPr>
            <a:normAutofit/>
          </a:bodyPr>
          <a:lstStyle/>
          <a:p>
            <a:pPr>
              <a:buNone/>
            </a:pPr>
            <a:r>
              <a:rPr lang="en-US" sz="2000" dirty="0" smtClean="0"/>
              <a:t>   </a:t>
            </a:r>
          </a:p>
          <a:p>
            <a:pPr>
              <a:buNone/>
            </a:pPr>
            <a:r>
              <a:rPr lang="en-US" sz="2000" dirty="0" smtClean="0"/>
              <a:t>  </a:t>
            </a:r>
          </a:p>
          <a:p>
            <a:pPr>
              <a:buNone/>
            </a:pPr>
            <a:r>
              <a:rPr lang="en-US" sz="2000" dirty="0" smtClean="0"/>
              <a:t>   </a:t>
            </a:r>
            <a:r>
              <a:rPr lang="en-US" dirty="0" smtClean="0"/>
              <a:t>Here’s </a:t>
            </a:r>
            <a:r>
              <a:rPr lang="en-US" dirty="0"/>
              <a:t>a mouth-watering cookie recipe for you to try at home. You will need two cups each of margarine, white sugar and brown sugar; four eggs, four cups of flour, 1 teaspoon of baking powder, a pinch of salt and a cup of milk chocolate chips. First of all, pre-heat the oven to 350 degrees Fahrenheit. Take a large bowl and cream together the margarine and sugar until they are smooth.  Then add the eggs, one by one.  Sift the flour and baking powder into the mixture and add the salt. Finally add the chocolate chips.  Drop spoonfuls of the mixture onto ungreased cookie sheets and bake for eight to ten minutes until the edges are golden brown.  Cool for one hour before eating.</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228600" y="886200"/>
            <a:ext cx="8568000" cy="6048000"/>
          </a:xfrm>
        </p:spPr>
        <p:txBody>
          <a:bodyPr>
            <a:normAutofit/>
          </a:bodyPr>
          <a:lstStyle/>
          <a:p>
            <a:pPr>
              <a:buNone/>
            </a:pPr>
            <a:r>
              <a:rPr lang="en-US" b="1" dirty="0" smtClean="0"/>
              <a:t>1)</a:t>
            </a:r>
            <a:r>
              <a:rPr lang="en-US" b="1" dirty="0"/>
              <a:t> </a:t>
            </a:r>
            <a:r>
              <a:rPr lang="en-US" b="1" dirty="0" smtClean="0"/>
              <a:t>Which </a:t>
            </a:r>
            <a:r>
              <a:rPr lang="en-US" b="1" dirty="0"/>
              <a:t>of the following is NOT an ingredient in the recipe?</a:t>
            </a:r>
          </a:p>
          <a:p>
            <a:pPr>
              <a:buNone/>
            </a:pPr>
            <a:r>
              <a:rPr lang="en-US" dirty="0" smtClean="0"/>
              <a:t>  a.</a:t>
            </a:r>
            <a:r>
              <a:rPr lang="en-US" dirty="0"/>
              <a:t> </a:t>
            </a:r>
            <a:r>
              <a:rPr lang="en-US" dirty="0" smtClean="0"/>
              <a:t>Cream</a:t>
            </a:r>
            <a:endParaRPr lang="en-US" dirty="0"/>
          </a:p>
          <a:p>
            <a:pPr>
              <a:buNone/>
            </a:pPr>
            <a:r>
              <a:rPr lang="en-US" dirty="0" smtClean="0"/>
              <a:t>  b. Flour</a:t>
            </a:r>
            <a:endParaRPr lang="en-US" dirty="0"/>
          </a:p>
          <a:p>
            <a:pPr>
              <a:buNone/>
            </a:pPr>
            <a:r>
              <a:rPr lang="en-US" dirty="0" smtClean="0"/>
              <a:t>  c. Eggs</a:t>
            </a:r>
            <a:endParaRPr lang="en-US" dirty="0"/>
          </a:p>
          <a:p>
            <a:pPr>
              <a:buNone/>
            </a:pPr>
            <a:r>
              <a:rPr lang="en-US" dirty="0" smtClean="0"/>
              <a:t>  d. Margarine</a:t>
            </a:r>
            <a:r>
              <a:rPr lang="en-US" dirty="0"/>
              <a:t/>
            </a:r>
            <a:br>
              <a:rPr lang="en-US" dirty="0"/>
            </a:br>
            <a:endParaRPr lang="en-US" dirty="0" smtClean="0"/>
          </a:p>
          <a:p>
            <a:pPr>
              <a:buNone/>
            </a:pPr>
            <a:r>
              <a:rPr lang="en-US" b="1" dirty="0" smtClean="0"/>
              <a:t>2)</a:t>
            </a:r>
            <a:r>
              <a:rPr lang="en-US" b="1" dirty="0"/>
              <a:t> </a:t>
            </a:r>
            <a:r>
              <a:rPr lang="en-US" b="1" dirty="0" smtClean="0"/>
              <a:t>What </a:t>
            </a:r>
            <a:r>
              <a:rPr lang="en-US" b="1" dirty="0"/>
              <a:t>must the cook do </a:t>
            </a:r>
            <a:r>
              <a:rPr lang="en-US" b="1" dirty="0" smtClean="0"/>
              <a:t>first?</a:t>
            </a:r>
            <a:endParaRPr lang="en-US" b="1" dirty="0"/>
          </a:p>
          <a:p>
            <a:pPr>
              <a:buNone/>
            </a:pPr>
            <a:r>
              <a:rPr lang="en-US" dirty="0" smtClean="0"/>
              <a:t>  a.</a:t>
            </a:r>
            <a:r>
              <a:rPr lang="en-US" dirty="0"/>
              <a:t> Put the margarine and sugar in a </a:t>
            </a:r>
            <a:r>
              <a:rPr lang="en-US" dirty="0" smtClean="0"/>
              <a:t>bowl</a:t>
            </a:r>
            <a:endParaRPr lang="en-US" dirty="0"/>
          </a:p>
          <a:p>
            <a:pPr>
              <a:buNone/>
            </a:pPr>
            <a:r>
              <a:rPr lang="en-US" dirty="0" smtClean="0"/>
              <a:t>  b. Turn </a:t>
            </a:r>
            <a:r>
              <a:rPr lang="en-US" dirty="0"/>
              <a:t>on the </a:t>
            </a:r>
            <a:r>
              <a:rPr lang="en-US" dirty="0" smtClean="0"/>
              <a:t>oven</a:t>
            </a:r>
            <a:endParaRPr lang="en-US" dirty="0"/>
          </a:p>
          <a:p>
            <a:pPr>
              <a:buNone/>
            </a:pPr>
            <a:r>
              <a:rPr lang="en-US" dirty="0" smtClean="0"/>
              <a:t>  c. Sift </a:t>
            </a:r>
            <a:r>
              <a:rPr lang="en-US" dirty="0"/>
              <a:t>the </a:t>
            </a:r>
            <a:r>
              <a:rPr lang="en-US" dirty="0" smtClean="0"/>
              <a:t>flour</a:t>
            </a:r>
            <a:endParaRPr lang="en-US" dirty="0"/>
          </a:p>
          <a:p>
            <a:pPr>
              <a:buNone/>
            </a:pPr>
            <a:r>
              <a:rPr lang="en-US" dirty="0" smtClean="0"/>
              <a:t>  d. Break </a:t>
            </a:r>
            <a:r>
              <a:rPr lang="en-US" dirty="0"/>
              <a:t>the </a:t>
            </a:r>
            <a:r>
              <a:rPr lang="en-US" dirty="0" smtClean="0"/>
              <a:t>eggs</a:t>
            </a:r>
            <a:r>
              <a:rPr lang="en-US" dirty="0"/>
              <a:t/>
            </a:r>
            <a:br>
              <a:rPr lang="en-US" dirty="0"/>
            </a:br>
            <a:endParaRPr lang="en-US" dirty="0" smtClean="0"/>
          </a:p>
          <a:p>
            <a:pPr>
              <a:buNone/>
            </a:pPr>
            <a:r>
              <a:rPr lang="en-US" b="1" dirty="0" smtClean="0"/>
              <a:t>3) Which of the following ingredients is added last?</a:t>
            </a:r>
          </a:p>
          <a:p>
            <a:pPr>
              <a:buNone/>
            </a:pPr>
            <a:r>
              <a:rPr lang="en-US" dirty="0" smtClean="0"/>
              <a:t>  a. Salt</a:t>
            </a:r>
          </a:p>
          <a:p>
            <a:pPr>
              <a:buNone/>
            </a:pPr>
            <a:r>
              <a:rPr lang="en-US" dirty="0" smtClean="0"/>
              <a:t>  b. Baking powder</a:t>
            </a:r>
          </a:p>
          <a:p>
            <a:pPr>
              <a:buNone/>
            </a:pPr>
            <a:r>
              <a:rPr lang="en-US" dirty="0" smtClean="0"/>
              <a:t>  c. Chocolate chips</a:t>
            </a:r>
          </a:p>
          <a:p>
            <a:pPr>
              <a:buNone/>
            </a:pPr>
            <a:r>
              <a:rPr lang="en-US" dirty="0" smtClean="0"/>
              <a:t>  d. Eggs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4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913</TotalTime>
  <Words>587</Words>
  <Application>Microsoft Office PowerPoint</Application>
  <PresentationFormat>On-screen Show (4:3)</PresentationFormat>
  <Paragraphs>213</Paragraphs>
  <Slides>19</Slides>
  <Notes>3</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4_Default Design</vt:lpstr>
      <vt:lpstr>PowerPoint Presentation</vt:lpstr>
      <vt:lpstr>PowerPoint Presentation</vt:lpstr>
      <vt:lpstr>PowerPoint Presentation</vt:lpstr>
      <vt:lpstr>PowerPoint Presentation</vt:lpstr>
      <vt:lpstr>Read the passage and answer the questions</vt:lpstr>
      <vt:lpstr>PowerPoint Presentation</vt:lpstr>
      <vt:lpstr>PowerPoint Presentation</vt:lpstr>
      <vt:lpstr>Read the passage and answer the questions</vt:lpstr>
      <vt:lpstr>                                  </vt:lpstr>
      <vt:lpstr>                                  </vt:lpstr>
      <vt:lpstr>Read the passage and answer the questions</vt:lpstr>
      <vt:lpstr>PowerPoint Presentation</vt:lpstr>
      <vt:lpstr>PowerPoint Presentation</vt:lpstr>
      <vt:lpstr>PowerPoint Presentation</vt:lpstr>
      <vt:lpstr>PowerPoint Presentation</vt:lpstr>
      <vt:lpstr>PowerPoint Presentation</vt:lpstr>
      <vt:lpstr>Read the passage and answer the questions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TOEIC</dc:title>
  <dc:creator>a</dc:creator>
  <cp:lastModifiedBy>a</cp:lastModifiedBy>
  <cp:revision>343</cp:revision>
  <dcterms:created xsi:type="dcterms:W3CDTF">2013-12-06T10:14:07Z</dcterms:created>
  <dcterms:modified xsi:type="dcterms:W3CDTF">2015-05-04T08:01:51Z</dcterms:modified>
</cp:coreProperties>
</file>