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2" r:id="rId3"/>
    <p:sldId id="259" r:id="rId4"/>
    <p:sldId id="273" r:id="rId5"/>
    <p:sldId id="260" r:id="rId6"/>
    <p:sldId id="274" r:id="rId7"/>
    <p:sldId id="275" r:id="rId8"/>
    <p:sldId id="262" r:id="rId9"/>
    <p:sldId id="276" r:id="rId10"/>
    <p:sldId id="264" r:id="rId11"/>
    <p:sldId id="277" r:id="rId12"/>
    <p:sldId id="278" r:id="rId13"/>
    <p:sldId id="266" r:id="rId14"/>
    <p:sldId id="279" r:id="rId15"/>
    <p:sldId id="268" r:id="rId16"/>
    <p:sldId id="28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236296" y="6588346"/>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
        <p:nvSpPr>
          <p:cNvPr id="2" name="TextBox 1"/>
          <p:cNvSpPr txBox="1"/>
          <p:nvPr userDrawn="1"/>
        </p:nvSpPr>
        <p:spPr>
          <a:xfrm>
            <a:off x="1011381" y="45953"/>
            <a:ext cx="5487810" cy="369332"/>
          </a:xfrm>
          <a:prstGeom prst="rect">
            <a:avLst/>
          </a:prstGeom>
          <a:noFill/>
        </p:spPr>
        <p:txBody>
          <a:bodyPr wrap="square" rtlCol="0">
            <a:spAutoFit/>
          </a:bodyPr>
          <a:lstStyle/>
          <a:p>
            <a:r>
              <a:rPr lang="en-IN" b="1" dirty="0" smtClean="0">
                <a:solidFill>
                  <a:schemeClr val="bg1"/>
                </a:solidFill>
              </a:rPr>
              <a:t>TOEIC Reading Comprehension Exercise 17</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smtClean="0">
                <a:solidFill>
                  <a:schemeClr val="accent6">
                    <a:lumMod val="50000"/>
                  </a:schemeClr>
                </a:solidFill>
              </a:rPr>
              <a:t>Exercise 17</a:t>
            </a:r>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4) Rutherford sat for a scholarship test because </a:t>
            </a:r>
          </a:p>
          <a:p>
            <a:pPr>
              <a:buNone/>
            </a:pPr>
            <a:r>
              <a:rPr lang="en-US" dirty="0" smtClean="0"/>
              <a:t>  a. He was an outstanding student</a:t>
            </a:r>
          </a:p>
          <a:p>
            <a:pPr>
              <a:buNone/>
            </a:pPr>
            <a:r>
              <a:rPr lang="en-US" dirty="0" smtClean="0"/>
              <a:t>  b. He was a bookworm</a:t>
            </a:r>
          </a:p>
          <a:p>
            <a:pPr>
              <a:buNone/>
            </a:pPr>
            <a:r>
              <a:rPr lang="en-US" dirty="0" smtClean="0"/>
              <a:t>  c. He thought of following an academic career</a:t>
            </a:r>
          </a:p>
          <a:p>
            <a:pPr>
              <a:buNone/>
            </a:pPr>
            <a:r>
              <a:rPr lang="en-US" dirty="0" smtClean="0"/>
              <a:t>  d. His masters wanted him to do that</a:t>
            </a:r>
          </a:p>
          <a:p>
            <a:endParaRPr lang="en-US" dirty="0" smtClean="0"/>
          </a:p>
          <a:p>
            <a:pPr>
              <a:buNone/>
            </a:pPr>
            <a:r>
              <a:rPr lang="en-US" b="1" dirty="0" smtClean="0">
                <a:solidFill>
                  <a:schemeClr val="tx1"/>
                </a:solidFill>
              </a:rPr>
              <a:t>5) The phrase ‘mechanical bent’ suggests that Rutherford</a:t>
            </a:r>
          </a:p>
          <a:p>
            <a:pPr>
              <a:buNone/>
            </a:pPr>
            <a:r>
              <a:rPr lang="en-US" dirty="0" smtClean="0"/>
              <a:t>  a. Was quite mechanical</a:t>
            </a:r>
          </a:p>
          <a:p>
            <a:pPr>
              <a:buNone/>
            </a:pPr>
            <a:r>
              <a:rPr lang="en-US" dirty="0" smtClean="0"/>
              <a:t>  b. Was devoid of human warmth, emotion, feeling, intelligence etc</a:t>
            </a:r>
          </a:p>
          <a:p>
            <a:pPr>
              <a:buNone/>
            </a:pPr>
            <a:r>
              <a:rPr lang="en-US" dirty="0" smtClean="0"/>
              <a:t>  c. Did things and lived as thoughtlessly as a machine</a:t>
            </a:r>
          </a:p>
          <a:p>
            <a:pPr>
              <a:buNone/>
            </a:pPr>
            <a:r>
              <a:rPr lang="en-US" dirty="0" smtClean="0"/>
              <a:t>  d. Had an aptitude for the science of machinery</a:t>
            </a:r>
          </a:p>
          <a:p>
            <a:endParaRPr lang="en-US" dirty="0" smtClean="0">
              <a:solidFill>
                <a:schemeClr val="accent2"/>
              </a:solidFill>
            </a:endParaRPr>
          </a:p>
          <a:p>
            <a:pPr>
              <a:buNone/>
            </a:pPr>
            <a:r>
              <a:rPr lang="en-US" b="1" dirty="0" smtClean="0">
                <a:solidFill>
                  <a:schemeClr val="tx1"/>
                </a:solidFill>
              </a:rPr>
              <a:t>6) Which of the two colleges are mentioned in the passage</a:t>
            </a:r>
          </a:p>
          <a:p>
            <a:pPr>
              <a:buNone/>
            </a:pPr>
            <a:r>
              <a:rPr lang="en-US" dirty="0" smtClean="0"/>
              <a:t>  a. Nelson College</a:t>
            </a:r>
          </a:p>
          <a:p>
            <a:pPr>
              <a:buNone/>
            </a:pPr>
            <a:r>
              <a:rPr lang="en-US" dirty="0" smtClean="0"/>
              <a:t>  b. Nelison College</a:t>
            </a:r>
          </a:p>
          <a:p>
            <a:pPr>
              <a:buNone/>
            </a:pPr>
            <a:r>
              <a:rPr lang="en-US" dirty="0" smtClean="0"/>
              <a:t>  c. Canterburry College</a:t>
            </a:r>
          </a:p>
          <a:p>
            <a:pPr>
              <a:buNone/>
            </a:pPr>
            <a:r>
              <a:rPr lang="en-US" dirty="0" smtClean="0"/>
              <a:t>  d. Casterburry College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4) Rutherford sat for a scholarship test because </a:t>
            </a:r>
          </a:p>
          <a:p>
            <a:pPr>
              <a:buNone/>
            </a:pPr>
            <a:r>
              <a:rPr lang="en-US" dirty="0" smtClean="0"/>
              <a:t>  a. He was an outstanding student</a:t>
            </a:r>
          </a:p>
          <a:p>
            <a:pPr>
              <a:buNone/>
            </a:pPr>
            <a:r>
              <a:rPr lang="en-US" dirty="0" smtClean="0"/>
              <a:t>  b. He was a bookworm</a:t>
            </a:r>
          </a:p>
          <a:p>
            <a:pPr>
              <a:buNone/>
            </a:pPr>
            <a:r>
              <a:rPr lang="en-US" dirty="0" smtClean="0"/>
              <a:t>  c. He thought of following an academic career</a:t>
            </a:r>
          </a:p>
          <a:p>
            <a:pPr>
              <a:buNone/>
            </a:pPr>
            <a:r>
              <a:rPr lang="en-US" dirty="0" smtClean="0"/>
              <a:t>  </a:t>
            </a:r>
            <a:r>
              <a:rPr lang="en-US" b="1" dirty="0" smtClean="0"/>
              <a:t>d. His masters wanted him to do that</a:t>
            </a:r>
          </a:p>
          <a:p>
            <a:endParaRPr lang="en-US" dirty="0" smtClean="0"/>
          </a:p>
          <a:p>
            <a:pPr>
              <a:buNone/>
            </a:pPr>
            <a:r>
              <a:rPr lang="en-US" b="1" dirty="0" smtClean="0">
                <a:solidFill>
                  <a:schemeClr val="tx1"/>
                </a:solidFill>
              </a:rPr>
              <a:t>5) The phrase ‘mechanical bent’ suggests that Rutherford</a:t>
            </a:r>
          </a:p>
          <a:p>
            <a:pPr>
              <a:buNone/>
            </a:pPr>
            <a:r>
              <a:rPr lang="en-US" dirty="0" smtClean="0"/>
              <a:t>  a. Was quite mechanical</a:t>
            </a:r>
          </a:p>
          <a:p>
            <a:pPr>
              <a:buNone/>
            </a:pPr>
            <a:r>
              <a:rPr lang="en-US" dirty="0" smtClean="0"/>
              <a:t>  b. Was devoid of human warmth, emotion, feeling, intelligence etc</a:t>
            </a:r>
          </a:p>
          <a:p>
            <a:pPr>
              <a:buNone/>
            </a:pPr>
            <a:r>
              <a:rPr lang="en-US" dirty="0" smtClean="0"/>
              <a:t>  c. Did things and lived as thoughtlessly as a machine</a:t>
            </a:r>
          </a:p>
          <a:p>
            <a:pPr>
              <a:buNone/>
            </a:pPr>
            <a:r>
              <a:rPr lang="en-US" dirty="0" smtClean="0"/>
              <a:t>  </a:t>
            </a:r>
            <a:r>
              <a:rPr lang="en-US" b="1" dirty="0" smtClean="0"/>
              <a:t>d. Had an aptitude for the science of machinery</a:t>
            </a:r>
          </a:p>
          <a:p>
            <a:endParaRPr lang="en-US" dirty="0" smtClean="0">
              <a:solidFill>
                <a:schemeClr val="accent2"/>
              </a:solidFill>
            </a:endParaRPr>
          </a:p>
          <a:p>
            <a:pPr>
              <a:buNone/>
            </a:pPr>
            <a:r>
              <a:rPr lang="en-US" b="1" dirty="0" smtClean="0">
                <a:solidFill>
                  <a:schemeClr val="tx1"/>
                </a:solidFill>
              </a:rPr>
              <a:t>6) Which of the two colleges are mentioned in the passage</a:t>
            </a:r>
          </a:p>
          <a:p>
            <a:pPr>
              <a:buNone/>
            </a:pPr>
            <a:r>
              <a:rPr lang="en-US" b="1" dirty="0" smtClean="0">
                <a:solidFill>
                  <a:schemeClr val="tx1"/>
                </a:solidFill>
              </a:rPr>
              <a:t>  a. Nelson College</a:t>
            </a:r>
          </a:p>
          <a:p>
            <a:pPr>
              <a:buNone/>
            </a:pPr>
            <a:r>
              <a:rPr lang="en-US" dirty="0" smtClean="0"/>
              <a:t>  b. Nelison College</a:t>
            </a:r>
          </a:p>
          <a:p>
            <a:pPr>
              <a:buNone/>
            </a:pPr>
            <a:r>
              <a:rPr lang="en-US" dirty="0" smtClean="0"/>
              <a:t>  </a:t>
            </a:r>
            <a:r>
              <a:rPr lang="en-US" b="1" dirty="0" smtClean="0">
                <a:solidFill>
                  <a:schemeClr val="tx1"/>
                </a:solidFill>
              </a:rPr>
              <a:t>c. Canterburry College</a:t>
            </a:r>
          </a:p>
          <a:p>
            <a:pPr>
              <a:buNone/>
            </a:pPr>
            <a:r>
              <a:rPr lang="en-US" dirty="0" smtClean="0"/>
              <a:t>  d. Casterburry College</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10000"/>
            <a:ext cx="8568000" cy="3785652"/>
          </a:xfrm>
          <a:prstGeom prst="rect">
            <a:avLst/>
          </a:prstGeom>
          <a:noFill/>
        </p:spPr>
        <p:txBody>
          <a:bodyPr wrap="square" rtlCol="0">
            <a:spAutoFit/>
          </a:bodyPr>
          <a:lstStyle/>
          <a:p>
            <a:endParaRPr lang="en-US" sz="1600" dirty="0" smtClean="0"/>
          </a:p>
          <a:p>
            <a:endParaRPr lang="en-US" sz="1600" dirty="0"/>
          </a:p>
          <a:p>
            <a:endParaRPr lang="en-US" sz="1600" dirty="0" smtClean="0"/>
          </a:p>
          <a:p>
            <a:r>
              <a:rPr lang="en-US" sz="1600" dirty="0" smtClean="0"/>
              <a:t>The artificial intelligence quotient should seek to replace the time-tested I.Q. as a measure of mental ability is perfectly in consonance with the present day standards in a plastic society. However, the battle over grey cells whether in human or mechanical minds, whose latest round has found uncle Sam shedding crocodile tears over Japan’s failure to deliver on it’s promise to produce a fifth generation computer, may find the Asian Tiger Cubs- the under-35 Japanese researchers having the last laugh. For though, all the boastful Tokyo talk a decade ago to build knowledge- and not merely numbers which is all Silicon Valley Chips supposedly do – has remained just talk, the 180 young scientists in the ten year venture have nevertheless made the big brains at Silicon Valley look rather silly with their product which has a yen for logical programming. The jubilation in the Valley may turn to depression when the inexorable logic of this development pulls down Washington from its pedestal of supercomputer supremacy.</a:t>
            </a:r>
            <a:endParaRPr lang="en-US" sz="1600" dirty="0"/>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7384"/>
            <a:ext cx="8568000" cy="6048000"/>
          </a:xfrm>
        </p:spPr>
        <p:txBody>
          <a:bodyPr/>
          <a:lstStyle/>
          <a:p>
            <a:pPr>
              <a:buNone/>
            </a:pPr>
            <a:r>
              <a:rPr lang="en-US" b="1" dirty="0" smtClean="0">
                <a:solidFill>
                  <a:schemeClr val="tx1"/>
                </a:solidFill>
              </a:rPr>
              <a:t>1) Asian Tiger Cubs are</a:t>
            </a:r>
          </a:p>
          <a:p>
            <a:pPr>
              <a:buNone/>
            </a:pPr>
            <a:r>
              <a:rPr lang="en-US" dirty="0" smtClean="0"/>
              <a:t>  a. Are young Japanese researchers</a:t>
            </a:r>
          </a:p>
          <a:p>
            <a:pPr>
              <a:buNone/>
            </a:pPr>
            <a:r>
              <a:rPr lang="en-US" dirty="0" smtClean="0"/>
              <a:t>  b. Mechanical minds</a:t>
            </a:r>
          </a:p>
          <a:p>
            <a:pPr>
              <a:buNone/>
            </a:pPr>
            <a:r>
              <a:rPr lang="en-US" dirty="0" smtClean="0"/>
              <a:t>  c. The big brains at Silicon valley</a:t>
            </a:r>
          </a:p>
          <a:p>
            <a:pPr>
              <a:buNone/>
            </a:pPr>
            <a:r>
              <a:rPr lang="en-US" dirty="0" smtClean="0"/>
              <a:t>  d. Fifth generation computers</a:t>
            </a:r>
          </a:p>
          <a:p>
            <a:endParaRPr lang="en-US" dirty="0" smtClean="0"/>
          </a:p>
          <a:p>
            <a:pPr>
              <a:buNone/>
            </a:pPr>
            <a:r>
              <a:rPr lang="en-US" b="1" dirty="0" smtClean="0">
                <a:solidFill>
                  <a:schemeClr val="tx1"/>
                </a:solidFill>
              </a:rPr>
              <a:t>2) Uncle Sam reacts to their failure with </a:t>
            </a:r>
          </a:p>
          <a:p>
            <a:pPr>
              <a:buNone/>
            </a:pPr>
            <a:r>
              <a:rPr lang="en-US" dirty="0" smtClean="0"/>
              <a:t>  a. Sorrow</a:t>
            </a:r>
          </a:p>
          <a:p>
            <a:pPr>
              <a:buNone/>
            </a:pPr>
            <a:r>
              <a:rPr lang="en-US" dirty="0" smtClean="0"/>
              <a:t>  b. Depression</a:t>
            </a:r>
          </a:p>
          <a:p>
            <a:pPr>
              <a:buNone/>
            </a:pPr>
            <a:r>
              <a:rPr lang="en-US" dirty="0" smtClean="0"/>
              <a:t>  c. Jubilation</a:t>
            </a:r>
          </a:p>
          <a:p>
            <a:pPr>
              <a:buNone/>
            </a:pPr>
            <a:r>
              <a:rPr lang="en-US" dirty="0" smtClean="0"/>
              <a:t>  d. Insincere sorrow</a:t>
            </a:r>
          </a:p>
          <a:p>
            <a:endParaRPr lang="en-US" dirty="0" smtClean="0">
              <a:solidFill>
                <a:schemeClr val="accent2"/>
              </a:solidFill>
            </a:endParaRPr>
          </a:p>
          <a:p>
            <a:pPr>
              <a:buNone/>
            </a:pPr>
            <a:r>
              <a:rPr lang="en-US" b="1" dirty="0" smtClean="0">
                <a:solidFill>
                  <a:schemeClr val="tx1"/>
                </a:solidFill>
              </a:rPr>
              <a:t>3) What have the cubs failed to produce?</a:t>
            </a:r>
          </a:p>
          <a:p>
            <a:pPr>
              <a:buNone/>
            </a:pPr>
            <a:r>
              <a:rPr lang="en-US" dirty="0" smtClean="0"/>
              <a:t>  a. Numbers processing computer</a:t>
            </a:r>
          </a:p>
          <a:p>
            <a:pPr>
              <a:buNone/>
            </a:pPr>
            <a:r>
              <a:rPr lang="en-US" dirty="0" smtClean="0"/>
              <a:t>  b. Grey cells</a:t>
            </a:r>
          </a:p>
          <a:p>
            <a:pPr>
              <a:buNone/>
            </a:pPr>
            <a:r>
              <a:rPr lang="en-US" dirty="0" smtClean="0"/>
              <a:t>  c. The fifth generation computer</a:t>
            </a:r>
          </a:p>
          <a:p>
            <a:pPr>
              <a:buNone/>
            </a:pPr>
            <a:r>
              <a:rPr lang="en-US" dirty="0" smtClean="0"/>
              <a:t>  d. A plastic society</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7384"/>
            <a:ext cx="8568000" cy="6048000"/>
          </a:xfrm>
        </p:spPr>
        <p:txBody>
          <a:bodyPr/>
          <a:lstStyle/>
          <a:p>
            <a:pPr>
              <a:buNone/>
            </a:pPr>
            <a:r>
              <a:rPr lang="en-US" b="1" dirty="0" smtClean="0">
                <a:solidFill>
                  <a:schemeClr val="tx1"/>
                </a:solidFill>
              </a:rPr>
              <a:t>1) Asian Tiger Cubs are</a:t>
            </a:r>
          </a:p>
          <a:p>
            <a:pPr>
              <a:buNone/>
            </a:pPr>
            <a:r>
              <a:rPr lang="en-US" dirty="0" smtClean="0"/>
              <a:t>  </a:t>
            </a:r>
            <a:r>
              <a:rPr lang="en-US" b="1" dirty="0" smtClean="0"/>
              <a:t>a. Are young Japanese researchers</a:t>
            </a:r>
          </a:p>
          <a:p>
            <a:pPr>
              <a:buNone/>
            </a:pPr>
            <a:r>
              <a:rPr lang="en-US" dirty="0" smtClean="0"/>
              <a:t>  b. Mechanical minds</a:t>
            </a:r>
          </a:p>
          <a:p>
            <a:pPr>
              <a:buNone/>
            </a:pPr>
            <a:r>
              <a:rPr lang="en-US" dirty="0" smtClean="0"/>
              <a:t>  c. The big brains at Silicon valley</a:t>
            </a:r>
          </a:p>
          <a:p>
            <a:pPr>
              <a:buNone/>
            </a:pPr>
            <a:r>
              <a:rPr lang="en-US" dirty="0" smtClean="0"/>
              <a:t>  d. Fifth generation computers</a:t>
            </a:r>
          </a:p>
          <a:p>
            <a:endParaRPr lang="en-US" dirty="0" smtClean="0"/>
          </a:p>
          <a:p>
            <a:pPr>
              <a:buNone/>
            </a:pPr>
            <a:r>
              <a:rPr lang="en-US" b="1" dirty="0" smtClean="0">
                <a:solidFill>
                  <a:schemeClr val="tx1"/>
                </a:solidFill>
              </a:rPr>
              <a:t>2) Uncle Sam reacts to their failure with </a:t>
            </a:r>
          </a:p>
          <a:p>
            <a:pPr>
              <a:buNone/>
            </a:pPr>
            <a:r>
              <a:rPr lang="en-US" dirty="0" smtClean="0"/>
              <a:t>  a. Sorrow</a:t>
            </a:r>
          </a:p>
          <a:p>
            <a:pPr>
              <a:buNone/>
            </a:pPr>
            <a:r>
              <a:rPr lang="en-US" dirty="0" smtClean="0"/>
              <a:t>  b. Depression</a:t>
            </a:r>
          </a:p>
          <a:p>
            <a:pPr>
              <a:buNone/>
            </a:pPr>
            <a:r>
              <a:rPr lang="en-US" dirty="0" smtClean="0"/>
              <a:t>  c. Jubilation</a:t>
            </a:r>
          </a:p>
          <a:p>
            <a:pPr>
              <a:buNone/>
            </a:pPr>
            <a:r>
              <a:rPr lang="en-US" dirty="0" smtClean="0"/>
              <a:t>  </a:t>
            </a:r>
            <a:r>
              <a:rPr lang="en-US" b="1" dirty="0" smtClean="0"/>
              <a:t>d. Insincere sorrow</a:t>
            </a:r>
          </a:p>
          <a:p>
            <a:endParaRPr lang="en-US" dirty="0" smtClean="0">
              <a:solidFill>
                <a:schemeClr val="accent2"/>
              </a:solidFill>
            </a:endParaRPr>
          </a:p>
          <a:p>
            <a:pPr>
              <a:buNone/>
            </a:pPr>
            <a:r>
              <a:rPr lang="en-US" b="1" dirty="0" smtClean="0">
                <a:solidFill>
                  <a:schemeClr val="tx1"/>
                </a:solidFill>
              </a:rPr>
              <a:t>3) What have the cubs failed to produce?</a:t>
            </a:r>
          </a:p>
          <a:p>
            <a:pPr>
              <a:buNone/>
            </a:pPr>
            <a:r>
              <a:rPr lang="en-US" dirty="0" smtClean="0"/>
              <a:t>  a. Numbers processing computer</a:t>
            </a:r>
          </a:p>
          <a:p>
            <a:pPr>
              <a:buNone/>
            </a:pPr>
            <a:r>
              <a:rPr lang="en-US" dirty="0" smtClean="0"/>
              <a:t>  b. Grey cells</a:t>
            </a:r>
          </a:p>
          <a:p>
            <a:pPr>
              <a:buNone/>
            </a:pPr>
            <a:r>
              <a:rPr lang="en-US" dirty="0" smtClean="0"/>
              <a:t>  </a:t>
            </a:r>
            <a:r>
              <a:rPr lang="en-US" b="1" dirty="0" smtClean="0"/>
              <a:t>c. The fifth generation computer</a:t>
            </a:r>
          </a:p>
          <a:p>
            <a:pPr>
              <a:buNone/>
            </a:pPr>
            <a:r>
              <a:rPr lang="en-US" dirty="0" smtClean="0"/>
              <a:t>  d. A plastic society</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836712"/>
            <a:ext cx="8568000" cy="6048000"/>
          </a:xfrm>
        </p:spPr>
        <p:txBody>
          <a:bodyPr/>
          <a:lstStyle/>
          <a:p>
            <a:pPr>
              <a:buNone/>
            </a:pPr>
            <a:r>
              <a:rPr lang="en-US" b="1" dirty="0" smtClean="0">
                <a:solidFill>
                  <a:schemeClr val="tx1"/>
                </a:solidFill>
              </a:rPr>
              <a:t>4) What have they succeeded in producing?</a:t>
            </a:r>
          </a:p>
          <a:p>
            <a:pPr>
              <a:buNone/>
            </a:pPr>
            <a:r>
              <a:rPr lang="en-US" dirty="0" smtClean="0"/>
              <a:t>  a. Grey cells</a:t>
            </a:r>
          </a:p>
          <a:p>
            <a:pPr>
              <a:buNone/>
            </a:pPr>
            <a:r>
              <a:rPr lang="en-US" dirty="0" smtClean="0"/>
              <a:t>  b. A fifth generation computer</a:t>
            </a:r>
          </a:p>
          <a:p>
            <a:pPr>
              <a:buNone/>
            </a:pPr>
            <a:r>
              <a:rPr lang="en-US" dirty="0" smtClean="0"/>
              <a:t>  c. A knowledge processing computer</a:t>
            </a:r>
          </a:p>
          <a:p>
            <a:pPr>
              <a:buNone/>
            </a:pPr>
            <a:r>
              <a:rPr lang="en-US" dirty="0" smtClean="0"/>
              <a:t>  d. A product which has a yen for logical programming </a:t>
            </a:r>
          </a:p>
          <a:p>
            <a:endParaRPr lang="en-US" dirty="0" smtClean="0"/>
          </a:p>
          <a:p>
            <a:pPr>
              <a:buNone/>
            </a:pPr>
            <a:r>
              <a:rPr lang="en-US" b="1" dirty="0" smtClean="0">
                <a:solidFill>
                  <a:schemeClr val="tx1"/>
                </a:solidFill>
              </a:rPr>
              <a:t>5) How is their success likely to affect Washington’s supremacy?</a:t>
            </a:r>
          </a:p>
          <a:p>
            <a:pPr>
              <a:buNone/>
            </a:pPr>
            <a:r>
              <a:rPr lang="en-US" dirty="0" smtClean="0"/>
              <a:t>  a. It is likely to make it look silly</a:t>
            </a:r>
          </a:p>
          <a:p>
            <a:pPr>
              <a:buNone/>
            </a:pPr>
            <a:r>
              <a:rPr lang="en-US" dirty="0" smtClean="0"/>
              <a:t>  b. It is likely dislodge it</a:t>
            </a:r>
          </a:p>
          <a:p>
            <a:pPr>
              <a:buNone/>
            </a:pPr>
            <a:r>
              <a:rPr lang="en-US" dirty="0" smtClean="0"/>
              <a:t>  c. It is likely to have the last laugh</a:t>
            </a:r>
          </a:p>
          <a:p>
            <a:pPr>
              <a:buNone/>
            </a:pPr>
            <a:r>
              <a:rPr lang="en-US" dirty="0" smtClean="0"/>
              <a:t>  d. It is likely to produce jubilation in the Valley</a:t>
            </a:r>
          </a:p>
          <a:p>
            <a:endParaRPr lang="en-US" dirty="0" smtClean="0">
              <a:solidFill>
                <a:schemeClr val="accent2"/>
              </a:solidFill>
            </a:endParaRPr>
          </a:p>
          <a:p>
            <a:pPr>
              <a:buNone/>
            </a:pPr>
            <a:r>
              <a:rPr lang="en-US" b="1" dirty="0" smtClean="0">
                <a:solidFill>
                  <a:schemeClr val="tx1"/>
                </a:solidFill>
              </a:rPr>
              <a:t>6) The tears of which animal is used as in the expression</a:t>
            </a:r>
          </a:p>
          <a:p>
            <a:pPr>
              <a:buNone/>
            </a:pPr>
            <a:r>
              <a:rPr lang="en-US" dirty="0" smtClean="0"/>
              <a:t>  a. Canary</a:t>
            </a:r>
          </a:p>
          <a:p>
            <a:pPr>
              <a:buNone/>
            </a:pPr>
            <a:r>
              <a:rPr lang="en-US" dirty="0" smtClean="0"/>
              <a:t>  b. Caracal</a:t>
            </a:r>
          </a:p>
          <a:p>
            <a:pPr>
              <a:buNone/>
            </a:pPr>
            <a:r>
              <a:rPr lang="en-US" dirty="0" smtClean="0"/>
              <a:t>  c. Caribou</a:t>
            </a:r>
          </a:p>
          <a:p>
            <a:pPr>
              <a:buNone/>
            </a:pPr>
            <a:r>
              <a:rPr lang="en-US" dirty="0" smtClean="0"/>
              <a:t>  d. Crocodile</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836712"/>
            <a:ext cx="8568000" cy="6048000"/>
          </a:xfrm>
        </p:spPr>
        <p:txBody>
          <a:bodyPr/>
          <a:lstStyle/>
          <a:p>
            <a:pPr>
              <a:buNone/>
            </a:pPr>
            <a:r>
              <a:rPr lang="en-US" b="1" dirty="0" smtClean="0">
                <a:solidFill>
                  <a:schemeClr val="tx1"/>
                </a:solidFill>
              </a:rPr>
              <a:t>4) What have they succeeded in producing?</a:t>
            </a:r>
          </a:p>
          <a:p>
            <a:pPr>
              <a:buNone/>
            </a:pPr>
            <a:r>
              <a:rPr lang="en-US" dirty="0" smtClean="0"/>
              <a:t>  a. </a:t>
            </a:r>
            <a:r>
              <a:rPr lang="en-US" smtClean="0"/>
              <a:t>Grey </a:t>
            </a:r>
            <a:r>
              <a:rPr lang="en-US" dirty="0" smtClean="0"/>
              <a:t>cells</a:t>
            </a:r>
          </a:p>
          <a:p>
            <a:pPr>
              <a:buNone/>
            </a:pPr>
            <a:r>
              <a:rPr lang="en-US" dirty="0" smtClean="0"/>
              <a:t>  b. A fifth generation computer</a:t>
            </a:r>
          </a:p>
          <a:p>
            <a:pPr>
              <a:buNone/>
            </a:pPr>
            <a:r>
              <a:rPr lang="en-US" dirty="0" smtClean="0"/>
              <a:t>  c. A knowledge processing computer</a:t>
            </a:r>
          </a:p>
          <a:p>
            <a:pPr>
              <a:buNone/>
            </a:pPr>
            <a:r>
              <a:rPr lang="en-US" dirty="0" smtClean="0"/>
              <a:t>  </a:t>
            </a:r>
            <a:r>
              <a:rPr lang="en-US" b="1" dirty="0" smtClean="0"/>
              <a:t>d. A product which has a yen for logical programming </a:t>
            </a:r>
          </a:p>
          <a:p>
            <a:endParaRPr lang="en-US" dirty="0" smtClean="0"/>
          </a:p>
          <a:p>
            <a:pPr>
              <a:buNone/>
            </a:pPr>
            <a:r>
              <a:rPr lang="en-US" b="1" dirty="0" smtClean="0">
                <a:solidFill>
                  <a:schemeClr val="tx1"/>
                </a:solidFill>
              </a:rPr>
              <a:t>5) How is their success likely to affect Washington’s supremacy?</a:t>
            </a:r>
          </a:p>
          <a:p>
            <a:pPr>
              <a:buNone/>
            </a:pPr>
            <a:r>
              <a:rPr lang="en-US" dirty="0" smtClean="0"/>
              <a:t>  a. It is likely to make it look silly</a:t>
            </a:r>
          </a:p>
          <a:p>
            <a:pPr>
              <a:buNone/>
            </a:pPr>
            <a:r>
              <a:rPr lang="en-US" b="1" dirty="0" smtClean="0"/>
              <a:t>  b. It is likely dislodge it</a:t>
            </a:r>
          </a:p>
          <a:p>
            <a:pPr>
              <a:buNone/>
            </a:pPr>
            <a:r>
              <a:rPr lang="en-US" dirty="0" smtClean="0"/>
              <a:t>  c. It is likely to have the last laugh</a:t>
            </a:r>
          </a:p>
          <a:p>
            <a:pPr>
              <a:buNone/>
            </a:pPr>
            <a:r>
              <a:rPr lang="en-US" dirty="0" smtClean="0"/>
              <a:t>  d. It is likely to produce jubilation in the Valley</a:t>
            </a:r>
          </a:p>
          <a:p>
            <a:endParaRPr lang="en-US" dirty="0" smtClean="0">
              <a:solidFill>
                <a:schemeClr val="accent2"/>
              </a:solidFill>
            </a:endParaRPr>
          </a:p>
          <a:p>
            <a:pPr>
              <a:buNone/>
            </a:pPr>
            <a:r>
              <a:rPr lang="en-US" b="1" dirty="0" smtClean="0">
                <a:solidFill>
                  <a:schemeClr val="tx1"/>
                </a:solidFill>
              </a:rPr>
              <a:t>6) The tears of which animal is used as in the expression</a:t>
            </a:r>
          </a:p>
          <a:p>
            <a:pPr>
              <a:buNone/>
            </a:pPr>
            <a:r>
              <a:rPr lang="en-US" dirty="0" smtClean="0"/>
              <a:t>  a. Canary</a:t>
            </a:r>
          </a:p>
          <a:p>
            <a:pPr>
              <a:buNone/>
            </a:pPr>
            <a:r>
              <a:rPr lang="en-US" dirty="0" smtClean="0"/>
              <a:t>  b. Caracal</a:t>
            </a:r>
          </a:p>
          <a:p>
            <a:pPr>
              <a:buNone/>
            </a:pPr>
            <a:r>
              <a:rPr lang="en-US" dirty="0" smtClean="0"/>
              <a:t>  c. Caribou</a:t>
            </a:r>
          </a:p>
          <a:p>
            <a:pPr>
              <a:buNone/>
            </a:pPr>
            <a:r>
              <a:rPr lang="en-US" b="1" dirty="0" smtClean="0"/>
              <a:t>  d. Crocodile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810000"/>
            <a:ext cx="8568000" cy="4524315"/>
          </a:xfrm>
          <a:prstGeom prst="rect">
            <a:avLst/>
          </a:prstGeom>
          <a:noFill/>
        </p:spPr>
        <p:txBody>
          <a:bodyPr wrap="square" rtlCol="0">
            <a:spAutoFit/>
          </a:bodyPr>
          <a:lstStyle/>
          <a:p>
            <a:endParaRPr lang="en-US" sz="1600" dirty="0" smtClean="0"/>
          </a:p>
          <a:p>
            <a:endParaRPr lang="en-US" sz="1600" dirty="0" smtClean="0"/>
          </a:p>
          <a:p>
            <a:endParaRPr lang="en-US" sz="1600" dirty="0" smtClean="0"/>
          </a:p>
          <a:p>
            <a:r>
              <a:rPr lang="en-US" sz="1600" dirty="0" smtClean="0"/>
              <a:t>The village has customarily been very conservative in his attitude and approach. He is reluctant to change his traditional way of thinking and doing things. His attitude in many respects, is : ‘home-made is best’. For instance, most cattle-farmers in the villages, prefer to feed their cows and buffaloes with a home-mix comprising of local oil-cakes  like mustard or cottonseed, pulses, jaggery, salt etc. It takes numerous visits, hard-convincing, daily trials and experiments to convince the rural cattle farmer that compound feeds, scientifically formulated, improve the yields of milk without any incremental costs.</a:t>
            </a:r>
          </a:p>
          <a:p>
            <a:r>
              <a:rPr lang="en-US" sz="1600" dirty="0" smtClean="0"/>
              <a:t>The age- old views and attitudes towards caste, creed, women, time and money take time to change. The villager has traditionally been a believer in the philosophy of ‘karma’ or fate. He has found it more convenient to blame his economic destitution, poor, living conditions and straitened social status on fate. The security that the villagers find in the ‘status quo’, acts as a discentive to change and experiment, in the short run. Many of these antiquated attitudes, value-system and outlooks are changing, due to improved levels of awareness and education. However, the rate of change is sluggish. Attitudes that have fossilized over the centuries, do take time to change.   </a:t>
            </a:r>
            <a:endParaRPr lang="en-US" sz="1600" dirty="0"/>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1) When will you call a person conservative in his attitude and approach?</a:t>
            </a:r>
          </a:p>
          <a:p>
            <a:pPr>
              <a:buNone/>
            </a:pPr>
            <a:r>
              <a:rPr lang="en-US" dirty="0" smtClean="0"/>
              <a:t>  a. When he would like to try out every new idea before accepting it</a:t>
            </a:r>
          </a:p>
          <a:p>
            <a:pPr>
              <a:buNone/>
            </a:pPr>
            <a:r>
              <a:rPr lang="en-US" dirty="0" smtClean="0"/>
              <a:t>  b. When he sticks to old ways of thinking and doing</a:t>
            </a:r>
          </a:p>
          <a:p>
            <a:pPr>
              <a:buNone/>
            </a:pPr>
            <a:r>
              <a:rPr lang="en-US" dirty="0" smtClean="0"/>
              <a:t>  c. When he solves his problems through tried out methods</a:t>
            </a:r>
          </a:p>
          <a:p>
            <a:pPr>
              <a:buNone/>
            </a:pPr>
            <a:r>
              <a:rPr lang="en-US" dirty="0" smtClean="0"/>
              <a:t>  d. When he imputes motives to change-agents</a:t>
            </a:r>
          </a:p>
          <a:p>
            <a:endParaRPr lang="en-US" dirty="0" smtClean="0">
              <a:solidFill>
                <a:schemeClr val="accent2"/>
              </a:solidFill>
            </a:endParaRPr>
          </a:p>
          <a:p>
            <a:pPr>
              <a:buNone/>
            </a:pPr>
            <a:r>
              <a:rPr lang="en-US" b="1" dirty="0" smtClean="0">
                <a:solidFill>
                  <a:schemeClr val="tx1"/>
                </a:solidFill>
              </a:rPr>
              <a:t>2) What does the phrase ‘home-made is best’ imply?</a:t>
            </a:r>
          </a:p>
          <a:p>
            <a:pPr>
              <a:buNone/>
            </a:pPr>
            <a:r>
              <a:rPr lang="en-US" dirty="0" smtClean="0"/>
              <a:t>  a. Whatever is being practiced is better than what is new</a:t>
            </a:r>
          </a:p>
          <a:p>
            <a:pPr>
              <a:buNone/>
            </a:pPr>
            <a:r>
              <a:rPr lang="en-US" dirty="0" smtClean="0"/>
              <a:t>  b. The best should not be discarded</a:t>
            </a:r>
          </a:p>
          <a:p>
            <a:pPr>
              <a:buNone/>
            </a:pPr>
            <a:r>
              <a:rPr lang="en-US" dirty="0" smtClean="0"/>
              <a:t>  c. Change for the sake of change is not good</a:t>
            </a:r>
          </a:p>
          <a:p>
            <a:pPr>
              <a:buNone/>
            </a:pPr>
            <a:r>
              <a:rPr lang="en-US" dirty="0" smtClean="0"/>
              <a:t>  d. People should go in for Swadeshi [home-country goods] because it is home-made. </a:t>
            </a:r>
          </a:p>
          <a:p>
            <a:endParaRPr lang="en-US" dirty="0" smtClean="0">
              <a:solidFill>
                <a:schemeClr val="accent2"/>
              </a:solidFill>
            </a:endParaRPr>
          </a:p>
          <a:p>
            <a:pPr>
              <a:buNone/>
            </a:pPr>
            <a:r>
              <a:rPr lang="en-US" b="1" dirty="0" smtClean="0">
                <a:solidFill>
                  <a:schemeClr val="tx1"/>
                </a:solidFill>
              </a:rPr>
              <a:t>3) What is the best method to convince the average villager about the superiority of a new cattle-feed?  </a:t>
            </a:r>
          </a:p>
          <a:p>
            <a:pPr>
              <a:buNone/>
            </a:pPr>
            <a:r>
              <a:rPr lang="en-US" dirty="0" smtClean="0"/>
              <a:t>  a. Home-visits</a:t>
            </a:r>
          </a:p>
          <a:p>
            <a:pPr>
              <a:buNone/>
            </a:pPr>
            <a:r>
              <a:rPr lang="en-US" dirty="0" smtClean="0"/>
              <a:t>  b. Field demonstration</a:t>
            </a:r>
          </a:p>
          <a:p>
            <a:pPr>
              <a:buNone/>
            </a:pPr>
            <a:r>
              <a:rPr lang="en-US" dirty="0" smtClean="0"/>
              <a:t>  c. Discussion</a:t>
            </a:r>
          </a:p>
          <a:p>
            <a:pPr>
              <a:buNone/>
            </a:pPr>
            <a:r>
              <a:rPr lang="en-US" dirty="0" smtClean="0"/>
              <a:t>  d. Distribution of related literature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1) When will you call a person conservative in his attitude and approach?</a:t>
            </a:r>
          </a:p>
          <a:p>
            <a:pPr>
              <a:buNone/>
            </a:pPr>
            <a:r>
              <a:rPr lang="en-US" dirty="0" smtClean="0"/>
              <a:t>  a. When he would like to try out every new idea before accepting it</a:t>
            </a:r>
          </a:p>
          <a:p>
            <a:pPr>
              <a:buNone/>
            </a:pPr>
            <a:r>
              <a:rPr lang="en-US" b="1" dirty="0" smtClean="0"/>
              <a:t>  b. When he sticks to old ways of thinking and doing</a:t>
            </a:r>
          </a:p>
          <a:p>
            <a:pPr>
              <a:buNone/>
            </a:pPr>
            <a:r>
              <a:rPr lang="en-US" dirty="0" smtClean="0"/>
              <a:t>  c. When he solves his problems through tried out methods</a:t>
            </a:r>
          </a:p>
          <a:p>
            <a:pPr>
              <a:buNone/>
            </a:pPr>
            <a:r>
              <a:rPr lang="en-US" dirty="0" smtClean="0"/>
              <a:t>  d. When he imputes motives to change-agents</a:t>
            </a:r>
          </a:p>
          <a:p>
            <a:endParaRPr lang="en-US" dirty="0" smtClean="0">
              <a:solidFill>
                <a:schemeClr val="accent2"/>
              </a:solidFill>
            </a:endParaRPr>
          </a:p>
          <a:p>
            <a:pPr>
              <a:buNone/>
            </a:pPr>
            <a:r>
              <a:rPr lang="en-US" b="1" dirty="0" smtClean="0">
                <a:solidFill>
                  <a:schemeClr val="tx1"/>
                </a:solidFill>
              </a:rPr>
              <a:t>2) What does the phrase ‘home-made is best’ imply?</a:t>
            </a:r>
          </a:p>
          <a:p>
            <a:pPr>
              <a:buNone/>
            </a:pPr>
            <a:r>
              <a:rPr lang="en-US" b="1" dirty="0" smtClean="0"/>
              <a:t>  a. Whatever is being practiced is better than what is new</a:t>
            </a:r>
          </a:p>
          <a:p>
            <a:pPr>
              <a:buNone/>
            </a:pPr>
            <a:r>
              <a:rPr lang="en-US" dirty="0" smtClean="0"/>
              <a:t>  b. The best should not be discarded</a:t>
            </a:r>
          </a:p>
          <a:p>
            <a:pPr>
              <a:buNone/>
            </a:pPr>
            <a:r>
              <a:rPr lang="en-US" dirty="0" smtClean="0"/>
              <a:t>  c. Change for the sake of change is not good</a:t>
            </a:r>
          </a:p>
          <a:p>
            <a:pPr>
              <a:buNone/>
            </a:pPr>
            <a:r>
              <a:rPr lang="en-US" dirty="0" smtClean="0"/>
              <a:t>  d. People should go in for Swadeshi [home-country goods] because it is home-made. </a:t>
            </a:r>
          </a:p>
          <a:p>
            <a:endParaRPr lang="en-US" dirty="0" smtClean="0">
              <a:solidFill>
                <a:schemeClr val="accent2"/>
              </a:solidFill>
            </a:endParaRPr>
          </a:p>
          <a:p>
            <a:pPr>
              <a:buNone/>
            </a:pPr>
            <a:r>
              <a:rPr lang="en-US" b="1" dirty="0" smtClean="0">
                <a:solidFill>
                  <a:schemeClr val="tx1"/>
                </a:solidFill>
              </a:rPr>
              <a:t>3) What is the best method to convince the average villager about the superiority of a new cattle-feed?  </a:t>
            </a:r>
          </a:p>
          <a:p>
            <a:pPr>
              <a:buNone/>
            </a:pPr>
            <a:r>
              <a:rPr lang="en-US" dirty="0" smtClean="0"/>
              <a:t>  a. Home-visits</a:t>
            </a:r>
          </a:p>
          <a:p>
            <a:pPr>
              <a:buNone/>
            </a:pPr>
            <a:r>
              <a:rPr lang="en-US" dirty="0" smtClean="0"/>
              <a:t>  </a:t>
            </a:r>
            <a:r>
              <a:rPr lang="en-US" b="1" dirty="0" smtClean="0"/>
              <a:t>b. Field demonstration</a:t>
            </a:r>
          </a:p>
          <a:p>
            <a:pPr>
              <a:buNone/>
            </a:pPr>
            <a:r>
              <a:rPr lang="en-US" dirty="0" smtClean="0"/>
              <a:t>  c. Discussion</a:t>
            </a:r>
          </a:p>
          <a:p>
            <a:pPr>
              <a:buNone/>
            </a:pPr>
            <a:r>
              <a:rPr lang="en-US" dirty="0" smtClean="0"/>
              <a:t>  d. Distribution of related literature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4) Which of the following means ‘sluggish’?</a:t>
            </a:r>
          </a:p>
          <a:p>
            <a:pPr>
              <a:buNone/>
            </a:pPr>
            <a:r>
              <a:rPr lang="en-US" dirty="0" smtClean="0"/>
              <a:t>  a. Slow- moving</a:t>
            </a:r>
          </a:p>
          <a:p>
            <a:pPr>
              <a:buNone/>
            </a:pPr>
            <a:r>
              <a:rPr lang="en-US" dirty="0" smtClean="0"/>
              <a:t>  b. Static</a:t>
            </a:r>
          </a:p>
          <a:p>
            <a:pPr>
              <a:buNone/>
            </a:pPr>
            <a:r>
              <a:rPr lang="en-US" dirty="0" smtClean="0"/>
              <a:t>  c. Inactive</a:t>
            </a:r>
          </a:p>
          <a:p>
            <a:pPr>
              <a:buNone/>
            </a:pPr>
            <a:r>
              <a:rPr lang="en-US" dirty="0" smtClean="0"/>
              <a:t>  d. All of the above</a:t>
            </a:r>
          </a:p>
          <a:p>
            <a:endParaRPr lang="en-US" dirty="0" smtClean="0">
              <a:solidFill>
                <a:schemeClr val="accent2"/>
              </a:solidFill>
            </a:endParaRPr>
          </a:p>
          <a:p>
            <a:pPr>
              <a:buNone/>
            </a:pPr>
            <a:r>
              <a:rPr lang="en-US" b="1" dirty="0" smtClean="0">
                <a:solidFill>
                  <a:schemeClr val="tx1"/>
                </a:solidFill>
              </a:rPr>
              <a:t>5) Which of the following is not the usual reason offered by an average villager of for his poverty?</a:t>
            </a:r>
          </a:p>
          <a:p>
            <a:pPr>
              <a:buNone/>
            </a:pPr>
            <a:r>
              <a:rPr lang="en-US" dirty="0" smtClean="0"/>
              <a:t>  a. It is his destiny</a:t>
            </a:r>
          </a:p>
          <a:p>
            <a:pPr>
              <a:buNone/>
            </a:pPr>
            <a:r>
              <a:rPr lang="en-US" dirty="0" smtClean="0"/>
              <a:t>  b. It is because of his resistance to new ideas</a:t>
            </a:r>
          </a:p>
          <a:p>
            <a:pPr>
              <a:buNone/>
            </a:pPr>
            <a:r>
              <a:rPr lang="en-US" dirty="0" smtClean="0"/>
              <a:t>  c. It is God’s will</a:t>
            </a:r>
          </a:p>
          <a:p>
            <a:pPr>
              <a:buNone/>
            </a:pPr>
            <a:r>
              <a:rPr lang="en-US" dirty="0" smtClean="0"/>
              <a:t>  d. It is a result of some of his bad deeds committed in this or the previous birth</a:t>
            </a:r>
          </a:p>
          <a:p>
            <a:endParaRPr lang="en-US" dirty="0" smtClean="0">
              <a:solidFill>
                <a:schemeClr val="accent2"/>
              </a:solidFill>
            </a:endParaRPr>
          </a:p>
          <a:p>
            <a:pPr>
              <a:buNone/>
            </a:pPr>
            <a:r>
              <a:rPr lang="en-US" b="1" dirty="0" smtClean="0">
                <a:solidFill>
                  <a:schemeClr val="tx1"/>
                </a:solidFill>
              </a:rPr>
              <a:t>6) Why does a villager feel secure in maintaining ‘status quo’?  </a:t>
            </a:r>
          </a:p>
          <a:p>
            <a:pPr>
              <a:buNone/>
            </a:pPr>
            <a:r>
              <a:rPr lang="en-US" dirty="0" smtClean="0"/>
              <a:t>  a. Because change is better for seldom</a:t>
            </a:r>
          </a:p>
          <a:p>
            <a:pPr>
              <a:buNone/>
            </a:pPr>
            <a:r>
              <a:rPr lang="en-US" dirty="0" smtClean="0"/>
              <a:t>  b. Because of the imagined risk involved in trying a new approach</a:t>
            </a:r>
          </a:p>
          <a:p>
            <a:pPr>
              <a:buNone/>
            </a:pPr>
            <a:r>
              <a:rPr lang="en-US" dirty="0" smtClean="0"/>
              <a:t>  c. Because whatever is known should be the best</a:t>
            </a:r>
          </a:p>
          <a:p>
            <a:pPr>
              <a:buNone/>
            </a:pPr>
            <a:r>
              <a:rPr lang="en-US" dirty="0" smtClean="0"/>
              <a:t>  d. Because too many people go without advising him</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4) Which of the following means ‘sluggish’?</a:t>
            </a:r>
          </a:p>
          <a:p>
            <a:pPr>
              <a:buNone/>
            </a:pPr>
            <a:r>
              <a:rPr lang="en-US" dirty="0" smtClean="0"/>
              <a:t>  a. Slow- moving</a:t>
            </a:r>
          </a:p>
          <a:p>
            <a:pPr>
              <a:buNone/>
            </a:pPr>
            <a:r>
              <a:rPr lang="en-US" dirty="0" smtClean="0"/>
              <a:t>  b. Static</a:t>
            </a:r>
          </a:p>
          <a:p>
            <a:pPr>
              <a:buNone/>
            </a:pPr>
            <a:r>
              <a:rPr lang="en-US" dirty="0" smtClean="0"/>
              <a:t>  c. Inactive</a:t>
            </a:r>
          </a:p>
          <a:p>
            <a:pPr>
              <a:buNone/>
            </a:pPr>
            <a:r>
              <a:rPr lang="en-US" dirty="0" smtClean="0"/>
              <a:t>  </a:t>
            </a:r>
            <a:r>
              <a:rPr lang="en-US" b="1" dirty="0" smtClean="0"/>
              <a:t>d. All of the above</a:t>
            </a:r>
          </a:p>
          <a:p>
            <a:endParaRPr lang="en-US" dirty="0" smtClean="0">
              <a:solidFill>
                <a:schemeClr val="accent2"/>
              </a:solidFill>
            </a:endParaRPr>
          </a:p>
          <a:p>
            <a:pPr>
              <a:buNone/>
            </a:pPr>
            <a:r>
              <a:rPr lang="en-US" b="1" dirty="0" smtClean="0">
                <a:solidFill>
                  <a:schemeClr val="tx1"/>
                </a:solidFill>
              </a:rPr>
              <a:t>5) Which of the following is not the usual reason offered by an average villager of for his poverty?</a:t>
            </a:r>
          </a:p>
          <a:p>
            <a:pPr>
              <a:buNone/>
            </a:pPr>
            <a:r>
              <a:rPr lang="en-US" dirty="0" smtClean="0"/>
              <a:t>  a. It is his destiny</a:t>
            </a:r>
          </a:p>
          <a:p>
            <a:pPr>
              <a:buNone/>
            </a:pPr>
            <a:r>
              <a:rPr lang="en-US" dirty="0" smtClean="0"/>
              <a:t>  b. It is because of his resistance to new ideas</a:t>
            </a:r>
          </a:p>
          <a:p>
            <a:pPr>
              <a:buNone/>
            </a:pPr>
            <a:r>
              <a:rPr lang="en-US" dirty="0" smtClean="0"/>
              <a:t>  c. It is God’s will</a:t>
            </a:r>
          </a:p>
          <a:p>
            <a:pPr>
              <a:buNone/>
            </a:pPr>
            <a:r>
              <a:rPr lang="en-US" b="1" dirty="0" smtClean="0"/>
              <a:t>  d. It is a result of some of his bad deeds committed in this or the previous birth</a:t>
            </a:r>
          </a:p>
          <a:p>
            <a:endParaRPr lang="en-US" dirty="0" smtClean="0">
              <a:solidFill>
                <a:schemeClr val="accent2"/>
              </a:solidFill>
            </a:endParaRPr>
          </a:p>
          <a:p>
            <a:pPr>
              <a:buNone/>
            </a:pPr>
            <a:r>
              <a:rPr lang="en-US" b="1" dirty="0" smtClean="0">
                <a:solidFill>
                  <a:schemeClr val="tx1"/>
                </a:solidFill>
              </a:rPr>
              <a:t>6) Why does a villager feel secure in maintaining ‘status quo’?  </a:t>
            </a:r>
          </a:p>
          <a:p>
            <a:pPr>
              <a:buNone/>
            </a:pPr>
            <a:r>
              <a:rPr lang="en-US" dirty="0" smtClean="0"/>
              <a:t>  a. Because change is better for seldom</a:t>
            </a:r>
          </a:p>
          <a:p>
            <a:pPr>
              <a:buNone/>
            </a:pPr>
            <a:r>
              <a:rPr lang="en-US" dirty="0" smtClean="0"/>
              <a:t>  b. Because of the imagined risk involved in trying a new approach</a:t>
            </a:r>
          </a:p>
          <a:p>
            <a:pPr>
              <a:buNone/>
            </a:pPr>
            <a:r>
              <a:rPr lang="en-US" b="1" dirty="0" smtClean="0"/>
              <a:t>  c. Because whatever is known should be the best</a:t>
            </a:r>
          </a:p>
          <a:p>
            <a:pPr>
              <a:buNone/>
            </a:pPr>
            <a:r>
              <a:rPr lang="en-US" dirty="0" smtClean="0"/>
              <a:t>  d. Because too many people go without advising him</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 y="810000"/>
            <a:ext cx="8568000" cy="3539430"/>
          </a:xfrm>
          <a:prstGeom prst="rect">
            <a:avLst/>
          </a:prstGeom>
          <a:noFill/>
        </p:spPr>
        <p:txBody>
          <a:bodyPr wrap="square" rtlCol="0">
            <a:spAutoFit/>
          </a:bodyPr>
          <a:lstStyle/>
          <a:p>
            <a:endParaRPr lang="en-US" sz="1600" dirty="0" smtClean="0"/>
          </a:p>
          <a:p>
            <a:endParaRPr lang="en-US" sz="1600" dirty="0"/>
          </a:p>
          <a:p>
            <a:endParaRPr lang="en-US" sz="1600" dirty="0" smtClean="0"/>
          </a:p>
          <a:p>
            <a:r>
              <a:rPr lang="en-US" sz="1600" dirty="0" smtClean="0"/>
              <a:t>Ernest </a:t>
            </a:r>
            <a:r>
              <a:rPr lang="en-US" sz="1600" dirty="0"/>
              <a:t>R</a:t>
            </a:r>
            <a:r>
              <a:rPr lang="en-US" sz="1600" dirty="0" smtClean="0"/>
              <a:t>utherford was the son of a Scot emigrant to New Zealand. His parents had 12 children, of whom Ernest was the fourth. His education was in a state primary school from which children at the age of 13 could get grants of scholarships to secondary schools and to the universities. Rutherford had no intention of following an academic career. He was no book-worm. He was good in any rough-and-tumble and a keen football player. But he was good at Latin and he had a passion for music and a mechanical bent of mind. At Nelson College, a state boarding school, he was an outstanding pupil, he sat for a scholarship to Canterbury College and this was because his masters expected it of him, and he won it. There, </a:t>
            </a:r>
            <a:r>
              <a:rPr lang="en-US" sz="1600" dirty="0"/>
              <a:t>R</a:t>
            </a:r>
            <a:r>
              <a:rPr lang="en-US" sz="1600" dirty="0" smtClean="0"/>
              <a:t>utherford as a student was fascinated by Hertz’s work on radio waves and he began to conduct his own experiments in the clock room of the college, where the students, hung their gowns. </a:t>
            </a:r>
            <a:endParaRPr lang="en-US" sz="1600" dirty="0"/>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1) Rutherford was his parent’s ______child.</a:t>
            </a:r>
          </a:p>
          <a:p>
            <a:pPr>
              <a:buNone/>
            </a:pPr>
            <a:r>
              <a:rPr lang="en-US" dirty="0" smtClean="0"/>
              <a:t>  a. Last</a:t>
            </a:r>
          </a:p>
          <a:p>
            <a:pPr>
              <a:buNone/>
            </a:pPr>
            <a:r>
              <a:rPr lang="en-US" dirty="0" smtClean="0"/>
              <a:t>  b. Only</a:t>
            </a:r>
          </a:p>
          <a:p>
            <a:pPr>
              <a:buNone/>
            </a:pPr>
            <a:r>
              <a:rPr lang="en-US" dirty="0" smtClean="0"/>
              <a:t>  c. Fourth</a:t>
            </a:r>
          </a:p>
          <a:p>
            <a:pPr>
              <a:buNone/>
            </a:pPr>
            <a:r>
              <a:rPr lang="en-US" dirty="0" smtClean="0"/>
              <a:t>  d. Second</a:t>
            </a:r>
          </a:p>
          <a:p>
            <a:endParaRPr lang="en-US" dirty="0" smtClean="0"/>
          </a:p>
          <a:p>
            <a:pPr>
              <a:buNone/>
            </a:pPr>
            <a:r>
              <a:rPr lang="en-US" b="1" dirty="0" smtClean="0">
                <a:solidFill>
                  <a:schemeClr val="tx1"/>
                </a:solidFill>
              </a:rPr>
              <a:t>2) Nelson College was a</a:t>
            </a:r>
          </a:p>
          <a:p>
            <a:pPr>
              <a:buNone/>
            </a:pPr>
            <a:r>
              <a:rPr lang="en-US" dirty="0" smtClean="0"/>
              <a:t>  a. State boarding school in New Zealand</a:t>
            </a:r>
          </a:p>
          <a:p>
            <a:pPr>
              <a:buNone/>
            </a:pPr>
            <a:r>
              <a:rPr lang="en-US" dirty="0" smtClean="0"/>
              <a:t>  b. College in England</a:t>
            </a:r>
          </a:p>
          <a:p>
            <a:pPr>
              <a:buNone/>
            </a:pPr>
            <a:r>
              <a:rPr lang="en-US" dirty="0" smtClean="0"/>
              <a:t>  c. School in Scotland</a:t>
            </a:r>
          </a:p>
          <a:p>
            <a:pPr>
              <a:buNone/>
            </a:pPr>
            <a:r>
              <a:rPr lang="en-US" dirty="0" smtClean="0"/>
              <a:t>  d. School in United States</a:t>
            </a:r>
          </a:p>
          <a:p>
            <a:endParaRPr lang="en-US" dirty="0" smtClean="0">
              <a:solidFill>
                <a:schemeClr val="accent2"/>
              </a:solidFill>
            </a:endParaRPr>
          </a:p>
          <a:p>
            <a:pPr>
              <a:buNone/>
            </a:pPr>
            <a:r>
              <a:rPr lang="en-US" b="1" dirty="0" smtClean="0">
                <a:solidFill>
                  <a:schemeClr val="tx1"/>
                </a:solidFill>
              </a:rPr>
              <a:t>3) Rutherford carried out his own private experiments in</a:t>
            </a:r>
          </a:p>
          <a:p>
            <a:pPr>
              <a:buNone/>
            </a:pPr>
            <a:r>
              <a:rPr lang="en-US" dirty="0" smtClean="0"/>
              <a:t>  a. Some corner of the cloakroom in Nelson College</a:t>
            </a:r>
          </a:p>
          <a:p>
            <a:pPr>
              <a:buNone/>
            </a:pPr>
            <a:r>
              <a:rPr lang="en-US" dirty="0" smtClean="0"/>
              <a:t>  b. Some corner of the cloakroom of Canterbury College</a:t>
            </a:r>
          </a:p>
          <a:p>
            <a:pPr>
              <a:buNone/>
            </a:pPr>
            <a:r>
              <a:rPr lang="en-US" dirty="0" smtClean="0"/>
              <a:t>  c. A corner of the room allotted to him in the boarding house</a:t>
            </a:r>
          </a:p>
          <a:p>
            <a:pPr>
              <a:buNone/>
            </a:pPr>
            <a:r>
              <a:rPr lang="en-US" dirty="0" smtClean="0"/>
              <a:t>  d. In the laboratory of Nelson Colleges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1) Rutherford was his parent’s ______child.</a:t>
            </a:r>
          </a:p>
          <a:p>
            <a:pPr>
              <a:buNone/>
            </a:pPr>
            <a:r>
              <a:rPr lang="en-US" dirty="0" smtClean="0"/>
              <a:t>  a. Last</a:t>
            </a:r>
          </a:p>
          <a:p>
            <a:pPr>
              <a:buNone/>
            </a:pPr>
            <a:r>
              <a:rPr lang="en-US" dirty="0" smtClean="0"/>
              <a:t>  b. Only</a:t>
            </a:r>
          </a:p>
          <a:p>
            <a:pPr>
              <a:buNone/>
            </a:pPr>
            <a:r>
              <a:rPr lang="en-US" dirty="0" smtClean="0"/>
              <a:t>  </a:t>
            </a:r>
            <a:r>
              <a:rPr lang="en-US" b="1" dirty="0" smtClean="0"/>
              <a:t>c. Fourth</a:t>
            </a:r>
          </a:p>
          <a:p>
            <a:pPr>
              <a:buNone/>
            </a:pPr>
            <a:r>
              <a:rPr lang="en-US" dirty="0" smtClean="0"/>
              <a:t>  d. Second</a:t>
            </a:r>
          </a:p>
          <a:p>
            <a:endParaRPr lang="en-US" dirty="0" smtClean="0"/>
          </a:p>
          <a:p>
            <a:pPr>
              <a:buNone/>
            </a:pPr>
            <a:r>
              <a:rPr lang="en-US" b="1" dirty="0" smtClean="0">
                <a:solidFill>
                  <a:schemeClr val="tx1"/>
                </a:solidFill>
              </a:rPr>
              <a:t>2) Nelson College was a</a:t>
            </a:r>
          </a:p>
          <a:p>
            <a:pPr>
              <a:buNone/>
            </a:pPr>
            <a:r>
              <a:rPr lang="en-US" dirty="0" smtClean="0"/>
              <a:t>  </a:t>
            </a:r>
            <a:r>
              <a:rPr lang="en-US" b="1" dirty="0" smtClean="0"/>
              <a:t>a. State boarding school in New Zealand</a:t>
            </a:r>
          </a:p>
          <a:p>
            <a:pPr>
              <a:buNone/>
            </a:pPr>
            <a:r>
              <a:rPr lang="en-US" dirty="0" smtClean="0"/>
              <a:t>  b. College in England</a:t>
            </a:r>
          </a:p>
          <a:p>
            <a:pPr>
              <a:buNone/>
            </a:pPr>
            <a:r>
              <a:rPr lang="en-US" dirty="0" smtClean="0"/>
              <a:t>  c. School in Scotland</a:t>
            </a:r>
          </a:p>
          <a:p>
            <a:pPr>
              <a:buNone/>
            </a:pPr>
            <a:r>
              <a:rPr lang="en-US" dirty="0" smtClean="0"/>
              <a:t>  d. School in United States</a:t>
            </a:r>
          </a:p>
          <a:p>
            <a:endParaRPr lang="en-US" dirty="0" smtClean="0">
              <a:solidFill>
                <a:schemeClr val="accent2"/>
              </a:solidFill>
            </a:endParaRPr>
          </a:p>
          <a:p>
            <a:pPr>
              <a:buNone/>
            </a:pPr>
            <a:r>
              <a:rPr lang="en-US" b="1" dirty="0" smtClean="0">
                <a:solidFill>
                  <a:schemeClr val="tx1"/>
                </a:solidFill>
              </a:rPr>
              <a:t>3) Rutherford carried out his own private experiments in</a:t>
            </a:r>
          </a:p>
          <a:p>
            <a:pPr>
              <a:buNone/>
            </a:pPr>
            <a:r>
              <a:rPr lang="en-US" dirty="0" smtClean="0"/>
              <a:t>  a. Some corner of the cloakroom in Nelson College</a:t>
            </a:r>
          </a:p>
          <a:p>
            <a:pPr>
              <a:buNone/>
            </a:pPr>
            <a:r>
              <a:rPr lang="en-US" b="1" dirty="0" smtClean="0"/>
              <a:t>  b. Some corner of the cloakroom of Canterbury College</a:t>
            </a:r>
          </a:p>
          <a:p>
            <a:pPr>
              <a:buNone/>
            </a:pPr>
            <a:r>
              <a:rPr lang="en-US" dirty="0" smtClean="0"/>
              <a:t>  c. A corner of the room allotted to him in the boarding house</a:t>
            </a:r>
          </a:p>
          <a:p>
            <a:pPr>
              <a:buNone/>
            </a:pPr>
            <a:r>
              <a:rPr lang="en-US" dirty="0" smtClean="0"/>
              <a:t>  d. In the laboratory of Nelson Colleges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37</TotalTime>
  <Words>2196</Words>
  <Application>Microsoft Office PowerPoint</Application>
  <PresentationFormat>On-screen Show (4:3)</PresentationFormat>
  <Paragraphs>222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60</cp:revision>
  <dcterms:created xsi:type="dcterms:W3CDTF">2014-02-04T07:07:31Z</dcterms:created>
  <dcterms:modified xsi:type="dcterms:W3CDTF">2015-04-07T16:05:05Z</dcterms:modified>
</cp:coreProperties>
</file>