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75" r:id="rId3"/>
    <p:sldId id="258" r:id="rId4"/>
    <p:sldId id="276" r:id="rId5"/>
    <p:sldId id="277" r:id="rId6"/>
    <p:sldId id="260" r:id="rId7"/>
    <p:sldId id="278" r:id="rId8"/>
    <p:sldId id="261" r:id="rId9"/>
    <p:sldId id="262" r:id="rId10"/>
    <p:sldId id="279" r:id="rId11"/>
    <p:sldId id="264" r:id="rId12"/>
    <p:sldId id="280" r:id="rId13"/>
    <p:sldId id="265" r:id="rId14"/>
    <p:sldId id="266" r:id="rId15"/>
    <p:sldId id="281" r:id="rId16"/>
    <p:sldId id="267" r:id="rId17"/>
    <p:sldId id="28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290799" y="652621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360" y="-387424"/>
            <a:ext cx="1152000" cy="1152000"/>
          </a:xfrm>
          <a:prstGeom prst="rect">
            <a:avLst/>
          </a:prstGeom>
        </p:spPr>
      </p:pic>
      <p:sp>
        <p:nvSpPr>
          <p:cNvPr id="2" name="TextBox 1"/>
          <p:cNvSpPr txBox="1"/>
          <p:nvPr userDrawn="1"/>
        </p:nvSpPr>
        <p:spPr>
          <a:xfrm>
            <a:off x="992188" y="77788"/>
            <a:ext cx="5380012" cy="369332"/>
          </a:xfrm>
          <a:prstGeom prst="rect">
            <a:avLst/>
          </a:prstGeom>
          <a:noFill/>
        </p:spPr>
        <p:txBody>
          <a:bodyPr wrap="square" rtlCol="0">
            <a:spAutoFit/>
          </a:bodyPr>
          <a:lstStyle/>
          <a:p>
            <a:r>
              <a:rPr lang="en-IN" b="1" dirty="0" smtClean="0">
                <a:solidFill>
                  <a:schemeClr val="bg1"/>
                </a:solidFill>
              </a:rPr>
              <a:t>TOEIC Reading Comprehension Exercise 18</a:t>
            </a:r>
            <a:endParaRPr lang="en-IN"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smtClean="0">
                <a:solidFill>
                  <a:schemeClr val="accent6">
                    <a:lumMod val="50000"/>
                  </a:schemeClr>
                </a:solidFill>
              </a:rPr>
              <a:t>Exercise 18</a:t>
            </a:r>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marL="342900" indent="-342900">
              <a:buNone/>
            </a:pPr>
            <a:r>
              <a:rPr lang="en-US" b="1" dirty="0" smtClean="0"/>
              <a:t>1) Marine mammals live ___________.</a:t>
            </a:r>
          </a:p>
          <a:p>
            <a:pPr marL="342900" indent="-342900">
              <a:buNone/>
            </a:pPr>
            <a:r>
              <a:rPr lang="en-US" dirty="0" smtClean="0"/>
              <a:t>  </a:t>
            </a:r>
            <a:r>
              <a:rPr lang="en-US" b="1" dirty="0" smtClean="0"/>
              <a:t>a. In the water</a:t>
            </a:r>
          </a:p>
          <a:p>
            <a:pPr marL="342900" indent="-342900">
              <a:buNone/>
            </a:pPr>
            <a:r>
              <a:rPr lang="en-US" dirty="0" smtClean="0"/>
              <a:t>  b. In the forest</a:t>
            </a:r>
          </a:p>
          <a:p>
            <a:pPr marL="342900" indent="-342900">
              <a:buNone/>
            </a:pPr>
            <a:r>
              <a:rPr lang="en-US" dirty="0" smtClean="0"/>
              <a:t>  c. In the desert</a:t>
            </a:r>
          </a:p>
          <a:p>
            <a:pPr marL="342900" indent="-342900">
              <a:buNone/>
            </a:pPr>
            <a:r>
              <a:rPr lang="en-US" dirty="0" smtClean="0"/>
              <a:t>  d. On land</a:t>
            </a:r>
          </a:p>
          <a:p>
            <a:endParaRPr lang="en-US" dirty="0" smtClean="0"/>
          </a:p>
          <a:p>
            <a:pPr>
              <a:buNone/>
            </a:pPr>
            <a:r>
              <a:rPr lang="en-US" b="1" dirty="0" smtClean="0"/>
              <a:t>2) ____________ are most closely related to the dolphin.</a:t>
            </a:r>
          </a:p>
          <a:p>
            <a:pPr>
              <a:buNone/>
            </a:pPr>
            <a:r>
              <a:rPr lang="en-US" dirty="0" smtClean="0"/>
              <a:t>  a. Cats</a:t>
            </a:r>
          </a:p>
          <a:p>
            <a:pPr>
              <a:buNone/>
            </a:pPr>
            <a:r>
              <a:rPr lang="en-US" b="1" dirty="0" smtClean="0"/>
              <a:t>  b. Whales</a:t>
            </a:r>
          </a:p>
          <a:p>
            <a:pPr>
              <a:buNone/>
            </a:pPr>
            <a:r>
              <a:rPr lang="en-US" dirty="0" smtClean="0"/>
              <a:t>  c. Sharks</a:t>
            </a:r>
          </a:p>
          <a:p>
            <a:pPr>
              <a:buNone/>
            </a:pPr>
            <a:r>
              <a:rPr lang="en-US" dirty="0" smtClean="0"/>
              <a:t>  d. Squid</a:t>
            </a:r>
          </a:p>
          <a:p>
            <a:endParaRPr lang="en-US" dirty="0" smtClean="0"/>
          </a:p>
          <a:p>
            <a:pPr>
              <a:buNone/>
            </a:pPr>
            <a:r>
              <a:rPr lang="en-US" b="1" dirty="0" smtClean="0"/>
              <a:t>3) Dolphins do not  _____________.</a:t>
            </a:r>
          </a:p>
          <a:p>
            <a:pPr>
              <a:buNone/>
            </a:pPr>
            <a:r>
              <a:rPr lang="en-US" dirty="0" smtClean="0"/>
              <a:t>  a. Communicate</a:t>
            </a:r>
          </a:p>
          <a:p>
            <a:pPr>
              <a:buNone/>
            </a:pPr>
            <a:r>
              <a:rPr lang="en-US" dirty="0" smtClean="0"/>
              <a:t>  </a:t>
            </a:r>
            <a:r>
              <a:rPr lang="en-US" b="1" dirty="0" smtClean="0"/>
              <a:t>b. Have a sense of smell</a:t>
            </a:r>
          </a:p>
          <a:p>
            <a:pPr>
              <a:buNone/>
            </a:pPr>
            <a:r>
              <a:rPr lang="en-US" dirty="0" smtClean="0"/>
              <a:t>  c. Have good eyesight</a:t>
            </a:r>
          </a:p>
          <a:p>
            <a:pPr>
              <a:buNone/>
            </a:pPr>
            <a:r>
              <a:rPr lang="en-US" dirty="0" smtClean="0"/>
              <a:t>  d. Have good hearing</a:t>
            </a:r>
          </a:p>
          <a:p>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4) Which of the following would a dolphin probably not eat?</a:t>
            </a:r>
          </a:p>
          <a:p>
            <a:pPr>
              <a:buNone/>
            </a:pPr>
            <a:r>
              <a:rPr lang="en-US" dirty="0" smtClean="0"/>
              <a:t>  a. Fish</a:t>
            </a:r>
          </a:p>
          <a:p>
            <a:pPr>
              <a:buNone/>
            </a:pPr>
            <a:r>
              <a:rPr lang="en-US" dirty="0" smtClean="0"/>
              <a:t>  b. Plants</a:t>
            </a:r>
          </a:p>
          <a:p>
            <a:pPr>
              <a:buNone/>
            </a:pPr>
            <a:r>
              <a:rPr lang="en-US" dirty="0" smtClean="0"/>
              <a:t>  c. Squid</a:t>
            </a:r>
          </a:p>
          <a:p>
            <a:pPr>
              <a:buNone/>
            </a:pPr>
            <a:r>
              <a:rPr lang="en-US" dirty="0" smtClean="0"/>
              <a:t>  d. Marine life</a:t>
            </a:r>
          </a:p>
          <a:p>
            <a:endParaRPr lang="en-US" dirty="0" smtClean="0"/>
          </a:p>
          <a:p>
            <a:pPr>
              <a:buNone/>
            </a:pPr>
            <a:r>
              <a:rPr lang="en-US" b="1" dirty="0" smtClean="0"/>
              <a:t>5) An Orca is ______________</a:t>
            </a:r>
          </a:p>
          <a:p>
            <a:pPr>
              <a:buNone/>
            </a:pPr>
            <a:r>
              <a:rPr lang="en-US" dirty="0" smtClean="0"/>
              <a:t>  a. Much larger than an average person</a:t>
            </a:r>
          </a:p>
          <a:p>
            <a:pPr>
              <a:buNone/>
            </a:pPr>
            <a:r>
              <a:rPr lang="en-US" dirty="0" smtClean="0"/>
              <a:t>  b. A little bit larger than an average person</a:t>
            </a:r>
          </a:p>
          <a:p>
            <a:pPr>
              <a:buNone/>
            </a:pPr>
            <a:r>
              <a:rPr lang="en-US" dirty="0" smtClean="0"/>
              <a:t>  c. About the same size as an average person</a:t>
            </a:r>
          </a:p>
          <a:p>
            <a:pPr>
              <a:buNone/>
            </a:pPr>
            <a:r>
              <a:rPr lang="en-US" dirty="0" smtClean="0"/>
              <a:t>  d. Smaller than an average person</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4) Which of the following would a dolphin probably not eat?</a:t>
            </a:r>
          </a:p>
          <a:p>
            <a:pPr>
              <a:buNone/>
            </a:pPr>
            <a:r>
              <a:rPr lang="en-US" dirty="0" smtClean="0"/>
              <a:t>  a. Fish</a:t>
            </a:r>
          </a:p>
          <a:p>
            <a:pPr>
              <a:buNone/>
            </a:pPr>
            <a:r>
              <a:rPr lang="en-US" b="1" dirty="0" smtClean="0"/>
              <a:t>  b. Plants</a:t>
            </a:r>
          </a:p>
          <a:p>
            <a:pPr>
              <a:buNone/>
            </a:pPr>
            <a:r>
              <a:rPr lang="en-US" dirty="0" smtClean="0"/>
              <a:t>  c. Squid</a:t>
            </a:r>
          </a:p>
          <a:p>
            <a:pPr>
              <a:buNone/>
            </a:pPr>
            <a:r>
              <a:rPr lang="en-US" dirty="0" smtClean="0"/>
              <a:t>  d. Marine life</a:t>
            </a:r>
          </a:p>
          <a:p>
            <a:endParaRPr lang="en-US" dirty="0" smtClean="0"/>
          </a:p>
          <a:p>
            <a:pPr>
              <a:buNone/>
            </a:pPr>
            <a:r>
              <a:rPr lang="en-US" b="1" dirty="0" smtClean="0"/>
              <a:t>5) An Orca is ______________</a:t>
            </a:r>
          </a:p>
          <a:p>
            <a:pPr>
              <a:buNone/>
            </a:pPr>
            <a:r>
              <a:rPr lang="en-US" dirty="0" smtClean="0"/>
              <a:t>  </a:t>
            </a:r>
            <a:r>
              <a:rPr lang="en-US" b="1" dirty="0" smtClean="0"/>
              <a:t>a. Much larger than an average person</a:t>
            </a:r>
          </a:p>
          <a:p>
            <a:pPr>
              <a:buNone/>
            </a:pPr>
            <a:r>
              <a:rPr lang="en-US" dirty="0" smtClean="0"/>
              <a:t>  b. A little bit larger than an average person</a:t>
            </a:r>
          </a:p>
          <a:p>
            <a:pPr>
              <a:buNone/>
            </a:pPr>
            <a:r>
              <a:rPr lang="en-US" dirty="0" smtClean="0"/>
              <a:t>  c. About the same size as an average person</a:t>
            </a:r>
          </a:p>
          <a:p>
            <a:pPr>
              <a:buNone/>
            </a:pPr>
            <a:r>
              <a:rPr lang="en-US" dirty="0" smtClean="0"/>
              <a:t>  d. Smaller than an average person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251520" y="980728"/>
            <a:ext cx="8568000" cy="6048000"/>
          </a:xfrm>
        </p:spPr>
        <p:txBody>
          <a:bodyPr/>
          <a:lstStyle/>
          <a:p>
            <a:endParaRPr lang="en-US" dirty="0" smtClean="0"/>
          </a:p>
          <a:p>
            <a:pPr>
              <a:buNone/>
            </a:pPr>
            <a:endParaRPr lang="en-US" dirty="0" smtClean="0"/>
          </a:p>
          <a:p>
            <a:pPr>
              <a:buNone/>
            </a:pPr>
            <a:r>
              <a:rPr lang="en-US" dirty="0" smtClean="0"/>
              <a:t>   Banks are places where people can keep their money. Most people use banks to save money in their savings accounts and to pay money from their checking accounts. Today, when a person earns money from their job, their paycheck is often electronically deposited (put) into their savings or checking account. Then, he or she can pay their bills by writing checks from their checking accounts or pay online where their bills are electronically connected to their bank accounts.</a:t>
            </a:r>
          </a:p>
          <a:p>
            <a:pPr>
              <a:buNone/>
            </a:pPr>
            <a:r>
              <a:rPr lang="en-US" dirty="0" smtClean="0"/>
              <a:t>   Banks also give loans to people. Banks use the money that their customers deposit to lend to people to buy new houses, cars, or to start businesses among other reasons. The bank makes money from lending by charging interest. In other words, people have to pay back more than they borrowed. This amount depends on how risky the bank thinks the borrower is and how fast the loan is paid back among other things.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marL="342900" indent="-342900">
              <a:buNone/>
            </a:pPr>
            <a:r>
              <a:rPr lang="en-US" b="1" dirty="0" smtClean="0"/>
              <a:t>1) What do banks NOT do?</a:t>
            </a:r>
          </a:p>
          <a:p>
            <a:pPr marL="342900" indent="-342900">
              <a:buNone/>
            </a:pPr>
            <a:r>
              <a:rPr lang="en-US" dirty="0" smtClean="0"/>
              <a:t>  a. Give loans</a:t>
            </a:r>
          </a:p>
          <a:p>
            <a:pPr marL="342900" indent="-342900">
              <a:buNone/>
            </a:pPr>
            <a:r>
              <a:rPr lang="en-US" dirty="0" smtClean="0"/>
              <a:t>  b. Tax people</a:t>
            </a:r>
          </a:p>
          <a:p>
            <a:pPr marL="342900" indent="-342900">
              <a:buNone/>
            </a:pPr>
            <a:r>
              <a:rPr lang="en-US" dirty="0" smtClean="0"/>
              <a:t>  c. Allow people to pay bills online from their accounts</a:t>
            </a:r>
          </a:p>
          <a:p>
            <a:pPr marL="342900" indent="-342900">
              <a:buNone/>
            </a:pPr>
            <a:r>
              <a:rPr lang="en-US" dirty="0" smtClean="0"/>
              <a:t>  d. Charge interest</a:t>
            </a:r>
          </a:p>
          <a:p>
            <a:endParaRPr lang="en-US" dirty="0" smtClean="0"/>
          </a:p>
          <a:p>
            <a:pPr>
              <a:buNone/>
            </a:pPr>
            <a:r>
              <a:rPr lang="en-US" b="1" dirty="0" smtClean="0"/>
              <a:t>2) How much "interest" do lenders have to pay?</a:t>
            </a:r>
          </a:p>
          <a:p>
            <a:pPr>
              <a:buNone/>
            </a:pPr>
            <a:r>
              <a:rPr lang="en-US" dirty="0" smtClean="0"/>
              <a:t>  a. Most borrowers don't have to pay interest</a:t>
            </a:r>
          </a:p>
          <a:p>
            <a:pPr>
              <a:buNone/>
            </a:pPr>
            <a:r>
              <a:rPr lang="en-US" dirty="0" smtClean="0"/>
              <a:t>  b. The story doesn't say</a:t>
            </a:r>
          </a:p>
          <a:p>
            <a:pPr>
              <a:buNone/>
            </a:pPr>
            <a:r>
              <a:rPr lang="en-US" dirty="0" smtClean="0"/>
              <a:t>  c. It depends on a lot of things</a:t>
            </a:r>
          </a:p>
          <a:p>
            <a:pPr>
              <a:buNone/>
            </a:pPr>
            <a:r>
              <a:rPr lang="en-US" dirty="0" smtClean="0"/>
              <a:t>  d. Everyone pays the same amount of interest</a:t>
            </a:r>
          </a:p>
          <a:p>
            <a:endParaRPr lang="en-US" dirty="0" smtClean="0"/>
          </a:p>
          <a:p>
            <a:pPr>
              <a:buNone/>
            </a:pPr>
            <a:r>
              <a:rPr lang="en-US" b="1" dirty="0" smtClean="0"/>
              <a:t>3) What do banks NOT do?</a:t>
            </a:r>
          </a:p>
          <a:p>
            <a:pPr>
              <a:buNone/>
            </a:pPr>
            <a:r>
              <a:rPr lang="en-US" dirty="0" smtClean="0"/>
              <a:t>  a. Provide a place where people can pay their bills from</a:t>
            </a:r>
          </a:p>
          <a:p>
            <a:pPr>
              <a:buNone/>
            </a:pPr>
            <a:r>
              <a:rPr lang="en-US" dirty="0" smtClean="0"/>
              <a:t>  b. Help people get jobs</a:t>
            </a:r>
          </a:p>
          <a:p>
            <a:pPr>
              <a:buNone/>
            </a:pPr>
            <a:r>
              <a:rPr lang="en-US" dirty="0" smtClean="0"/>
              <a:t>  c. Provide a place for people to save their money</a:t>
            </a:r>
          </a:p>
          <a:p>
            <a:pPr>
              <a:buNone/>
            </a:pPr>
            <a:r>
              <a:rPr lang="en-US" dirty="0" smtClean="0"/>
              <a:t>  d. Lend money to people</a:t>
            </a:r>
          </a:p>
          <a:p>
            <a:endParaRPr lang="en-US" dirty="0" smtClean="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marL="342900" indent="-342900">
              <a:buNone/>
            </a:pPr>
            <a:r>
              <a:rPr lang="en-US" b="1" dirty="0" smtClean="0"/>
              <a:t>1) What do banks NOT do?</a:t>
            </a:r>
          </a:p>
          <a:p>
            <a:pPr marL="342900" indent="-342900">
              <a:buNone/>
            </a:pPr>
            <a:r>
              <a:rPr lang="en-US" dirty="0" smtClean="0"/>
              <a:t>  a. Give loans</a:t>
            </a:r>
          </a:p>
          <a:p>
            <a:pPr marL="342900" indent="-342900">
              <a:buNone/>
            </a:pPr>
            <a:r>
              <a:rPr lang="en-US" b="1" dirty="0" smtClean="0"/>
              <a:t>  b. Tax people</a:t>
            </a:r>
          </a:p>
          <a:p>
            <a:pPr marL="342900" indent="-342900">
              <a:buNone/>
            </a:pPr>
            <a:r>
              <a:rPr lang="en-US" dirty="0" smtClean="0"/>
              <a:t>  c. Allow people to pay bills online from their accounts</a:t>
            </a:r>
          </a:p>
          <a:p>
            <a:pPr marL="342900" indent="-342900">
              <a:buNone/>
            </a:pPr>
            <a:r>
              <a:rPr lang="en-US" dirty="0" smtClean="0"/>
              <a:t>  d. Charge interest</a:t>
            </a:r>
          </a:p>
          <a:p>
            <a:endParaRPr lang="en-US" dirty="0" smtClean="0"/>
          </a:p>
          <a:p>
            <a:pPr>
              <a:buNone/>
            </a:pPr>
            <a:r>
              <a:rPr lang="en-US" b="1" dirty="0" smtClean="0"/>
              <a:t>2) How much "interest" do lenders have to pay?</a:t>
            </a:r>
          </a:p>
          <a:p>
            <a:pPr>
              <a:buNone/>
            </a:pPr>
            <a:r>
              <a:rPr lang="en-US" dirty="0" smtClean="0"/>
              <a:t>  a. Most borrowers don't have to pay interest</a:t>
            </a:r>
          </a:p>
          <a:p>
            <a:pPr>
              <a:buNone/>
            </a:pPr>
            <a:r>
              <a:rPr lang="en-US" dirty="0" smtClean="0"/>
              <a:t>  b. The story doesn't say</a:t>
            </a:r>
          </a:p>
          <a:p>
            <a:pPr>
              <a:buNone/>
            </a:pPr>
            <a:r>
              <a:rPr lang="en-US" dirty="0" smtClean="0"/>
              <a:t>  </a:t>
            </a:r>
            <a:r>
              <a:rPr lang="en-US" b="1" dirty="0" smtClean="0"/>
              <a:t>c. It depends on a lot of things</a:t>
            </a:r>
          </a:p>
          <a:p>
            <a:pPr>
              <a:buNone/>
            </a:pPr>
            <a:r>
              <a:rPr lang="en-US" dirty="0" smtClean="0"/>
              <a:t>  d. Everyone pays the same amount of interest</a:t>
            </a:r>
          </a:p>
          <a:p>
            <a:endParaRPr lang="en-US" dirty="0" smtClean="0"/>
          </a:p>
          <a:p>
            <a:pPr>
              <a:buNone/>
            </a:pPr>
            <a:r>
              <a:rPr lang="en-US" b="1" dirty="0" smtClean="0"/>
              <a:t>3) What do banks NOT do?</a:t>
            </a:r>
          </a:p>
          <a:p>
            <a:pPr>
              <a:buNone/>
            </a:pPr>
            <a:r>
              <a:rPr lang="en-US" dirty="0" smtClean="0"/>
              <a:t>  a. Provide a place where people can pay their bills from</a:t>
            </a:r>
          </a:p>
          <a:p>
            <a:pPr>
              <a:buNone/>
            </a:pPr>
            <a:r>
              <a:rPr lang="en-US" dirty="0" smtClean="0"/>
              <a:t>  </a:t>
            </a:r>
            <a:r>
              <a:rPr lang="en-US" b="1" dirty="0" smtClean="0"/>
              <a:t>b. Help people get jobs</a:t>
            </a:r>
          </a:p>
          <a:p>
            <a:pPr>
              <a:buNone/>
            </a:pPr>
            <a:r>
              <a:rPr lang="en-US" dirty="0" smtClean="0"/>
              <a:t>  c. Provide a place for people to save their money</a:t>
            </a:r>
          </a:p>
          <a:p>
            <a:pPr>
              <a:buNone/>
            </a:pPr>
            <a:r>
              <a:rPr lang="en-US" dirty="0" smtClean="0"/>
              <a:t>  d. Lend money to people</a:t>
            </a:r>
          </a:p>
          <a:p>
            <a:endParaRPr lang="en-US" dirty="0" smtClean="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4) How do banks make money?</a:t>
            </a:r>
          </a:p>
          <a:p>
            <a:pPr>
              <a:buNone/>
            </a:pPr>
            <a:r>
              <a:rPr lang="en-US" dirty="0" smtClean="0"/>
              <a:t>  a. Electronically</a:t>
            </a:r>
          </a:p>
          <a:p>
            <a:pPr>
              <a:buNone/>
            </a:pPr>
            <a:r>
              <a:rPr lang="en-US" dirty="0" smtClean="0"/>
              <a:t>  b. Charging interest to those they lend to</a:t>
            </a:r>
          </a:p>
          <a:p>
            <a:pPr>
              <a:buNone/>
            </a:pPr>
            <a:r>
              <a:rPr lang="en-US" dirty="0" smtClean="0"/>
              <a:t>  c. By having a lot of accounts</a:t>
            </a:r>
          </a:p>
          <a:p>
            <a:pPr>
              <a:buNone/>
            </a:pPr>
            <a:r>
              <a:rPr lang="en-US" dirty="0" smtClean="0"/>
              <a:t>  d. Saving their customers deposit</a:t>
            </a:r>
          </a:p>
          <a:p>
            <a:pPr lvl="1"/>
            <a:endParaRPr lang="en-US" dirty="0" smtClean="0"/>
          </a:p>
          <a:p>
            <a:pPr lvl="1"/>
            <a:endParaRPr lang="en-US" dirty="0" smtClean="0"/>
          </a:p>
          <a:p>
            <a:pPr>
              <a:buNone/>
            </a:pPr>
            <a:r>
              <a:rPr lang="en-US" b="1" dirty="0" smtClean="0"/>
              <a:t>5) How does "interest" work?</a:t>
            </a:r>
          </a:p>
          <a:p>
            <a:pPr>
              <a:buNone/>
            </a:pPr>
            <a:r>
              <a:rPr lang="en-US" dirty="0" smtClean="0"/>
              <a:t>  a. Banks require people to pay back more money than they borrowed</a:t>
            </a:r>
          </a:p>
          <a:p>
            <a:pPr>
              <a:buNone/>
            </a:pPr>
            <a:r>
              <a:rPr lang="en-US" dirty="0" smtClean="0"/>
              <a:t>  b. Banks require people to pay back the same amount they borrowed</a:t>
            </a:r>
          </a:p>
          <a:p>
            <a:pPr>
              <a:buNone/>
            </a:pPr>
            <a:r>
              <a:rPr lang="en-US" dirty="0" smtClean="0"/>
              <a:t>  c. Banks pay people more money than they borrowed</a:t>
            </a:r>
          </a:p>
          <a:p>
            <a:pPr>
              <a:buNone/>
            </a:pPr>
            <a:r>
              <a:rPr lang="en-US" dirty="0" smtClean="0"/>
              <a:t>  d. Banks require people to pay back money they borrowed very quickly</a:t>
            </a:r>
          </a:p>
          <a:p>
            <a:pPr lvl="1"/>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a:buNone/>
            </a:pPr>
            <a:r>
              <a:rPr lang="en-US" b="1" dirty="0" smtClean="0"/>
              <a:t>4) How do banks make money?</a:t>
            </a:r>
          </a:p>
          <a:p>
            <a:pPr>
              <a:buNone/>
            </a:pPr>
            <a:r>
              <a:rPr lang="en-US" dirty="0" smtClean="0"/>
              <a:t>  a. Electronically</a:t>
            </a:r>
          </a:p>
          <a:p>
            <a:pPr>
              <a:buNone/>
            </a:pPr>
            <a:r>
              <a:rPr lang="en-US" dirty="0" smtClean="0"/>
              <a:t>  </a:t>
            </a:r>
            <a:r>
              <a:rPr lang="en-US" b="1" dirty="0" smtClean="0"/>
              <a:t>b. Charging interest to those they lend to</a:t>
            </a:r>
          </a:p>
          <a:p>
            <a:pPr>
              <a:buNone/>
            </a:pPr>
            <a:r>
              <a:rPr lang="en-US" dirty="0" smtClean="0"/>
              <a:t>  c. By having a lot of accounts</a:t>
            </a:r>
          </a:p>
          <a:p>
            <a:pPr>
              <a:buNone/>
            </a:pPr>
            <a:r>
              <a:rPr lang="en-US" dirty="0" smtClean="0"/>
              <a:t>  d. Saving their customers deposit</a:t>
            </a:r>
          </a:p>
          <a:p>
            <a:pPr lvl="1"/>
            <a:endParaRPr lang="en-US" dirty="0" smtClean="0"/>
          </a:p>
          <a:p>
            <a:pPr lvl="1"/>
            <a:endParaRPr lang="en-US" dirty="0" smtClean="0"/>
          </a:p>
          <a:p>
            <a:pPr>
              <a:buNone/>
            </a:pPr>
            <a:r>
              <a:rPr lang="en-US" b="1" dirty="0" smtClean="0"/>
              <a:t>5) How does "interest" work?</a:t>
            </a:r>
          </a:p>
          <a:p>
            <a:pPr>
              <a:buNone/>
            </a:pPr>
            <a:r>
              <a:rPr lang="en-US" dirty="0" smtClean="0"/>
              <a:t>  </a:t>
            </a:r>
            <a:r>
              <a:rPr lang="en-US" b="1" dirty="0" smtClean="0"/>
              <a:t>a. Banks require people to pay back more money than they borrowed</a:t>
            </a:r>
          </a:p>
          <a:p>
            <a:pPr>
              <a:buNone/>
            </a:pPr>
            <a:r>
              <a:rPr lang="en-US" dirty="0" smtClean="0"/>
              <a:t>  b. Banks require people to pay back the same amount they borrowed</a:t>
            </a:r>
          </a:p>
          <a:p>
            <a:pPr>
              <a:buNone/>
            </a:pPr>
            <a:r>
              <a:rPr lang="en-US" dirty="0" smtClean="0"/>
              <a:t>  c. Banks pay people more money than they borrowed</a:t>
            </a:r>
          </a:p>
          <a:p>
            <a:pPr>
              <a:buNone/>
            </a:pPr>
            <a:r>
              <a:rPr lang="en-US" dirty="0" smtClean="0"/>
              <a:t>  d. Banks require people to pay back money they borrowed very quickly</a:t>
            </a:r>
          </a:p>
          <a:p>
            <a:pPr lvl="1"/>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10000"/>
            <a:ext cx="8568000" cy="2554545"/>
          </a:xfrm>
          <a:prstGeom prst="rect">
            <a:avLst/>
          </a:prstGeom>
          <a:noFill/>
        </p:spPr>
        <p:txBody>
          <a:bodyPr wrap="square" rtlCol="0">
            <a:spAutoFit/>
          </a:bodyPr>
          <a:lstStyle/>
          <a:p>
            <a:endParaRPr lang="en-US" sz="1600" dirty="0" smtClean="0"/>
          </a:p>
          <a:p>
            <a:endParaRPr lang="en-US" sz="1600" dirty="0"/>
          </a:p>
          <a:p>
            <a:endParaRPr lang="en-US" sz="1600" dirty="0" smtClean="0"/>
          </a:p>
          <a:p>
            <a:r>
              <a:rPr lang="en-US" sz="1600" dirty="0" smtClean="0"/>
              <a:t>Man is not destined to vanish. He can be killed, but he cannot be destroyed, because his soul is deathless and his spirit is irrepressible. Therefore, though the situation seems dark in the context of the confrontation between the super powers, the super lining is provided by the amazing phenomenon that the very nations which have spent incalculable resources and energy for the production of deadly weapons are desperately trying to find out how they might never be used. They threaten each other, intimidate each other and go to the brink, but before the fatal hour arrives they withdraw from the brink.</a:t>
            </a:r>
          </a:p>
        </p:txBody>
      </p:sp>
      <p:sp>
        <p:nvSpPr>
          <p:cNvPr id="3" name="Rectangle 2"/>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1) The phrase ‘go to the brink’ in the passage means</a:t>
            </a:r>
          </a:p>
          <a:p>
            <a:pPr>
              <a:buNone/>
            </a:pPr>
            <a:r>
              <a:rPr lang="en-US" dirty="0" smtClean="0"/>
              <a:t>  a. Declare war on each other</a:t>
            </a:r>
          </a:p>
          <a:p>
            <a:pPr>
              <a:buNone/>
            </a:pPr>
            <a:r>
              <a:rPr lang="en-US" dirty="0" smtClean="0"/>
              <a:t>  b. Negotiate for peace</a:t>
            </a:r>
          </a:p>
          <a:p>
            <a:pPr>
              <a:buNone/>
            </a:pPr>
            <a:r>
              <a:rPr lang="en-US" dirty="0" smtClean="0"/>
              <a:t>  c. Retreating from extreme danger</a:t>
            </a:r>
          </a:p>
          <a:p>
            <a:pPr>
              <a:buNone/>
            </a:pPr>
            <a:r>
              <a:rPr lang="en-US" dirty="0" smtClean="0"/>
              <a:t>  d. Advancing to the stage of war but not engaging in it</a:t>
            </a:r>
          </a:p>
          <a:p>
            <a:endParaRPr lang="en-US" dirty="0" smtClean="0"/>
          </a:p>
          <a:p>
            <a:pPr>
              <a:buNone/>
            </a:pPr>
            <a:r>
              <a:rPr lang="en-US" b="1" dirty="0" smtClean="0">
                <a:solidFill>
                  <a:schemeClr val="tx1"/>
                </a:solidFill>
              </a:rPr>
              <a:t>2) The author’s main point is that</a:t>
            </a:r>
          </a:p>
          <a:p>
            <a:pPr>
              <a:buNone/>
            </a:pPr>
            <a:r>
              <a:rPr lang="en-US" dirty="0" smtClean="0"/>
              <a:t>  a. Man’s destiny is not fully clear or visible</a:t>
            </a:r>
          </a:p>
          <a:p>
            <a:pPr>
              <a:buNone/>
            </a:pPr>
            <a:r>
              <a:rPr lang="en-US" dirty="0" smtClean="0"/>
              <a:t>  b. Man’s safety is assured by the delicate balance of power in terms of nuclear weapons</a:t>
            </a:r>
          </a:p>
          <a:p>
            <a:pPr>
              <a:buNone/>
            </a:pPr>
            <a:r>
              <a:rPr lang="en-US" dirty="0" smtClean="0"/>
              <a:t>  c. Human society will survive despite the serious threat of total annihilation</a:t>
            </a:r>
          </a:p>
          <a:p>
            <a:pPr>
              <a:buNone/>
            </a:pPr>
            <a:r>
              <a:rPr lang="en-US" dirty="0" smtClean="0"/>
              <a:t>  d. Man’s soul and spirit cannot be destroyed even by the super powers</a:t>
            </a:r>
          </a:p>
          <a:p>
            <a:endParaRPr lang="en-US" dirty="0" smtClean="0"/>
          </a:p>
          <a:p>
            <a:pPr>
              <a:buNone/>
            </a:pPr>
            <a:r>
              <a:rPr lang="en-US" b="1" dirty="0" smtClean="0">
                <a:solidFill>
                  <a:schemeClr val="tx1"/>
                </a:solidFill>
              </a:rPr>
              <a:t>3) Which of the following best expresses the theme of the passage?</a:t>
            </a:r>
          </a:p>
          <a:p>
            <a:pPr>
              <a:buNone/>
            </a:pPr>
            <a:r>
              <a:rPr lang="en-US" dirty="0" smtClean="0"/>
              <a:t>  a. Mounting cost of modern weapons</a:t>
            </a:r>
          </a:p>
          <a:p>
            <a:pPr>
              <a:buNone/>
            </a:pPr>
            <a:r>
              <a:rPr lang="en-US" dirty="0" smtClean="0"/>
              <a:t>  b. Man’s desire to survive inhibits use of deadly weapons</a:t>
            </a:r>
          </a:p>
          <a:p>
            <a:pPr>
              <a:buNone/>
            </a:pPr>
            <a:r>
              <a:rPr lang="en-US" dirty="0" smtClean="0"/>
              <a:t>  c. Threats and intimidation between super powers</a:t>
            </a:r>
          </a:p>
          <a:p>
            <a:pPr>
              <a:buNone/>
            </a:pPr>
            <a:r>
              <a:rPr lang="en-US" dirty="0" smtClean="0"/>
              <a:t>  d. Destruction of mankind is inevitable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solidFill>
                  <a:schemeClr val="tx1"/>
                </a:solidFill>
              </a:rPr>
              <a:t>1) The phrase ‘go to the brink’ in the passage means</a:t>
            </a:r>
          </a:p>
          <a:p>
            <a:pPr>
              <a:buNone/>
            </a:pPr>
            <a:r>
              <a:rPr lang="en-US" dirty="0" smtClean="0"/>
              <a:t>  a. Declare war on each other</a:t>
            </a:r>
          </a:p>
          <a:p>
            <a:pPr>
              <a:buNone/>
            </a:pPr>
            <a:r>
              <a:rPr lang="en-US" dirty="0" smtClean="0"/>
              <a:t>  b. Negotiate for peace</a:t>
            </a:r>
          </a:p>
          <a:p>
            <a:pPr>
              <a:buNone/>
            </a:pPr>
            <a:r>
              <a:rPr lang="en-US" dirty="0" smtClean="0"/>
              <a:t>  c. Retreating from extreme danger</a:t>
            </a:r>
          </a:p>
          <a:p>
            <a:pPr>
              <a:buNone/>
            </a:pPr>
            <a:r>
              <a:rPr lang="en-US" dirty="0" smtClean="0"/>
              <a:t>  </a:t>
            </a:r>
            <a:r>
              <a:rPr lang="en-US" b="1" dirty="0" smtClean="0"/>
              <a:t>d. Advancing to the stage of war but not engaging in it</a:t>
            </a:r>
          </a:p>
          <a:p>
            <a:endParaRPr lang="en-US" dirty="0" smtClean="0"/>
          </a:p>
          <a:p>
            <a:pPr>
              <a:buNone/>
            </a:pPr>
            <a:r>
              <a:rPr lang="en-US" b="1" dirty="0" smtClean="0">
                <a:solidFill>
                  <a:schemeClr val="tx1"/>
                </a:solidFill>
              </a:rPr>
              <a:t>2) The author’s main point is that</a:t>
            </a:r>
          </a:p>
          <a:p>
            <a:pPr>
              <a:buNone/>
            </a:pPr>
            <a:r>
              <a:rPr lang="en-US" dirty="0" smtClean="0"/>
              <a:t>  a. Man’s destiny is not fully clear or visible</a:t>
            </a:r>
          </a:p>
          <a:p>
            <a:pPr>
              <a:buNone/>
            </a:pPr>
            <a:r>
              <a:rPr lang="en-US" dirty="0" smtClean="0"/>
              <a:t>  b. Man’s safety is assured by the delicate balance of power in terms of nuclear weapons</a:t>
            </a:r>
          </a:p>
          <a:p>
            <a:pPr>
              <a:buNone/>
            </a:pPr>
            <a:r>
              <a:rPr lang="en-US" b="1" dirty="0" smtClean="0"/>
              <a:t>  c. Human society will survive despite the serious threat of total annihilation</a:t>
            </a:r>
          </a:p>
          <a:p>
            <a:pPr>
              <a:buNone/>
            </a:pPr>
            <a:r>
              <a:rPr lang="en-US" dirty="0" smtClean="0"/>
              <a:t>  d. Man’s soul and spirit cannot be destroyed even by the super powers</a:t>
            </a:r>
          </a:p>
          <a:p>
            <a:endParaRPr lang="en-US" dirty="0" smtClean="0"/>
          </a:p>
          <a:p>
            <a:pPr>
              <a:buNone/>
            </a:pPr>
            <a:r>
              <a:rPr lang="en-US" b="1" dirty="0" smtClean="0">
                <a:solidFill>
                  <a:schemeClr val="tx1"/>
                </a:solidFill>
              </a:rPr>
              <a:t>3) Which of the following best expresses the theme of the passage?</a:t>
            </a:r>
          </a:p>
          <a:p>
            <a:pPr>
              <a:buNone/>
            </a:pPr>
            <a:r>
              <a:rPr lang="en-US" dirty="0" smtClean="0"/>
              <a:t>  a. Mounting cost of modern weapons</a:t>
            </a:r>
          </a:p>
          <a:p>
            <a:pPr>
              <a:buNone/>
            </a:pPr>
            <a:r>
              <a:rPr lang="en-US" dirty="0" smtClean="0"/>
              <a:t>  </a:t>
            </a:r>
            <a:r>
              <a:rPr lang="en-US" b="1" dirty="0" smtClean="0"/>
              <a:t>b. Man’s desire to survive inhibits use of deadly weapons</a:t>
            </a:r>
          </a:p>
          <a:p>
            <a:pPr>
              <a:buNone/>
            </a:pPr>
            <a:r>
              <a:rPr lang="en-US" dirty="0" smtClean="0"/>
              <a:t>  c. Threats and intimidation between super powers</a:t>
            </a:r>
          </a:p>
          <a:p>
            <a:pPr>
              <a:buNone/>
            </a:pPr>
            <a:r>
              <a:rPr lang="en-US" dirty="0" smtClean="0"/>
              <a:t>  d. Destruction of mankind is inevitable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10000"/>
            <a:ext cx="8568000" cy="3539430"/>
          </a:xfrm>
          <a:prstGeom prst="rect">
            <a:avLst/>
          </a:prstGeom>
          <a:noFill/>
        </p:spPr>
        <p:txBody>
          <a:bodyPr wrap="square" rtlCol="0">
            <a:spAutoFit/>
          </a:bodyPr>
          <a:lstStyle/>
          <a:p>
            <a:endParaRPr lang="en-US" sz="1600" dirty="0" smtClean="0"/>
          </a:p>
          <a:p>
            <a:endParaRPr lang="en-US" sz="1600" dirty="0"/>
          </a:p>
          <a:p>
            <a:endParaRPr lang="en-US" sz="1600" dirty="0" smtClean="0"/>
          </a:p>
          <a:p>
            <a:r>
              <a:rPr lang="en-US" sz="1600" dirty="0" smtClean="0"/>
              <a:t>‘The history of science is the real history of mankind. In this striking epigram a 19</a:t>
            </a:r>
            <a:r>
              <a:rPr lang="en-US" sz="1600" baseline="30000" dirty="0" smtClean="0"/>
              <a:t>th</a:t>
            </a:r>
            <a:r>
              <a:rPr lang="en-US" sz="1600" dirty="0" smtClean="0"/>
              <a:t> century writer links science with its background. Like most epigrams, its power lies in emphasizing by contrast an aspect of truth which may be easily overlooked. In this case it is easy to overlook the relations between science and mankind and to treat the former as some abstract third party, which can sometimes be praised for its beneficial influences , but frequently and conveniently blamed for the horrors of war. Science and mankind cannot be divorced from time to time at men’s convenience. Yet we have seen that, in spite of countless opportunities of improvement, the opening years of the present period of civilization have been dominated by international conflict.</a:t>
            </a:r>
          </a:p>
          <a:p>
            <a:r>
              <a:rPr lang="en-US" sz="1600" dirty="0" smtClean="0"/>
              <a:t>	Is this the inevitable result of the progress of science or does the fault lie elsewhere?</a:t>
            </a:r>
          </a:p>
        </p:txBody>
      </p:sp>
      <p:sp>
        <p:nvSpPr>
          <p:cNvPr id="3" name="Rectangle 2"/>
          <p:cNvSpPr/>
          <p:nvPr/>
        </p:nvSpPr>
        <p:spPr>
          <a:xfrm>
            <a:off x="1219200" y="762000"/>
            <a:ext cx="6858000" cy="461665"/>
          </a:xfrm>
          <a:prstGeom prst="rect">
            <a:avLst/>
          </a:prstGeom>
        </p:spPr>
        <p:txBody>
          <a:bodyPr wrap="square">
            <a:spAutoFit/>
          </a:bodyPr>
          <a:lstStyle/>
          <a:p>
            <a:r>
              <a:rPr lang="en-US" sz="2400" b="1" dirty="0" smtClean="0">
                <a:solidFill>
                  <a:schemeClr val="accent2">
                    <a:lumMod val="75000"/>
                  </a:schemeClr>
                </a:solidFill>
              </a:rPr>
              <a:t>Read the passage and answer the questions</a:t>
            </a:r>
            <a:endParaRPr lang="en-GB" sz="24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marL="342900" indent="-342900">
              <a:buNone/>
            </a:pPr>
            <a:r>
              <a:rPr lang="en-US" b="1" dirty="0" smtClean="0">
                <a:solidFill>
                  <a:schemeClr val="tx1"/>
                </a:solidFill>
              </a:rPr>
              <a:t>1) The writer implies that international conflict is the result of </a:t>
            </a:r>
          </a:p>
          <a:p>
            <a:pPr marL="342900" indent="-342900">
              <a:buNone/>
            </a:pPr>
            <a:r>
              <a:rPr lang="en-US" dirty="0" smtClean="0">
                <a:solidFill>
                  <a:schemeClr val="tx1"/>
                </a:solidFill>
              </a:rPr>
              <a:t>  a. </a:t>
            </a:r>
            <a:r>
              <a:rPr lang="en-US" dirty="0" smtClean="0"/>
              <a:t>Faulty relations between nations</a:t>
            </a:r>
          </a:p>
          <a:p>
            <a:pPr marL="342900" indent="-342900">
              <a:buNone/>
            </a:pPr>
            <a:r>
              <a:rPr lang="en-US" dirty="0" smtClean="0"/>
              <a:t>  b. Human weaknesses</a:t>
            </a:r>
          </a:p>
          <a:p>
            <a:pPr marL="342900" indent="-342900">
              <a:buNone/>
            </a:pPr>
            <a:r>
              <a:rPr lang="en-US" dirty="0" smtClean="0"/>
              <a:t>  c. Invention of deadly weapons</a:t>
            </a:r>
          </a:p>
          <a:p>
            <a:pPr marL="342900" indent="-342900">
              <a:buNone/>
            </a:pPr>
            <a:r>
              <a:rPr lang="en-US" dirty="0" smtClean="0"/>
              <a:t>  d. Progress of science</a:t>
            </a:r>
          </a:p>
          <a:p>
            <a:endParaRPr lang="en-US" dirty="0" smtClean="0">
              <a:solidFill>
                <a:schemeClr val="accent2"/>
              </a:solidFill>
            </a:endParaRPr>
          </a:p>
          <a:p>
            <a:pPr>
              <a:buNone/>
            </a:pPr>
            <a:r>
              <a:rPr lang="en-US" b="1" dirty="0" smtClean="0">
                <a:solidFill>
                  <a:schemeClr val="tx1"/>
                </a:solidFill>
              </a:rPr>
              <a:t>2) The epigram given in the passage highlights</a:t>
            </a:r>
          </a:p>
          <a:p>
            <a:pPr>
              <a:buNone/>
            </a:pPr>
            <a:r>
              <a:rPr lang="en-US" dirty="0" smtClean="0"/>
              <a:t>  a. The evolution of science</a:t>
            </a:r>
          </a:p>
          <a:p>
            <a:pPr>
              <a:buNone/>
            </a:pPr>
            <a:r>
              <a:rPr lang="en-US" dirty="0" smtClean="0"/>
              <a:t>  b. The real history of man</a:t>
            </a:r>
          </a:p>
          <a:p>
            <a:pPr>
              <a:buNone/>
            </a:pPr>
            <a:r>
              <a:rPr lang="en-US" dirty="0" smtClean="0"/>
              <a:t>  c. The contrast between science and civilization</a:t>
            </a:r>
          </a:p>
          <a:p>
            <a:pPr>
              <a:buNone/>
            </a:pPr>
            <a:r>
              <a:rPr lang="en-US" dirty="0" smtClean="0"/>
              <a:t>  d. An elusive truth about human nature</a:t>
            </a:r>
          </a:p>
          <a:p>
            <a:endParaRPr lang="en-US" dirty="0" smtClean="0"/>
          </a:p>
          <a:p>
            <a:pPr>
              <a:buNone/>
            </a:pPr>
            <a:r>
              <a:rPr lang="en-US" b="1" dirty="0" smtClean="0">
                <a:solidFill>
                  <a:schemeClr val="tx1"/>
                </a:solidFill>
              </a:rPr>
              <a:t>3) The last sentence suggests that  </a:t>
            </a:r>
          </a:p>
          <a:p>
            <a:pPr>
              <a:buNone/>
            </a:pPr>
            <a:r>
              <a:rPr lang="en-US" dirty="0" smtClean="0"/>
              <a:t>  a. Civilization could prosper well without scientific inventions</a:t>
            </a:r>
          </a:p>
          <a:p>
            <a:pPr>
              <a:buNone/>
            </a:pPr>
            <a:r>
              <a:rPr lang="en-US" dirty="0" smtClean="0"/>
              <a:t>  b. The trouble lies with human beings themselves</a:t>
            </a:r>
          </a:p>
          <a:p>
            <a:pPr>
              <a:buNone/>
            </a:pPr>
            <a:r>
              <a:rPr lang="en-US" dirty="0" smtClean="0"/>
              <a:t>  c. People have missed opportunities to improve their lot</a:t>
            </a:r>
          </a:p>
          <a:p>
            <a:pPr>
              <a:buNone/>
            </a:pPr>
            <a:r>
              <a:rPr lang="en-US" dirty="0" smtClean="0"/>
              <a:t>  d. The horrors of modern life are the inevitable result of the progress of science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9392"/>
            <a:ext cx="8568000" cy="6048000"/>
          </a:xfrm>
        </p:spPr>
        <p:txBody>
          <a:bodyPr/>
          <a:lstStyle/>
          <a:p>
            <a:pPr marL="342900" indent="-342900">
              <a:buNone/>
            </a:pPr>
            <a:r>
              <a:rPr lang="en-US" b="1" dirty="0" smtClean="0">
                <a:solidFill>
                  <a:schemeClr val="tx1"/>
                </a:solidFill>
              </a:rPr>
              <a:t>1) The writer implies that international conflict is the result of </a:t>
            </a:r>
          </a:p>
          <a:p>
            <a:pPr marL="342900" indent="-342900">
              <a:buNone/>
            </a:pPr>
            <a:r>
              <a:rPr lang="en-US" dirty="0" smtClean="0">
                <a:solidFill>
                  <a:schemeClr val="tx1"/>
                </a:solidFill>
              </a:rPr>
              <a:t>  a. </a:t>
            </a:r>
            <a:r>
              <a:rPr lang="en-US" dirty="0" smtClean="0"/>
              <a:t>Faulty relations between nations</a:t>
            </a:r>
          </a:p>
          <a:p>
            <a:pPr marL="342900" indent="-342900">
              <a:buNone/>
            </a:pPr>
            <a:r>
              <a:rPr lang="en-US" b="1" dirty="0" smtClean="0"/>
              <a:t>  b. Human weaknesses</a:t>
            </a:r>
          </a:p>
          <a:p>
            <a:pPr marL="342900" indent="-342900">
              <a:buNone/>
            </a:pPr>
            <a:r>
              <a:rPr lang="en-US" dirty="0" smtClean="0"/>
              <a:t>  c. Invention of deadly weapons</a:t>
            </a:r>
          </a:p>
          <a:p>
            <a:pPr marL="342900" indent="-342900">
              <a:buNone/>
            </a:pPr>
            <a:r>
              <a:rPr lang="en-US" dirty="0" smtClean="0"/>
              <a:t>  d. Progress of science</a:t>
            </a:r>
          </a:p>
          <a:p>
            <a:endParaRPr lang="en-US" dirty="0" smtClean="0">
              <a:solidFill>
                <a:schemeClr val="accent2"/>
              </a:solidFill>
            </a:endParaRPr>
          </a:p>
          <a:p>
            <a:pPr>
              <a:buNone/>
            </a:pPr>
            <a:r>
              <a:rPr lang="en-US" b="1" dirty="0" smtClean="0">
                <a:solidFill>
                  <a:schemeClr val="tx1"/>
                </a:solidFill>
              </a:rPr>
              <a:t>2) The epigram given in the passage highlights</a:t>
            </a:r>
          </a:p>
          <a:p>
            <a:pPr>
              <a:buNone/>
            </a:pPr>
            <a:r>
              <a:rPr lang="en-US" dirty="0" smtClean="0"/>
              <a:t>  </a:t>
            </a:r>
            <a:r>
              <a:rPr lang="en-US" b="1" dirty="0" smtClean="0"/>
              <a:t>a. The evolution of science</a:t>
            </a:r>
          </a:p>
          <a:p>
            <a:pPr>
              <a:buNone/>
            </a:pPr>
            <a:r>
              <a:rPr lang="en-US" dirty="0" smtClean="0"/>
              <a:t>  b. The real history of man</a:t>
            </a:r>
          </a:p>
          <a:p>
            <a:pPr>
              <a:buNone/>
            </a:pPr>
            <a:r>
              <a:rPr lang="en-US" dirty="0" smtClean="0"/>
              <a:t>  c. The contrast between science and civilization</a:t>
            </a:r>
          </a:p>
          <a:p>
            <a:pPr>
              <a:buNone/>
            </a:pPr>
            <a:r>
              <a:rPr lang="en-US" dirty="0" smtClean="0"/>
              <a:t>  d. An elusive truth about human nature</a:t>
            </a:r>
          </a:p>
          <a:p>
            <a:endParaRPr lang="en-US" dirty="0" smtClean="0"/>
          </a:p>
          <a:p>
            <a:pPr>
              <a:buNone/>
            </a:pPr>
            <a:r>
              <a:rPr lang="en-US" b="1" dirty="0" smtClean="0">
                <a:solidFill>
                  <a:schemeClr val="tx1"/>
                </a:solidFill>
              </a:rPr>
              <a:t>3) The last sentence suggests that  </a:t>
            </a:r>
          </a:p>
          <a:p>
            <a:pPr>
              <a:buNone/>
            </a:pPr>
            <a:r>
              <a:rPr lang="en-US" dirty="0" smtClean="0"/>
              <a:t>  a. Civilization could prosper well without scientific inventions</a:t>
            </a:r>
          </a:p>
          <a:p>
            <a:pPr>
              <a:buNone/>
            </a:pPr>
            <a:r>
              <a:rPr lang="en-US" dirty="0" smtClean="0"/>
              <a:t>  </a:t>
            </a:r>
            <a:r>
              <a:rPr lang="en-US" b="1" dirty="0" smtClean="0"/>
              <a:t>b. The trouble lies with human beings themselves</a:t>
            </a:r>
          </a:p>
          <a:p>
            <a:pPr>
              <a:buNone/>
            </a:pPr>
            <a:r>
              <a:rPr lang="en-US" dirty="0" smtClean="0"/>
              <a:t>  c. People have missed opportunities to improve their lot</a:t>
            </a:r>
          </a:p>
          <a:p>
            <a:pPr>
              <a:buNone/>
            </a:pPr>
            <a:r>
              <a:rPr lang="en-US" dirty="0" smtClean="0"/>
              <a:t>  d. The horrors of modern life are the inevitable result of the progress of science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560" y="764704"/>
            <a:ext cx="8453437" cy="360363"/>
          </a:xfrm>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395536" y="1413448"/>
            <a:ext cx="8568000" cy="6048000"/>
          </a:xfrm>
        </p:spPr>
        <p:txBody>
          <a:bodyPr/>
          <a:lstStyle/>
          <a:p>
            <a:pPr>
              <a:buNone/>
            </a:pPr>
            <a:r>
              <a:rPr lang="en-US" dirty="0" smtClean="0"/>
              <a:t>   Dolphins are marine mammals that are related to whales and porpoises. A marine mammal is one that lives in the water. Dolphins are found all over the world’s oceans as well as in rivers and marshes. Dolphins are carnivores (meat-eaters) and feed on fish, squid and other marine life They often swim together in groups called “pods.” They are thought to have powerful eyesight and hearing, but do not have a sense of smell.</a:t>
            </a:r>
          </a:p>
          <a:p>
            <a:pPr>
              <a:buNone/>
            </a:pPr>
            <a:r>
              <a:rPr lang="en-US" dirty="0" smtClean="0"/>
              <a:t>   Dolphins come in different sizes. Some are smaller than the average person, but others, such as the Orca, can be 30 feet long, or more than five times as long as the average person. Dolphins are thought to be very intelligent and communicate with each other using clicks and whistles. All dolphins are powerful swimmers. Have you ever seen a dolphin? Groups of dolphins can often be seen bobbing in and out of waves close to the shoreline.</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marL="342900" indent="-342900">
              <a:buNone/>
            </a:pPr>
            <a:r>
              <a:rPr lang="en-US" b="1" dirty="0" smtClean="0"/>
              <a:t>1) Marine mammals live ___________.</a:t>
            </a:r>
          </a:p>
          <a:p>
            <a:pPr marL="342900" indent="-342900">
              <a:buNone/>
            </a:pPr>
            <a:r>
              <a:rPr lang="en-US" dirty="0" smtClean="0"/>
              <a:t>  a. In the water</a:t>
            </a:r>
          </a:p>
          <a:p>
            <a:pPr marL="342900" indent="-342900">
              <a:buNone/>
            </a:pPr>
            <a:r>
              <a:rPr lang="en-US" dirty="0" smtClean="0"/>
              <a:t>  b. In the forest</a:t>
            </a:r>
          </a:p>
          <a:p>
            <a:pPr marL="342900" indent="-342900">
              <a:buNone/>
            </a:pPr>
            <a:r>
              <a:rPr lang="en-US" dirty="0" smtClean="0"/>
              <a:t>  c. In the desert</a:t>
            </a:r>
          </a:p>
          <a:p>
            <a:pPr marL="342900" indent="-342900">
              <a:buNone/>
            </a:pPr>
            <a:r>
              <a:rPr lang="en-US" dirty="0" smtClean="0"/>
              <a:t>  d. On land</a:t>
            </a:r>
          </a:p>
          <a:p>
            <a:endParaRPr lang="en-US" dirty="0" smtClean="0"/>
          </a:p>
          <a:p>
            <a:pPr>
              <a:buNone/>
            </a:pPr>
            <a:r>
              <a:rPr lang="en-US" b="1" dirty="0" smtClean="0"/>
              <a:t>2) ____________ are most closely related to the dolphin.</a:t>
            </a:r>
          </a:p>
          <a:p>
            <a:pPr>
              <a:buNone/>
            </a:pPr>
            <a:r>
              <a:rPr lang="en-US" dirty="0" smtClean="0"/>
              <a:t>  a. Cats</a:t>
            </a:r>
          </a:p>
          <a:p>
            <a:pPr>
              <a:buNone/>
            </a:pPr>
            <a:r>
              <a:rPr lang="en-US" dirty="0" smtClean="0"/>
              <a:t>  b. Whales</a:t>
            </a:r>
          </a:p>
          <a:p>
            <a:pPr>
              <a:buNone/>
            </a:pPr>
            <a:r>
              <a:rPr lang="en-US" dirty="0" smtClean="0"/>
              <a:t>  c. Sharks</a:t>
            </a:r>
          </a:p>
          <a:p>
            <a:pPr>
              <a:buNone/>
            </a:pPr>
            <a:r>
              <a:rPr lang="en-US" dirty="0" smtClean="0"/>
              <a:t>  d. Squid</a:t>
            </a:r>
          </a:p>
          <a:p>
            <a:endParaRPr lang="en-US" dirty="0" smtClean="0"/>
          </a:p>
          <a:p>
            <a:pPr>
              <a:buNone/>
            </a:pPr>
            <a:r>
              <a:rPr lang="en-US" b="1" dirty="0" smtClean="0"/>
              <a:t>3) Dolphins do not  _____________.</a:t>
            </a:r>
          </a:p>
          <a:p>
            <a:pPr>
              <a:buNone/>
            </a:pPr>
            <a:r>
              <a:rPr lang="en-US" dirty="0" smtClean="0"/>
              <a:t>  a. Communicate</a:t>
            </a:r>
          </a:p>
          <a:p>
            <a:pPr>
              <a:buNone/>
            </a:pPr>
            <a:r>
              <a:rPr lang="en-US" dirty="0" smtClean="0"/>
              <a:t>  b. Have a sense of smell</a:t>
            </a:r>
          </a:p>
          <a:p>
            <a:pPr>
              <a:buNone/>
            </a:pPr>
            <a:r>
              <a:rPr lang="en-US" dirty="0" smtClean="0"/>
              <a:t>  c. Have good eyesight</a:t>
            </a:r>
          </a:p>
          <a:p>
            <a:pPr>
              <a:buNone/>
            </a:pPr>
            <a:r>
              <a:rPr lang="en-US" dirty="0" smtClean="0"/>
              <a:t>  d. Have good hearing</a:t>
            </a:r>
          </a:p>
          <a:p>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135</TotalTime>
  <Words>1931</Words>
  <Application>Microsoft Office PowerPoint</Application>
  <PresentationFormat>On-screen Show (4:3)</PresentationFormat>
  <Paragraphs>207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Read the passage and answer the questions </vt:lpstr>
      <vt:lpstr>PowerPoint Presentation</vt:lpstr>
      <vt:lpstr>PowerPoint Presentation</vt:lpstr>
      <vt:lpstr>PowerPoint Presentation</vt:lpstr>
      <vt:lpstr>PowerPoint Presentation</vt:lpstr>
      <vt:lpstr>Read the passage and answer the questions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54</cp:revision>
  <dcterms:created xsi:type="dcterms:W3CDTF">2014-02-04T08:09:38Z</dcterms:created>
  <dcterms:modified xsi:type="dcterms:W3CDTF">2015-04-07T16:05:26Z</dcterms:modified>
</cp:coreProperties>
</file>