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4" r:id="rId2"/>
    <p:sldId id="265" r:id="rId3"/>
    <p:sldId id="257" r:id="rId4"/>
    <p:sldId id="258" r:id="rId5"/>
    <p:sldId id="259" r:id="rId6"/>
    <p:sldId id="260" r:id="rId7"/>
    <p:sldId id="266" r:id="rId8"/>
    <p:sldId id="267" r:id="rId9"/>
    <p:sldId id="268" r:id="rId10"/>
    <p:sldId id="26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907" autoAdjust="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D56B6E-6ABA-4459-9B90-133700BF3184}"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AF5A24-B1DA-428B-8B32-6BD48DC8D62F}" type="slidenum">
              <a:rPr lang="en-US" smtClean="0"/>
              <a:pPr/>
              <a:t>‹#›</a:t>
            </a:fld>
            <a:endParaRPr lang="en-US"/>
          </a:p>
        </p:txBody>
      </p:sp>
    </p:spTree>
    <p:extLst>
      <p:ext uri="{BB962C8B-B14F-4D97-AF65-F5344CB8AC3E}">
        <p14:creationId xmlns:p14="http://schemas.microsoft.com/office/powerpoint/2010/main" val="3076041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Honey, we need to cut our expenses. I think we should refinance our mortgage. I heard an ad on the radio today. It said that the interest rate right now is only 5 percent.</a:t>
            </a:r>
            <a:r>
              <a:rPr lang="en-US" dirty="0" smtClean="0"/>
              <a:t/>
            </a:r>
            <a:br>
              <a:rPr lang="en-US" dirty="0" smtClean="0"/>
            </a:br>
            <a:r>
              <a:rPr lang="en-US" sz="1200" b="0" i="0" kern="1200" dirty="0" smtClean="0">
                <a:solidFill>
                  <a:schemeClr val="tx1"/>
                </a:solidFill>
                <a:latin typeface="+mn-lt"/>
                <a:ea typeface="+mn-ea"/>
                <a:cs typeface="+mn-cs"/>
              </a:rPr>
              <a:t>— Hmm... That's a good idea. What's our mortgage payment now, about $300 a month?</a:t>
            </a:r>
            <a:r>
              <a:rPr lang="en-US" dirty="0" smtClean="0"/>
              <a:t/>
            </a:r>
            <a:br>
              <a:rPr lang="en-US" dirty="0" smtClean="0"/>
            </a:br>
            <a:r>
              <a:rPr lang="en-US" sz="1200" b="0" i="0" kern="1200" dirty="0" smtClean="0">
                <a:solidFill>
                  <a:schemeClr val="tx1"/>
                </a:solidFill>
                <a:latin typeface="+mn-lt"/>
                <a:ea typeface="+mn-ea"/>
                <a:cs typeface="+mn-cs"/>
              </a:rPr>
              <a:t>— Yes. I called the phone number on the radio </a:t>
            </a:r>
            <a:r>
              <a:rPr lang="en-US" sz="1200" b="0" i="0" kern="1200" dirty="0" err="1" smtClean="0">
                <a:solidFill>
                  <a:schemeClr val="tx1"/>
                </a:solidFill>
                <a:latin typeface="+mn-lt"/>
                <a:ea typeface="+mn-ea"/>
                <a:cs typeface="+mn-cs"/>
              </a:rPr>
              <a:t>ad.</a:t>
            </a:r>
            <a:r>
              <a:rPr lang="en-US" sz="1200" b="0" i="0" kern="1200" dirty="0" smtClean="0">
                <a:solidFill>
                  <a:schemeClr val="tx1"/>
                </a:solidFill>
                <a:latin typeface="+mn-lt"/>
                <a:ea typeface="+mn-ea"/>
                <a:cs typeface="+mn-cs"/>
              </a:rPr>
              <a:t> The gentleman said we could lower our payment to about $200 a month if we refinance soon.</a:t>
            </a:r>
            <a:r>
              <a:rPr lang="en-US" dirty="0" smtClean="0"/>
              <a:t/>
            </a:r>
            <a:br>
              <a:rPr lang="en-US" dirty="0" smtClean="0"/>
            </a:br>
            <a:r>
              <a:rPr lang="en-US" sz="1200" b="0" i="0" kern="1200" dirty="0" smtClean="0">
                <a:solidFill>
                  <a:schemeClr val="tx1"/>
                </a:solidFill>
                <a:latin typeface="+mn-lt"/>
                <a:ea typeface="+mn-ea"/>
                <a:cs typeface="+mn-cs"/>
              </a:rPr>
              <a:t>— Let's make an appointment with the mortgage company. We sure could use an extra hundred bucks each month.</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-- 1)d  2)a  3)a</a:t>
            </a:r>
            <a:endParaRPr lang="en-US" dirty="0"/>
          </a:p>
        </p:txBody>
      </p:sp>
      <p:sp>
        <p:nvSpPr>
          <p:cNvPr id="4" name="Slide Number Placeholder 3"/>
          <p:cNvSpPr>
            <a:spLocks noGrp="1"/>
          </p:cNvSpPr>
          <p:nvPr>
            <p:ph type="sldNum" sz="quarter" idx="10"/>
          </p:nvPr>
        </p:nvSpPr>
        <p:spPr/>
        <p:txBody>
          <a:bodyPr/>
          <a:lstStyle/>
          <a:p>
            <a:fld id="{42AF5A24-B1DA-428B-8B32-6BD48DC8D62F}"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Here's your withdrawal receipt. How would you like your bills? Are 20s OK?</a:t>
            </a:r>
            <a:r>
              <a:rPr lang="en-US" dirty="0" smtClean="0"/>
              <a:t/>
            </a:r>
            <a:br>
              <a:rPr lang="en-US" dirty="0" smtClean="0"/>
            </a:br>
            <a:r>
              <a:rPr lang="en-US" sz="1200" b="0" i="0" kern="1200" dirty="0" smtClean="0">
                <a:solidFill>
                  <a:schemeClr val="tx1"/>
                </a:solidFill>
                <a:latin typeface="+mn-lt"/>
                <a:ea typeface="+mn-ea"/>
                <a:cs typeface="+mn-cs"/>
              </a:rPr>
              <a:t>— Could I get three 20s, three 10s, a five and five ones?</a:t>
            </a:r>
            <a:r>
              <a:rPr lang="en-US" dirty="0" smtClean="0"/>
              <a:t/>
            </a:r>
            <a:br>
              <a:rPr lang="en-US" dirty="0" smtClean="0"/>
            </a:br>
            <a:r>
              <a:rPr lang="en-US" sz="1200" b="0" i="0" kern="1200" dirty="0" smtClean="0">
                <a:solidFill>
                  <a:schemeClr val="tx1"/>
                </a:solidFill>
                <a:latin typeface="+mn-lt"/>
                <a:ea typeface="+mn-ea"/>
                <a:cs typeface="+mn-cs"/>
              </a:rPr>
              <a:t>— Sure. Is there anything else I can help you with today?</a:t>
            </a:r>
            <a:r>
              <a:rPr lang="en-US" dirty="0" smtClean="0"/>
              <a:t/>
            </a:r>
            <a:br>
              <a:rPr lang="en-US" dirty="0" smtClean="0"/>
            </a:br>
            <a:r>
              <a:rPr lang="en-US" sz="1200" b="0" i="0" kern="1200" dirty="0" smtClean="0">
                <a:solidFill>
                  <a:schemeClr val="tx1"/>
                </a:solidFill>
                <a:latin typeface="+mn-lt"/>
                <a:ea typeface="+mn-ea"/>
                <a:cs typeface="+mn-cs"/>
              </a:rPr>
              <a:t>— No thank you.</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-- 4)d  5)b  6)a</a:t>
            </a:r>
            <a:endParaRPr lang="en-US" dirty="0"/>
          </a:p>
        </p:txBody>
      </p:sp>
      <p:sp>
        <p:nvSpPr>
          <p:cNvPr id="4" name="Slide Number Placeholder 3"/>
          <p:cNvSpPr>
            <a:spLocks noGrp="1"/>
          </p:cNvSpPr>
          <p:nvPr>
            <p:ph type="sldNum" sz="quarter" idx="10"/>
          </p:nvPr>
        </p:nvSpPr>
        <p:spPr/>
        <p:txBody>
          <a:bodyPr/>
          <a:lstStyle/>
          <a:p>
            <a:fld id="{42AF5A24-B1DA-428B-8B32-6BD48DC8D62F}"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Do you know where Tanya is? I've been phoning her and sending e-mails for the past hour. She's not at her desk.</a:t>
            </a:r>
            <a:r>
              <a:rPr lang="en-US" dirty="0" smtClean="0"/>
              <a:t/>
            </a:r>
            <a:br>
              <a:rPr lang="en-US" dirty="0" smtClean="0"/>
            </a:br>
            <a:r>
              <a:rPr lang="en-US" sz="1200" b="0" i="0" kern="1200" dirty="0" smtClean="0">
                <a:solidFill>
                  <a:schemeClr val="tx1"/>
                </a:solidFill>
                <a:latin typeface="+mn-lt"/>
                <a:ea typeface="+mn-ea"/>
                <a:cs typeface="+mn-cs"/>
              </a:rPr>
              <a:t>— She had to go to the downtown office to clear up a problem. Apparently, they sent us the wrong invoices. </a:t>
            </a:r>
            <a:r>
              <a:rPr lang="en-US" dirty="0" smtClean="0"/>
              <a:t/>
            </a:r>
            <a:br>
              <a:rPr lang="en-US" dirty="0" smtClean="0"/>
            </a:br>
            <a:r>
              <a:rPr lang="en-US" sz="1200" b="0" i="0" kern="1200" dirty="0" smtClean="0">
                <a:solidFill>
                  <a:schemeClr val="tx1"/>
                </a:solidFill>
                <a:latin typeface="+mn-lt"/>
                <a:ea typeface="+mn-ea"/>
                <a:cs typeface="+mn-cs"/>
              </a:rPr>
              <a:t>— Well, I have some good news. We have a new advertising client, and I want Tanya to be in charge of their account. </a:t>
            </a:r>
            <a:r>
              <a:rPr lang="en-US" dirty="0" smtClean="0"/>
              <a:t/>
            </a:r>
            <a:br>
              <a:rPr lang="en-US" dirty="0" smtClean="0"/>
            </a:br>
            <a:r>
              <a:rPr lang="en-US" sz="1200" b="0" i="0" kern="1200" dirty="0" smtClean="0">
                <a:solidFill>
                  <a:schemeClr val="tx1"/>
                </a:solidFill>
                <a:latin typeface="+mn-lt"/>
                <a:ea typeface="+mn-ea"/>
                <a:cs typeface="+mn-cs"/>
              </a:rPr>
              <a:t>— That's great news! You should call her on her cell phone. I'm sure she'd rather hear the news from you than read it in an e-mail.</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-- 7)c  8)b  9)d</a:t>
            </a:r>
            <a:endParaRPr lang="en-US" dirty="0"/>
          </a:p>
        </p:txBody>
      </p:sp>
      <p:sp>
        <p:nvSpPr>
          <p:cNvPr id="4" name="Slide Number Placeholder 3"/>
          <p:cNvSpPr>
            <a:spLocks noGrp="1"/>
          </p:cNvSpPr>
          <p:nvPr>
            <p:ph type="sldNum" sz="quarter" idx="10"/>
          </p:nvPr>
        </p:nvSpPr>
        <p:spPr/>
        <p:txBody>
          <a:bodyPr/>
          <a:lstStyle/>
          <a:p>
            <a:fld id="{42AF5A24-B1DA-428B-8B32-6BD48DC8D62F}"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Milo? I'm having problems finding the conference center. I passed the Star Hotel but couldn't find Denman Street.</a:t>
            </a:r>
            <a:r>
              <a:rPr lang="en-US" dirty="0" smtClean="0"/>
              <a:t/>
            </a:r>
            <a:br>
              <a:rPr lang="en-US" dirty="0" smtClean="0"/>
            </a:br>
            <a:r>
              <a:rPr lang="en-US" sz="1200" b="0" i="0" kern="1200" dirty="0" smtClean="0">
                <a:solidFill>
                  <a:schemeClr val="tx1"/>
                </a:solidFill>
                <a:latin typeface="+mn-lt"/>
                <a:ea typeface="+mn-ea"/>
                <a:cs typeface="+mn-cs"/>
              </a:rPr>
              <a:t>— Okay. Denman Street is closed for construction, so you'll need to double back and take Trinity Way instead. Slow down when you see the gas station and take a right there.</a:t>
            </a:r>
            <a:r>
              <a:rPr lang="en-US" dirty="0" smtClean="0"/>
              <a:t/>
            </a:r>
            <a:br>
              <a:rPr lang="en-US" dirty="0" smtClean="0"/>
            </a:br>
            <a:r>
              <a:rPr lang="en-US" sz="1200" b="0" i="0" kern="1200" dirty="0" smtClean="0">
                <a:solidFill>
                  <a:schemeClr val="tx1"/>
                </a:solidFill>
                <a:latin typeface="+mn-lt"/>
                <a:ea typeface="+mn-ea"/>
                <a:cs typeface="+mn-cs"/>
              </a:rPr>
              <a:t>— But I can't see Trinity Way on the GPS. Are you sure this is right?</a:t>
            </a:r>
            <a:r>
              <a:rPr lang="en-US" dirty="0" smtClean="0"/>
              <a:t/>
            </a:r>
            <a:br>
              <a:rPr lang="en-US" dirty="0" smtClean="0"/>
            </a:br>
            <a:r>
              <a:rPr lang="en-US" sz="1200" b="0" i="0" kern="1200" dirty="0" smtClean="0">
                <a:solidFill>
                  <a:schemeClr val="tx1"/>
                </a:solidFill>
                <a:latin typeface="+mn-lt"/>
                <a:ea typeface="+mn-ea"/>
                <a:cs typeface="+mn-cs"/>
              </a:rPr>
              <a:t>— Yes, it's a new street so it might not show up yet.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-- 10)d  11)d  12)b</a:t>
            </a:r>
            <a:endParaRPr lang="en-US" dirty="0"/>
          </a:p>
        </p:txBody>
      </p:sp>
      <p:sp>
        <p:nvSpPr>
          <p:cNvPr id="4" name="Slide Number Placeholder 3"/>
          <p:cNvSpPr>
            <a:spLocks noGrp="1"/>
          </p:cNvSpPr>
          <p:nvPr>
            <p:ph type="sldNum" sz="quarter" idx="10"/>
          </p:nvPr>
        </p:nvSpPr>
        <p:spPr/>
        <p:txBody>
          <a:bodyPr/>
          <a:lstStyle/>
          <a:p>
            <a:fld id="{42AF5A24-B1DA-428B-8B32-6BD48DC8D62F}"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Spring brings new life all around. Men, shouldn't that include a new suit for you? Right now at Suit Suite, you can get two men's suits for the price of one. Choose from dozens of famous brands, like this two-piece, Pierre </a:t>
            </a:r>
            <a:r>
              <a:rPr lang="en-US" sz="1200" b="0" i="0" kern="1200" dirty="0" err="1" smtClean="0">
                <a:solidFill>
                  <a:schemeClr val="tx1"/>
                </a:solidFill>
                <a:latin typeface="+mn-lt"/>
                <a:ea typeface="+mn-ea"/>
                <a:cs typeface="+mn-cs"/>
              </a:rPr>
              <a:t>LePew</a:t>
            </a:r>
            <a:r>
              <a:rPr lang="en-US" sz="1200" b="0" i="0" kern="1200" dirty="0" smtClean="0">
                <a:solidFill>
                  <a:schemeClr val="tx1"/>
                </a:solidFill>
                <a:latin typeface="+mn-lt"/>
                <a:ea typeface="+mn-ea"/>
                <a:cs typeface="+mn-cs"/>
              </a:rPr>
              <a:t> button down, or this hand-crafted v-neck from </a:t>
            </a:r>
            <a:r>
              <a:rPr lang="en-US" sz="1200" b="0" i="0" kern="1200" dirty="0" err="1" smtClean="0">
                <a:solidFill>
                  <a:schemeClr val="tx1"/>
                </a:solidFill>
                <a:latin typeface="+mn-lt"/>
                <a:ea typeface="+mn-ea"/>
                <a:cs typeface="+mn-cs"/>
              </a:rPr>
              <a:t>Cardikins</a:t>
            </a:r>
            <a:r>
              <a:rPr lang="en-US" sz="1200" b="0" i="0" kern="1200" dirty="0" smtClean="0">
                <a:solidFill>
                  <a:schemeClr val="tx1"/>
                </a:solidFill>
                <a:latin typeface="+mn-lt"/>
                <a:ea typeface="+mn-ea"/>
                <a:cs typeface="+mn-cs"/>
              </a:rPr>
              <a:t>. Or how about this double-breasted beauty from </a:t>
            </a:r>
            <a:r>
              <a:rPr lang="en-US" sz="1200" b="0" i="0" kern="1200" dirty="0" err="1" smtClean="0">
                <a:solidFill>
                  <a:schemeClr val="tx1"/>
                </a:solidFill>
                <a:latin typeface="+mn-lt"/>
                <a:ea typeface="+mn-ea"/>
                <a:cs typeface="+mn-cs"/>
              </a:rPr>
              <a:t>Levenson</a:t>
            </a:r>
            <a:r>
              <a:rPr lang="en-US" sz="1200" b="0" i="0" kern="1200" dirty="0" smtClean="0">
                <a:solidFill>
                  <a:schemeClr val="tx1"/>
                </a:solidFill>
                <a:latin typeface="+mn-lt"/>
                <a:ea typeface="+mn-ea"/>
                <a:cs typeface="+mn-cs"/>
              </a:rPr>
              <a:t> Brothers? That's right. Two complete suits for the price of one! For a limited time only at Suit Suite, on Parkway Boulevard next to Parkway Mall, or on First Avenue West downtown near City Center. And if you buy before the 14th, we'll even throw in free alterations. Come see us soon! Suit Suite, for the sweet new you.</a:t>
            </a:r>
            <a:r>
              <a:rPr lang="en-US" dirty="0" smtClean="0"/>
              <a:t/>
            </a:r>
            <a:br>
              <a:rPr lang="en-US" dirty="0" smtClean="0"/>
            </a:br>
            <a:endParaRPr lang="en-US" dirty="0" smtClean="0"/>
          </a:p>
          <a:p>
            <a:r>
              <a:rPr lang="en-US" dirty="0" smtClean="0"/>
              <a:t>Answers  -- 13)d</a:t>
            </a:r>
            <a:r>
              <a:rPr lang="en-US" baseline="0" dirty="0" smtClean="0"/>
              <a:t>  14)b  15)d</a:t>
            </a:r>
            <a:endParaRPr lang="en-US" dirty="0"/>
          </a:p>
        </p:txBody>
      </p:sp>
      <p:sp>
        <p:nvSpPr>
          <p:cNvPr id="4" name="Slide Number Placeholder 3"/>
          <p:cNvSpPr>
            <a:spLocks noGrp="1"/>
          </p:cNvSpPr>
          <p:nvPr>
            <p:ph type="sldNum" sz="quarter" idx="10"/>
          </p:nvPr>
        </p:nvSpPr>
        <p:spPr/>
        <p:txBody>
          <a:bodyPr/>
          <a:lstStyle/>
          <a:p>
            <a:fld id="{42AF5A24-B1DA-428B-8B32-6BD48DC8D62F}"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Can I have your attention please? This is a special announcement from Mr. Brighton's office. Due to the snowstorm, several employees have had trouble getting to work. So we have adjusted today's deadline schedule as follows: The deadline for advertising copy has been pushed back from 10 o'clock to noon. The deadline for editorial copy has been moved from 2 o'clock to 5. The deadline for all advertising artwork - photos and drawings - will be 3 o'clock instead of 11. Finally, the deadline for all editorial artwork - photos, charts, and graphics - will be 4 o'clock instead of 1. Thank you for your cooperation in this matter. If you think you will still need a deadline extension, please talk to your department manager. On behalf of Mr. Brighton and all the senior executives, we appreciate your efforts during this terrible weather.</a:t>
            </a:r>
            <a:r>
              <a:rPr lang="en-US" dirty="0" smtClean="0"/>
              <a:t/>
            </a:r>
            <a:br>
              <a:rPr lang="en-US" dirty="0" smtClean="0"/>
            </a:br>
            <a:endParaRPr lang="en-US" dirty="0" smtClean="0"/>
          </a:p>
          <a:p>
            <a:r>
              <a:rPr lang="en-US" dirty="0" smtClean="0"/>
              <a:t>Answers 16)c  17)a  18)b</a:t>
            </a:r>
            <a:endParaRPr lang="en-US" dirty="0"/>
          </a:p>
        </p:txBody>
      </p:sp>
      <p:sp>
        <p:nvSpPr>
          <p:cNvPr id="4" name="Slide Number Placeholder 3"/>
          <p:cNvSpPr>
            <a:spLocks noGrp="1"/>
          </p:cNvSpPr>
          <p:nvPr>
            <p:ph type="sldNum" sz="quarter" idx="10"/>
          </p:nvPr>
        </p:nvSpPr>
        <p:spPr/>
        <p:txBody>
          <a:bodyPr/>
          <a:lstStyle/>
          <a:p>
            <a:fld id="{42AF5A24-B1DA-428B-8B32-6BD48DC8D62F}"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It's my pleasure to introduce our new woman's basketball coach, MaryAnn Robinson. We interviewed six candidates, and chose MaryAnn because of her experience and enthusiasm. She knows basketball well, not only because she was a college player herself, at Western University, but she also comes from a basketball family. Her father, Jerry, was a long-time high school coach, and her mother, Brenda, has coached youth basketball for more than 20 years. Her two sisters, Linda and Abigail, also played hoops in high school and college. After a brief pro career, MaryAnn returned to Western as an assistant coach for two years, and then moved up as an assistant at Tech University for four years. She got her first head coaching job at Valley State, which she led to the league championship before moving to </a:t>
            </a:r>
            <a:r>
              <a:rPr lang="en-US" sz="1200" b="0" i="0" kern="1200" dirty="0" err="1" smtClean="0">
                <a:solidFill>
                  <a:schemeClr val="tx1"/>
                </a:solidFill>
                <a:latin typeface="+mn-lt"/>
                <a:ea typeface="+mn-ea"/>
                <a:cs typeface="+mn-cs"/>
              </a:rPr>
              <a:t>Hickstown</a:t>
            </a:r>
            <a:r>
              <a:rPr lang="en-US" sz="1200" b="0" i="0" kern="1200" dirty="0" smtClean="0">
                <a:solidFill>
                  <a:schemeClr val="tx1"/>
                </a:solidFill>
                <a:latin typeface="+mn-lt"/>
                <a:ea typeface="+mn-ea"/>
                <a:cs typeface="+mn-cs"/>
              </a:rPr>
              <a:t> U, where she's gone 64-18 and won two league titles the past three seasons. So, without further ado, I'll turn the microphone over to MaryAnn to answer your questions.</a:t>
            </a:r>
            <a:r>
              <a:rPr lang="en-US" dirty="0" smtClean="0"/>
              <a:t/>
            </a:r>
            <a:br>
              <a:rPr lang="en-US" dirty="0" smtClean="0"/>
            </a:br>
            <a:endParaRPr lang="en-US" dirty="0" smtClean="0"/>
          </a:p>
          <a:p>
            <a:r>
              <a:rPr lang="en-US" dirty="0" smtClean="0"/>
              <a:t>Answers  19)b  20)c  21)a</a:t>
            </a:r>
            <a:endParaRPr lang="en-US" dirty="0"/>
          </a:p>
        </p:txBody>
      </p:sp>
      <p:sp>
        <p:nvSpPr>
          <p:cNvPr id="4" name="Slide Number Placeholder 3"/>
          <p:cNvSpPr>
            <a:spLocks noGrp="1"/>
          </p:cNvSpPr>
          <p:nvPr>
            <p:ph type="sldNum" sz="quarter" idx="10"/>
          </p:nvPr>
        </p:nvSpPr>
        <p:spPr/>
        <p:txBody>
          <a:bodyPr/>
          <a:lstStyle/>
          <a:p>
            <a:fld id="{42AF5A24-B1DA-428B-8B32-6BD48DC8D62F}"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This is Tracy Thompson from the WHIP traffic center. All major roadways are flowing pretty smoothly at this hour. Interstate 99 is a little slow from downtown to North Lake because of an earlier stalled vehicle, which has now been cleared to the shoulder, and State Route 420 is a little bit heavy near the Stadium exit due to some construction work on the off ramp. But otherwise things look better than usual for your afternoon commute. We're just getting word of an overturned semi on the Valley highway near Mayberry, so we'll give you more details on that next hour. Traffic is brought to you this hour by Body Works, the place that works wonders for your body. This has been Tracy Thompson reporting for WHIP 91.7 FM.</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-- 22)b  23)d  24)c</a:t>
            </a:r>
            <a:endParaRPr lang="en-US" dirty="0"/>
          </a:p>
        </p:txBody>
      </p:sp>
      <p:sp>
        <p:nvSpPr>
          <p:cNvPr id="4" name="Slide Number Placeholder 3"/>
          <p:cNvSpPr>
            <a:spLocks noGrp="1"/>
          </p:cNvSpPr>
          <p:nvPr>
            <p:ph type="sldNum" sz="quarter" idx="10"/>
          </p:nvPr>
        </p:nvSpPr>
        <p:spPr/>
        <p:txBody>
          <a:bodyPr/>
          <a:lstStyle/>
          <a:p>
            <a:fld id="{42AF5A24-B1DA-428B-8B32-6BD48DC8D62F}"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44624"/>
            <a:ext cx="4425250" cy="369332"/>
          </a:xfrm>
          <a:prstGeom prst="rect">
            <a:avLst/>
          </a:prstGeom>
          <a:noFill/>
        </p:spPr>
        <p:txBody>
          <a:bodyPr wrap="none" rtlCol="0">
            <a:spAutoFit/>
          </a:bodyPr>
          <a:lstStyle/>
          <a:p>
            <a:r>
              <a:rPr lang="en-GB" b="1" dirty="0" smtClean="0">
                <a:solidFill>
                  <a:schemeClr val="bg1"/>
                </a:solidFill>
              </a:rPr>
              <a:t>TOEIC Short Conversations Exercise 7</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365104"/>
            <a:ext cx="6400800" cy="1273696"/>
          </a:xfrm>
        </p:spPr>
        <p:txBody>
          <a:bodyPr/>
          <a:lstStyle/>
          <a:p>
            <a:r>
              <a:rPr lang="en-US" sz="4000" dirty="0" smtClean="0">
                <a:solidFill>
                  <a:schemeClr val="accent6">
                    <a:lumMod val="75000"/>
                  </a:schemeClr>
                </a:solidFill>
              </a:rPr>
              <a:t>SHORT CONVERSATIONS</a:t>
            </a:r>
          </a:p>
          <a:p>
            <a:r>
              <a:rPr lang="en-US" sz="4000" dirty="0" smtClean="0">
                <a:solidFill>
                  <a:schemeClr val="accent6">
                    <a:lumMod val="75000"/>
                  </a:schemeClr>
                </a:solidFill>
              </a:rPr>
              <a:t>Exercise 7</a:t>
            </a: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22) Who is the report mainly intended for?</a:t>
            </a:r>
          </a:p>
          <a:p>
            <a:pPr>
              <a:buNone/>
            </a:pPr>
            <a:r>
              <a:rPr lang="en-US" dirty="0" smtClean="0"/>
              <a:t>  A. Chauffeurs</a:t>
            </a:r>
          </a:p>
          <a:p>
            <a:pPr>
              <a:buNone/>
            </a:pPr>
            <a:r>
              <a:rPr lang="en-US" dirty="0" smtClean="0"/>
              <a:t>  B. Drivers</a:t>
            </a:r>
          </a:p>
          <a:p>
            <a:pPr>
              <a:buNone/>
            </a:pPr>
            <a:r>
              <a:rPr lang="en-US" dirty="0" smtClean="0"/>
              <a:t>  C. Bus riders</a:t>
            </a:r>
          </a:p>
          <a:p>
            <a:pPr>
              <a:buNone/>
            </a:pPr>
            <a:r>
              <a:rPr lang="en-US" dirty="0" smtClean="0"/>
              <a:t>  D. Car-poolers</a:t>
            </a:r>
          </a:p>
          <a:p>
            <a:pPr>
              <a:buNone/>
            </a:pPr>
            <a:endParaRPr lang="en-US" b="1" dirty="0"/>
          </a:p>
          <a:p>
            <a:pPr>
              <a:buNone/>
            </a:pPr>
            <a:r>
              <a:rPr lang="en-US" b="1" dirty="0" smtClean="0"/>
              <a:t>23) What does the speaker say about traffic?</a:t>
            </a:r>
          </a:p>
          <a:p>
            <a:pPr>
              <a:buNone/>
            </a:pPr>
            <a:r>
              <a:rPr lang="en-US" dirty="0" smtClean="0"/>
              <a:t>  A. It is bumper to bumper</a:t>
            </a:r>
          </a:p>
          <a:p>
            <a:pPr>
              <a:buNone/>
            </a:pPr>
            <a:r>
              <a:rPr lang="en-US" dirty="0" smtClean="0"/>
              <a:t>  B. It is blocked by a semi</a:t>
            </a:r>
          </a:p>
          <a:p>
            <a:pPr>
              <a:buNone/>
            </a:pPr>
            <a:r>
              <a:rPr lang="en-US" dirty="0" smtClean="0"/>
              <a:t>  C. It is typical for this hour</a:t>
            </a:r>
          </a:p>
          <a:p>
            <a:pPr>
              <a:buNone/>
            </a:pPr>
            <a:r>
              <a:rPr lang="en-US" dirty="0" smtClean="0"/>
              <a:t>  D. It is unusually light</a:t>
            </a:r>
          </a:p>
          <a:p>
            <a:pPr>
              <a:buNone/>
            </a:pPr>
            <a:endParaRPr lang="en-US" dirty="0" smtClean="0"/>
          </a:p>
          <a:p>
            <a:pPr>
              <a:buNone/>
            </a:pPr>
            <a:r>
              <a:rPr lang="en-US" b="1" dirty="0" smtClean="0"/>
              <a:t>24) What is suggested about the traffic reports?</a:t>
            </a:r>
          </a:p>
          <a:p>
            <a:pPr>
              <a:buNone/>
            </a:pPr>
            <a:r>
              <a:rPr lang="en-US" dirty="0" smtClean="0"/>
              <a:t>  A. They begin at noon</a:t>
            </a:r>
          </a:p>
          <a:p>
            <a:pPr>
              <a:buNone/>
            </a:pPr>
            <a:r>
              <a:rPr lang="en-US" dirty="0" smtClean="0"/>
              <a:t>  B. They originate from Body Works</a:t>
            </a:r>
          </a:p>
          <a:p>
            <a:pPr>
              <a:buNone/>
            </a:pPr>
            <a:r>
              <a:rPr lang="en-US" dirty="0" smtClean="0"/>
              <a:t>  C. They are given once an hour</a:t>
            </a:r>
          </a:p>
          <a:p>
            <a:pPr>
              <a:buNone/>
            </a:pPr>
            <a:r>
              <a:rPr lang="en-US" dirty="0" smtClean="0"/>
              <a:t>  D. They are part of the news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1) Who most likely are the speakers?</a:t>
            </a:r>
          </a:p>
          <a:p>
            <a:pPr>
              <a:buNone/>
            </a:pPr>
            <a:r>
              <a:rPr lang="en-US" dirty="0" smtClean="0"/>
              <a:t>  A. Employer and employee</a:t>
            </a:r>
          </a:p>
          <a:p>
            <a:pPr>
              <a:buNone/>
            </a:pPr>
            <a:r>
              <a:rPr lang="en-US" dirty="0" smtClean="0"/>
              <a:t>  B. Banker and client</a:t>
            </a:r>
          </a:p>
          <a:p>
            <a:pPr>
              <a:buNone/>
            </a:pPr>
            <a:r>
              <a:rPr lang="en-US" dirty="0" smtClean="0"/>
              <a:t>  C. Salesman and customer</a:t>
            </a:r>
          </a:p>
          <a:p>
            <a:pPr>
              <a:buNone/>
            </a:pPr>
            <a:r>
              <a:rPr lang="en-US" dirty="0" smtClean="0"/>
              <a:t>  D. Husband and wife</a:t>
            </a:r>
          </a:p>
          <a:p>
            <a:pPr>
              <a:buNone/>
            </a:pPr>
            <a:endParaRPr lang="en-US" b="1" dirty="0" smtClean="0"/>
          </a:p>
          <a:p>
            <a:pPr>
              <a:buNone/>
            </a:pPr>
            <a:r>
              <a:rPr lang="en-US" b="1" dirty="0" smtClean="0"/>
              <a:t>2) What does the woman suggest?</a:t>
            </a:r>
          </a:p>
          <a:p>
            <a:pPr>
              <a:buNone/>
            </a:pPr>
            <a:r>
              <a:rPr lang="en-US" b="1" dirty="0" smtClean="0"/>
              <a:t>  </a:t>
            </a:r>
            <a:r>
              <a:rPr lang="en-US" dirty="0" smtClean="0"/>
              <a:t>A. Reducing the house payment</a:t>
            </a:r>
          </a:p>
          <a:p>
            <a:pPr>
              <a:buNone/>
            </a:pPr>
            <a:r>
              <a:rPr lang="en-US" dirty="0" smtClean="0"/>
              <a:t>  B. Increasing expenses</a:t>
            </a:r>
          </a:p>
          <a:p>
            <a:pPr>
              <a:buNone/>
            </a:pPr>
            <a:r>
              <a:rPr lang="en-US" dirty="0" smtClean="0"/>
              <a:t>  C. Listening to the radio</a:t>
            </a:r>
          </a:p>
          <a:p>
            <a:pPr>
              <a:buNone/>
            </a:pPr>
            <a:r>
              <a:rPr lang="en-US" dirty="0" smtClean="0"/>
              <a:t>  D. Borrowing some money</a:t>
            </a:r>
            <a:br>
              <a:rPr lang="en-US" dirty="0" smtClean="0"/>
            </a:br>
            <a:endParaRPr lang="en-US" dirty="0" smtClean="0"/>
          </a:p>
          <a:p>
            <a:pPr>
              <a:buNone/>
            </a:pPr>
            <a:r>
              <a:rPr lang="en-US" b="1" dirty="0" smtClean="0"/>
              <a:t>3) What will the speakers probably do next?</a:t>
            </a:r>
          </a:p>
          <a:p>
            <a:pPr>
              <a:buNone/>
            </a:pPr>
            <a:r>
              <a:rPr lang="en-US" dirty="0" smtClean="0"/>
              <a:t>  A. Schedule a meeting</a:t>
            </a:r>
          </a:p>
          <a:p>
            <a:pPr>
              <a:buNone/>
            </a:pPr>
            <a:r>
              <a:rPr lang="en-US" dirty="0" smtClean="0"/>
              <a:t>  B. Drive to the bank</a:t>
            </a:r>
          </a:p>
          <a:p>
            <a:pPr>
              <a:buNone/>
            </a:pPr>
            <a:r>
              <a:rPr lang="en-US" dirty="0" smtClean="0"/>
              <a:t>  C. Spend $100</a:t>
            </a:r>
          </a:p>
          <a:p>
            <a:pPr>
              <a:buNone/>
            </a:pPr>
            <a:r>
              <a:rPr lang="en-US" dirty="0" smtClean="0"/>
              <a:t>  D. Save 5 percent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4) Where is this conversation most likely taking place?</a:t>
            </a:r>
          </a:p>
          <a:p>
            <a:pPr>
              <a:buNone/>
            </a:pPr>
            <a:r>
              <a:rPr lang="en-US" dirty="0" smtClean="0"/>
              <a:t>  A. In an office</a:t>
            </a:r>
          </a:p>
          <a:p>
            <a:pPr>
              <a:buNone/>
            </a:pPr>
            <a:r>
              <a:rPr lang="en-US" dirty="0" smtClean="0"/>
              <a:t>  B. In a store</a:t>
            </a:r>
          </a:p>
          <a:p>
            <a:pPr>
              <a:buNone/>
            </a:pPr>
            <a:r>
              <a:rPr lang="en-US" dirty="0" smtClean="0"/>
              <a:t>  C. In a meeting</a:t>
            </a:r>
          </a:p>
          <a:p>
            <a:pPr>
              <a:buNone/>
            </a:pPr>
            <a:r>
              <a:rPr lang="en-US" dirty="0" smtClean="0"/>
              <a:t>  D. In a bank</a:t>
            </a:r>
          </a:p>
          <a:p>
            <a:pPr>
              <a:buNone/>
            </a:pPr>
            <a:endParaRPr lang="en-US" b="1" dirty="0" smtClean="0"/>
          </a:p>
          <a:p>
            <a:pPr>
              <a:buNone/>
            </a:pPr>
            <a:r>
              <a:rPr lang="en-US" b="1" dirty="0" smtClean="0"/>
              <a:t>5) What does the woman want?</a:t>
            </a:r>
          </a:p>
          <a:p>
            <a:pPr>
              <a:buNone/>
            </a:pPr>
            <a:r>
              <a:rPr lang="en-US" dirty="0" smtClean="0"/>
              <a:t>  A. More money</a:t>
            </a:r>
          </a:p>
          <a:p>
            <a:pPr>
              <a:buNone/>
            </a:pPr>
            <a:r>
              <a:rPr lang="en-US" dirty="0" smtClean="0"/>
              <a:t>  B. Different bills</a:t>
            </a:r>
          </a:p>
          <a:p>
            <a:pPr>
              <a:buNone/>
            </a:pPr>
            <a:r>
              <a:rPr lang="en-US" dirty="0" smtClean="0"/>
              <a:t>  C. A withdrawal receipt</a:t>
            </a:r>
          </a:p>
          <a:p>
            <a:pPr>
              <a:buNone/>
            </a:pPr>
            <a:r>
              <a:rPr lang="en-US" dirty="0" smtClean="0"/>
              <a:t>  D. A checking account</a:t>
            </a:r>
            <a:br>
              <a:rPr lang="en-US" dirty="0" smtClean="0"/>
            </a:br>
            <a:endParaRPr lang="en-US" dirty="0" smtClean="0"/>
          </a:p>
          <a:p>
            <a:pPr>
              <a:buNone/>
            </a:pPr>
            <a:r>
              <a:rPr lang="en-US" b="1" dirty="0" smtClean="0"/>
              <a:t>6) What does the man offer?</a:t>
            </a:r>
          </a:p>
          <a:p>
            <a:pPr>
              <a:buNone/>
            </a:pPr>
            <a:r>
              <a:rPr lang="en-US" b="1" dirty="0" smtClean="0"/>
              <a:t>  </a:t>
            </a:r>
            <a:r>
              <a:rPr lang="en-US" dirty="0" smtClean="0"/>
              <a:t>A. Additional assistance</a:t>
            </a:r>
          </a:p>
          <a:p>
            <a:pPr>
              <a:buNone/>
            </a:pPr>
            <a:r>
              <a:rPr lang="en-US" dirty="0" smtClean="0"/>
              <a:t>  B. Twenty bills</a:t>
            </a:r>
          </a:p>
          <a:p>
            <a:pPr>
              <a:buNone/>
            </a:pPr>
            <a:r>
              <a:rPr lang="en-US" dirty="0" smtClean="0"/>
              <a:t>  C. A deposit receipt</a:t>
            </a:r>
          </a:p>
          <a:p>
            <a:pPr>
              <a:buNone/>
            </a:pPr>
            <a:r>
              <a:rPr lang="en-US" dirty="0" smtClean="0"/>
              <a:t>  D. A compliment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7) Where is Tanya now?</a:t>
            </a:r>
          </a:p>
          <a:p>
            <a:pPr>
              <a:buNone/>
            </a:pPr>
            <a:r>
              <a:rPr lang="en-US" dirty="0" smtClean="0"/>
              <a:t>  A. In a meeting</a:t>
            </a:r>
          </a:p>
          <a:p>
            <a:pPr>
              <a:buNone/>
            </a:pPr>
            <a:r>
              <a:rPr lang="en-US" dirty="0" smtClean="0"/>
              <a:t>  B. At her desk</a:t>
            </a:r>
          </a:p>
          <a:p>
            <a:pPr>
              <a:buNone/>
            </a:pPr>
            <a:r>
              <a:rPr lang="en-US" dirty="0" smtClean="0"/>
              <a:t>  C. At a branch office</a:t>
            </a:r>
          </a:p>
          <a:p>
            <a:pPr>
              <a:buNone/>
            </a:pPr>
            <a:r>
              <a:rPr lang="en-US" dirty="0" smtClean="0"/>
              <a:t>  D. Out to lunch</a:t>
            </a:r>
            <a:br>
              <a:rPr lang="en-US" dirty="0" smtClean="0"/>
            </a:br>
            <a:endParaRPr lang="en-US" dirty="0" smtClean="0"/>
          </a:p>
          <a:p>
            <a:pPr>
              <a:buNone/>
            </a:pPr>
            <a:r>
              <a:rPr lang="en-US" b="1" dirty="0" smtClean="0"/>
              <a:t>8) What problem is Tanya handling?</a:t>
            </a:r>
          </a:p>
          <a:p>
            <a:pPr>
              <a:buNone/>
            </a:pPr>
            <a:r>
              <a:rPr lang="en-US" dirty="0" smtClean="0"/>
              <a:t>  A. An angry client</a:t>
            </a:r>
          </a:p>
          <a:p>
            <a:pPr>
              <a:buNone/>
            </a:pPr>
            <a:r>
              <a:rPr lang="en-US" dirty="0" smtClean="0"/>
              <a:t>  B. A paperwork mix-up</a:t>
            </a:r>
          </a:p>
          <a:p>
            <a:pPr>
              <a:buNone/>
            </a:pPr>
            <a:r>
              <a:rPr lang="en-US" dirty="0" smtClean="0"/>
              <a:t>  C. A printing mistake</a:t>
            </a:r>
          </a:p>
          <a:p>
            <a:pPr>
              <a:buNone/>
            </a:pPr>
            <a:r>
              <a:rPr lang="en-US" dirty="0" smtClean="0"/>
              <a:t>  D. A cancelled flight</a:t>
            </a:r>
            <a:br>
              <a:rPr lang="en-US" dirty="0" smtClean="0"/>
            </a:br>
            <a:endParaRPr lang="en-US" dirty="0" smtClean="0"/>
          </a:p>
          <a:p>
            <a:pPr>
              <a:buNone/>
            </a:pPr>
            <a:r>
              <a:rPr lang="en-US" b="1" dirty="0" smtClean="0"/>
              <a:t>9) How does the man suggest contacting Tanya?</a:t>
            </a:r>
          </a:p>
          <a:p>
            <a:pPr>
              <a:buNone/>
            </a:pPr>
            <a:r>
              <a:rPr lang="en-US" b="1" dirty="0" smtClean="0"/>
              <a:t>  </a:t>
            </a:r>
            <a:r>
              <a:rPr lang="en-US" dirty="0" smtClean="0"/>
              <a:t>A. By visiting her office</a:t>
            </a:r>
          </a:p>
          <a:p>
            <a:pPr>
              <a:buNone/>
            </a:pPr>
            <a:r>
              <a:rPr lang="en-US" dirty="0" smtClean="0"/>
              <a:t>  B. By leaving a message with a secretary</a:t>
            </a:r>
          </a:p>
          <a:p>
            <a:pPr>
              <a:buNone/>
            </a:pPr>
            <a:r>
              <a:rPr lang="en-US" dirty="0" smtClean="0"/>
              <a:t>  C. By sending her an e-mail</a:t>
            </a:r>
          </a:p>
          <a:p>
            <a:pPr>
              <a:buNone/>
            </a:pPr>
            <a:r>
              <a:rPr lang="en-US" dirty="0" smtClean="0"/>
              <a:t>  D. By calling her cell phone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10) Where is the woman going?</a:t>
            </a:r>
          </a:p>
          <a:p>
            <a:pPr>
              <a:buNone/>
            </a:pPr>
            <a:r>
              <a:rPr lang="en-US" dirty="0" smtClean="0"/>
              <a:t>  A. To the office</a:t>
            </a:r>
          </a:p>
          <a:p>
            <a:pPr>
              <a:buNone/>
            </a:pPr>
            <a:r>
              <a:rPr lang="en-US" dirty="0" smtClean="0"/>
              <a:t>  B. To a gas station</a:t>
            </a:r>
          </a:p>
          <a:p>
            <a:pPr>
              <a:buNone/>
            </a:pPr>
            <a:r>
              <a:rPr lang="en-US" dirty="0" smtClean="0"/>
              <a:t>  C. To the hotel</a:t>
            </a:r>
          </a:p>
          <a:p>
            <a:pPr>
              <a:buNone/>
            </a:pPr>
            <a:r>
              <a:rPr lang="en-US" dirty="0" smtClean="0"/>
              <a:t>  D. To the conference center</a:t>
            </a:r>
          </a:p>
          <a:p>
            <a:pPr>
              <a:buNone/>
            </a:pPr>
            <a:endParaRPr lang="en-US" b="1" dirty="0" smtClean="0"/>
          </a:p>
          <a:p>
            <a:pPr>
              <a:buNone/>
            </a:pPr>
            <a:r>
              <a:rPr lang="en-US" b="1" dirty="0" smtClean="0"/>
              <a:t>11) How most likely is the woman traveling?</a:t>
            </a:r>
          </a:p>
          <a:p>
            <a:pPr>
              <a:buNone/>
            </a:pPr>
            <a:r>
              <a:rPr lang="en-US" dirty="0" smtClean="0"/>
              <a:t>  A. On foot</a:t>
            </a:r>
          </a:p>
          <a:p>
            <a:pPr>
              <a:buNone/>
            </a:pPr>
            <a:r>
              <a:rPr lang="en-US" dirty="0" smtClean="0"/>
              <a:t>  B. By bus</a:t>
            </a:r>
          </a:p>
          <a:p>
            <a:pPr>
              <a:buNone/>
            </a:pPr>
            <a:r>
              <a:rPr lang="en-US" dirty="0" smtClean="0"/>
              <a:t>  C. By taxi</a:t>
            </a:r>
          </a:p>
          <a:p>
            <a:pPr>
              <a:buNone/>
            </a:pPr>
            <a:r>
              <a:rPr lang="en-US" dirty="0" smtClean="0"/>
              <a:t>  D. By car</a:t>
            </a:r>
            <a:br>
              <a:rPr lang="en-US" dirty="0" smtClean="0"/>
            </a:br>
            <a:endParaRPr lang="en-US" dirty="0" smtClean="0"/>
          </a:p>
          <a:p>
            <a:pPr>
              <a:buNone/>
            </a:pPr>
            <a:r>
              <a:rPr lang="en-US" b="1" dirty="0" smtClean="0"/>
              <a:t>12) What does the man say about Trinity Way?</a:t>
            </a:r>
          </a:p>
          <a:p>
            <a:pPr>
              <a:buNone/>
            </a:pPr>
            <a:r>
              <a:rPr lang="en-US" b="1" dirty="0" smtClean="0"/>
              <a:t>  </a:t>
            </a:r>
            <a:r>
              <a:rPr lang="en-US" dirty="0" smtClean="0"/>
              <a:t>A. It is closed for construction</a:t>
            </a:r>
          </a:p>
          <a:p>
            <a:pPr>
              <a:buNone/>
            </a:pPr>
            <a:r>
              <a:rPr lang="en-US" dirty="0" smtClean="0"/>
              <a:t>  B. It is a new road</a:t>
            </a:r>
          </a:p>
          <a:p>
            <a:pPr>
              <a:buNone/>
            </a:pPr>
            <a:r>
              <a:rPr lang="en-US" dirty="0" smtClean="0"/>
              <a:t>  C. It is close to the hotel</a:t>
            </a:r>
          </a:p>
          <a:p>
            <a:pPr>
              <a:buNone/>
            </a:pPr>
            <a:r>
              <a:rPr lang="en-US" dirty="0" smtClean="0"/>
              <a:t>  D. It is a one-way street.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13) Where is this advertisement probably being broadcast?</a:t>
            </a:r>
          </a:p>
          <a:p>
            <a:pPr>
              <a:buNone/>
            </a:pPr>
            <a:r>
              <a:rPr lang="en-US" dirty="0" smtClean="0"/>
              <a:t>  A. Over the telephone</a:t>
            </a:r>
          </a:p>
          <a:p>
            <a:pPr>
              <a:buNone/>
            </a:pPr>
            <a:r>
              <a:rPr lang="en-US" dirty="0" smtClean="0"/>
              <a:t>  B. On radio</a:t>
            </a:r>
          </a:p>
          <a:p>
            <a:pPr>
              <a:buNone/>
            </a:pPr>
            <a:r>
              <a:rPr lang="en-US" dirty="0" smtClean="0"/>
              <a:t>  C. Via the Internet</a:t>
            </a:r>
          </a:p>
          <a:p>
            <a:pPr>
              <a:buNone/>
            </a:pPr>
            <a:r>
              <a:rPr lang="en-US" dirty="0" smtClean="0"/>
              <a:t>  D. On television</a:t>
            </a:r>
          </a:p>
          <a:p>
            <a:pPr>
              <a:buNone/>
            </a:pPr>
            <a:r>
              <a:rPr lang="en-US" dirty="0" smtClean="0"/>
              <a:t>  </a:t>
            </a:r>
          </a:p>
          <a:p>
            <a:pPr>
              <a:buNone/>
            </a:pPr>
            <a:r>
              <a:rPr lang="en-US" b="1" dirty="0" smtClean="0"/>
              <a:t>14) Who is the intended audience?</a:t>
            </a:r>
          </a:p>
          <a:p>
            <a:pPr>
              <a:buNone/>
            </a:pPr>
            <a:r>
              <a:rPr lang="en-US" dirty="0" smtClean="0"/>
              <a:t>  A. Adolescent boys</a:t>
            </a:r>
          </a:p>
          <a:p>
            <a:pPr>
              <a:buNone/>
            </a:pPr>
            <a:r>
              <a:rPr lang="en-US" dirty="0" smtClean="0"/>
              <a:t>  B. Adult men</a:t>
            </a:r>
          </a:p>
          <a:p>
            <a:pPr>
              <a:buNone/>
            </a:pPr>
            <a:r>
              <a:rPr lang="en-US" dirty="0" smtClean="0"/>
              <a:t>  C. Teenagers</a:t>
            </a:r>
          </a:p>
          <a:p>
            <a:pPr>
              <a:buNone/>
            </a:pPr>
            <a:r>
              <a:rPr lang="en-US" dirty="0" smtClean="0"/>
              <a:t>  D. Senior citizens</a:t>
            </a:r>
          </a:p>
          <a:p>
            <a:pPr>
              <a:buNone/>
            </a:pPr>
            <a:endParaRPr lang="en-US" dirty="0" smtClean="0"/>
          </a:p>
          <a:p>
            <a:pPr>
              <a:buNone/>
            </a:pPr>
            <a:r>
              <a:rPr lang="en-US" b="1" dirty="0" smtClean="0"/>
              <a:t>15) What is being advertised?</a:t>
            </a:r>
          </a:p>
          <a:p>
            <a:pPr>
              <a:buNone/>
            </a:pPr>
            <a:r>
              <a:rPr lang="en-US" dirty="0" smtClean="0"/>
              <a:t>  A. Spring</a:t>
            </a:r>
          </a:p>
          <a:p>
            <a:pPr>
              <a:buNone/>
            </a:pPr>
            <a:r>
              <a:rPr lang="en-US" dirty="0" smtClean="0"/>
              <a:t>  B. Candy</a:t>
            </a:r>
          </a:p>
          <a:p>
            <a:pPr>
              <a:buNone/>
            </a:pPr>
            <a:r>
              <a:rPr lang="en-US" dirty="0" smtClean="0"/>
              <a:t>  C. Alterations</a:t>
            </a:r>
          </a:p>
          <a:p>
            <a:pPr>
              <a:buNone/>
            </a:pPr>
            <a:r>
              <a:rPr lang="en-US" dirty="0" smtClean="0"/>
              <a:t>  D. Clothing</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16) Who is most likely listening to the announcement?</a:t>
            </a:r>
          </a:p>
          <a:p>
            <a:pPr>
              <a:buNone/>
            </a:pPr>
            <a:r>
              <a:rPr lang="en-US" dirty="0" smtClean="0"/>
              <a:t>  A. Radio broadcasters</a:t>
            </a:r>
          </a:p>
          <a:p>
            <a:pPr>
              <a:buNone/>
            </a:pPr>
            <a:r>
              <a:rPr lang="en-US" dirty="0" smtClean="0"/>
              <a:t>  B. High school students</a:t>
            </a:r>
          </a:p>
          <a:p>
            <a:pPr>
              <a:buNone/>
            </a:pPr>
            <a:r>
              <a:rPr lang="en-US" dirty="0" smtClean="0"/>
              <a:t>  C. Magazine employees</a:t>
            </a:r>
          </a:p>
          <a:p>
            <a:pPr>
              <a:buNone/>
            </a:pPr>
            <a:r>
              <a:rPr lang="en-US" dirty="0" smtClean="0"/>
              <a:t>  D. Steel workers</a:t>
            </a:r>
          </a:p>
          <a:p>
            <a:pPr>
              <a:buNone/>
            </a:pPr>
            <a:endParaRPr lang="en-US" b="1" dirty="0" smtClean="0"/>
          </a:p>
          <a:p>
            <a:pPr>
              <a:buNone/>
            </a:pPr>
            <a:r>
              <a:rPr lang="en-US" b="1" dirty="0" smtClean="0"/>
              <a:t>17 ) When is the announcement probably taking place?</a:t>
            </a:r>
          </a:p>
          <a:p>
            <a:pPr>
              <a:buNone/>
            </a:pPr>
            <a:r>
              <a:rPr lang="en-US" dirty="0" smtClean="0"/>
              <a:t>  A. In the morning</a:t>
            </a:r>
          </a:p>
          <a:p>
            <a:pPr>
              <a:buNone/>
            </a:pPr>
            <a:r>
              <a:rPr lang="en-US" dirty="0" smtClean="0"/>
              <a:t>  B. In the summer</a:t>
            </a:r>
          </a:p>
          <a:p>
            <a:pPr>
              <a:buNone/>
            </a:pPr>
            <a:r>
              <a:rPr lang="en-US" dirty="0" smtClean="0"/>
              <a:t>  C. During lunch</a:t>
            </a:r>
          </a:p>
          <a:p>
            <a:pPr>
              <a:buNone/>
            </a:pPr>
            <a:r>
              <a:rPr lang="en-US" dirty="0" smtClean="0"/>
              <a:t>  D. At deadline time</a:t>
            </a:r>
          </a:p>
          <a:p>
            <a:pPr>
              <a:buNone/>
            </a:pPr>
            <a:endParaRPr lang="en-US" dirty="0" smtClean="0"/>
          </a:p>
          <a:p>
            <a:pPr>
              <a:buNone/>
            </a:pPr>
            <a:r>
              <a:rPr lang="en-US" b="1" dirty="0" smtClean="0"/>
              <a:t>18) What should listeners do if they cannot finish their task on time?</a:t>
            </a:r>
          </a:p>
          <a:p>
            <a:pPr>
              <a:buNone/>
            </a:pPr>
            <a:r>
              <a:rPr lang="en-US" dirty="0" smtClean="0"/>
              <a:t>  A. Go to Mr. Brighton's office</a:t>
            </a:r>
          </a:p>
          <a:p>
            <a:pPr>
              <a:buNone/>
            </a:pPr>
            <a:r>
              <a:rPr lang="en-US" dirty="0" smtClean="0"/>
              <a:t>  B. See their department manager</a:t>
            </a:r>
          </a:p>
          <a:p>
            <a:pPr>
              <a:buNone/>
            </a:pPr>
            <a:r>
              <a:rPr lang="en-US" dirty="0" smtClean="0"/>
              <a:t>  C. Stay into the night</a:t>
            </a:r>
          </a:p>
          <a:p>
            <a:pPr>
              <a:buNone/>
            </a:pPr>
            <a:r>
              <a:rPr lang="en-US" dirty="0" smtClean="0"/>
              <a:t>  D. Telecommute from home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19) Where is the introduction probably taking place?</a:t>
            </a:r>
          </a:p>
          <a:p>
            <a:pPr>
              <a:buNone/>
            </a:pPr>
            <a:r>
              <a:rPr lang="en-US" dirty="0" smtClean="0"/>
              <a:t>  A. At a basketball game</a:t>
            </a:r>
          </a:p>
          <a:p>
            <a:pPr>
              <a:buNone/>
            </a:pPr>
            <a:r>
              <a:rPr lang="en-US" dirty="0" smtClean="0"/>
              <a:t>  B. At a press conference</a:t>
            </a:r>
          </a:p>
          <a:p>
            <a:pPr>
              <a:buNone/>
            </a:pPr>
            <a:r>
              <a:rPr lang="en-US" dirty="0" smtClean="0"/>
              <a:t>  C. At a business meeting</a:t>
            </a:r>
          </a:p>
          <a:p>
            <a:pPr>
              <a:buNone/>
            </a:pPr>
            <a:r>
              <a:rPr lang="en-US" dirty="0" smtClean="0"/>
              <a:t>  D. At a holiday resort</a:t>
            </a:r>
          </a:p>
          <a:p>
            <a:pPr>
              <a:buNone/>
            </a:pPr>
            <a:endParaRPr lang="en-US" b="1" dirty="0"/>
          </a:p>
          <a:p>
            <a:pPr>
              <a:buNone/>
            </a:pPr>
            <a:r>
              <a:rPr lang="en-US" b="1" dirty="0" smtClean="0"/>
              <a:t>20) Who is being introduced?</a:t>
            </a:r>
          </a:p>
          <a:p>
            <a:pPr>
              <a:buNone/>
            </a:pPr>
            <a:r>
              <a:rPr lang="en-US" dirty="0" smtClean="0"/>
              <a:t>  A. Brenda</a:t>
            </a:r>
          </a:p>
          <a:p>
            <a:pPr>
              <a:buNone/>
            </a:pPr>
            <a:r>
              <a:rPr lang="en-US" dirty="0" smtClean="0"/>
              <a:t>  B. Abigail</a:t>
            </a:r>
          </a:p>
          <a:p>
            <a:pPr>
              <a:buNone/>
            </a:pPr>
            <a:r>
              <a:rPr lang="en-US" dirty="0" smtClean="0"/>
              <a:t>  C. MaryAnn</a:t>
            </a:r>
          </a:p>
          <a:p>
            <a:pPr>
              <a:buNone/>
            </a:pPr>
            <a:r>
              <a:rPr lang="en-US" dirty="0" smtClean="0"/>
              <a:t>  D. Linda</a:t>
            </a:r>
          </a:p>
          <a:p>
            <a:pPr>
              <a:buNone/>
            </a:pPr>
            <a:endParaRPr lang="en-US" dirty="0" smtClean="0"/>
          </a:p>
          <a:p>
            <a:pPr>
              <a:buNone/>
            </a:pPr>
            <a:r>
              <a:rPr lang="en-US" b="1" dirty="0" smtClean="0"/>
              <a:t>21) What will the listeners probably do next?</a:t>
            </a:r>
          </a:p>
          <a:p>
            <a:pPr>
              <a:buNone/>
            </a:pPr>
            <a:r>
              <a:rPr lang="en-US" dirty="0" smtClean="0"/>
              <a:t>  A. Question MaryAnn Robinson</a:t>
            </a:r>
          </a:p>
          <a:p>
            <a:pPr>
              <a:buNone/>
            </a:pPr>
            <a:r>
              <a:rPr lang="en-US" dirty="0" smtClean="0"/>
              <a:t>  B. Applaud the speaker</a:t>
            </a:r>
          </a:p>
          <a:p>
            <a:pPr>
              <a:buNone/>
            </a:pPr>
            <a:r>
              <a:rPr lang="en-US" dirty="0" smtClean="0"/>
              <a:t>  C. Broadcast a story</a:t>
            </a:r>
          </a:p>
          <a:p>
            <a:pPr>
              <a:buNone/>
            </a:pPr>
            <a:r>
              <a:rPr lang="en-US" dirty="0" smtClean="0"/>
              <a:t>  D. Read the newspaper</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TotalTime>
  <Words>1367</Words>
  <Application>Microsoft Office PowerPoint</Application>
  <PresentationFormat>On-screen Show (4:3)</PresentationFormat>
  <Paragraphs>167</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80</cp:revision>
  <dcterms:created xsi:type="dcterms:W3CDTF">2014-01-23T11:28:34Z</dcterms:created>
  <dcterms:modified xsi:type="dcterms:W3CDTF">2015-05-21T11:18:44Z</dcterms:modified>
</cp:coreProperties>
</file>