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3" r:id="rId2"/>
    <p:sldId id="264" r:id="rId3"/>
    <p:sldId id="257" r:id="rId4"/>
    <p:sldId id="258" r:id="rId5"/>
    <p:sldId id="259" r:id="rId6"/>
    <p:sldId id="260" r:id="rId7"/>
    <p:sldId id="265" r:id="rId8"/>
    <p:sldId id="266" r:id="rId9"/>
    <p:sldId id="267"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982" autoAdjust="0"/>
  </p:normalViewPr>
  <p:slideViewPr>
    <p:cSldViewPr>
      <p:cViewPr varScale="1">
        <p:scale>
          <a:sx n="70" d="100"/>
          <a:sy n="70" d="100"/>
        </p:scale>
        <p:origin x="-13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4454DB-D2CC-45BF-B1A2-A40902B1EFA7}"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0DA2E3-C810-4511-89C8-DC7FC4747C98}" type="slidenum">
              <a:rPr lang="en-US" smtClean="0"/>
              <a:pPr/>
              <a:t>‹#›</a:t>
            </a:fld>
            <a:endParaRPr lang="en-US"/>
          </a:p>
        </p:txBody>
      </p:sp>
    </p:spTree>
    <p:extLst>
      <p:ext uri="{BB962C8B-B14F-4D97-AF65-F5344CB8AC3E}">
        <p14:creationId xmlns:p14="http://schemas.microsoft.com/office/powerpoint/2010/main" val="293999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Good day, how can I help you madam?</a:t>
            </a:r>
            <a:r>
              <a:rPr lang="en-US" dirty="0" smtClean="0"/>
              <a:t/>
            </a:r>
            <a:br>
              <a:rPr lang="en-US" dirty="0" smtClean="0"/>
            </a:br>
            <a:r>
              <a:rPr lang="en-US" sz="1200" b="0" i="0" kern="1200" dirty="0" smtClean="0">
                <a:solidFill>
                  <a:schemeClr val="tx1"/>
                </a:solidFill>
                <a:latin typeface="+mn-lt"/>
                <a:ea typeface="+mn-ea"/>
                <a:cs typeface="+mn-cs"/>
              </a:rPr>
              <a:t>— I'm afraid I need to return this mobile phone. You see, it doesn't work properly. First of all, the numbers 5 and 9 stick when I dial. Secondly, the camera won't switch on when I want to take pictures.</a:t>
            </a:r>
            <a:r>
              <a:rPr lang="en-US" dirty="0" smtClean="0"/>
              <a:t/>
            </a:r>
            <a:br>
              <a:rPr lang="en-US" dirty="0" smtClean="0"/>
            </a:br>
            <a:r>
              <a:rPr lang="en-US" sz="1200" b="0" i="0" kern="1200" dirty="0" smtClean="0">
                <a:solidFill>
                  <a:schemeClr val="tx1"/>
                </a:solidFill>
                <a:latin typeface="+mn-lt"/>
                <a:ea typeface="+mn-ea"/>
                <a:cs typeface="+mn-cs"/>
              </a:rPr>
              <a:t>— I see. Terribly sorry about that. Our store policy is no refunds, but as long as you have your receipt, you can exchange the phone for any model of equal or lesser value. And I'll check to make sure your new phone works properly before you leave the store.</a:t>
            </a:r>
            <a:r>
              <a:rPr lang="en-US" dirty="0" smtClean="0"/>
              <a:t/>
            </a:r>
            <a:br>
              <a:rPr lang="en-US" dirty="0" smtClean="0"/>
            </a:br>
            <a:r>
              <a:rPr lang="en-US" sz="1200" b="0" i="0" kern="1200" dirty="0" smtClean="0">
                <a:solidFill>
                  <a:schemeClr val="tx1"/>
                </a:solidFill>
                <a:latin typeface="+mn-lt"/>
                <a:ea typeface="+mn-ea"/>
                <a:cs typeface="+mn-cs"/>
              </a:rPr>
              <a:t>— Thank you very much. I'll have a look around then, and decide which one I want. Do you have any recommendations?</a:t>
            </a:r>
          </a:p>
          <a:p>
            <a:r>
              <a:rPr lang="en-US" sz="1200" b="0" i="0" kern="1200" dirty="0" smtClean="0">
                <a:solidFill>
                  <a:schemeClr val="tx1"/>
                </a:solidFill>
                <a:latin typeface="+mn-lt"/>
                <a:ea typeface="+mn-ea"/>
                <a:cs typeface="+mn-cs"/>
              </a:rPr>
              <a:t>Answers  -- 1)a  2)b  3)c</a:t>
            </a:r>
            <a:endParaRPr lang="en-US" dirty="0"/>
          </a:p>
        </p:txBody>
      </p:sp>
      <p:sp>
        <p:nvSpPr>
          <p:cNvPr id="4" name="Slide Number Placeholder 3"/>
          <p:cNvSpPr>
            <a:spLocks noGrp="1"/>
          </p:cNvSpPr>
          <p:nvPr>
            <p:ph type="sldNum" sz="quarter" idx="10"/>
          </p:nvPr>
        </p:nvSpPr>
        <p:spPr/>
        <p:txBody>
          <a:bodyPr/>
          <a:lstStyle/>
          <a:p>
            <a:fld id="{DD0DA2E3-C810-4511-89C8-DC7FC4747C98}"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Pardon me sir. I need to plug-in my laptop computer. Would you mind if I used the outlet by your chair?</a:t>
            </a:r>
            <a:r>
              <a:rPr lang="en-US" dirty="0" smtClean="0"/>
              <a:t/>
            </a:r>
            <a:br>
              <a:rPr lang="en-US" dirty="0" smtClean="0"/>
            </a:br>
            <a:r>
              <a:rPr lang="en-US" sz="1200" b="0" i="0" kern="1200" dirty="0" smtClean="0">
                <a:solidFill>
                  <a:schemeClr val="tx1"/>
                </a:solidFill>
                <a:latin typeface="+mn-lt"/>
                <a:ea typeface="+mn-ea"/>
                <a:cs typeface="+mn-cs"/>
              </a:rPr>
              <a:t>— Not at all, but I'm afraid it doesn't work. I tried it earlier.</a:t>
            </a:r>
            <a:r>
              <a:rPr lang="en-US" dirty="0" smtClean="0"/>
              <a:t/>
            </a:r>
            <a:br>
              <a:rPr lang="en-US" dirty="0" smtClean="0"/>
            </a:br>
            <a:r>
              <a:rPr lang="en-US" sz="1200" b="0" i="0" kern="1200" dirty="0" smtClean="0">
                <a:solidFill>
                  <a:schemeClr val="tx1"/>
                </a:solidFill>
                <a:latin typeface="+mn-lt"/>
                <a:ea typeface="+mn-ea"/>
                <a:cs typeface="+mn-cs"/>
              </a:rPr>
              <a:t>— Oh, that's a problem. I guess we can't always count on the outlets. After all, this is a coffee shop, not an office. But it seems all the other outlets are being used.</a:t>
            </a:r>
            <a:r>
              <a:rPr lang="en-US" dirty="0" smtClean="0"/>
              <a:t/>
            </a:r>
            <a:br>
              <a:rPr lang="en-US" dirty="0" smtClean="0"/>
            </a:br>
            <a:r>
              <a:rPr lang="en-US" sz="1200" b="0" i="0" kern="1200" dirty="0" smtClean="0">
                <a:solidFill>
                  <a:schemeClr val="tx1"/>
                </a:solidFill>
                <a:latin typeface="+mn-lt"/>
                <a:ea typeface="+mn-ea"/>
                <a:cs typeface="+mn-cs"/>
              </a:rPr>
              <a:t>— Why don't you ask at the counter? Maybe they have an extension cord, so you could plug into an outlet down the hall near the restrooms.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-- 4)b  5)d  6)c</a:t>
            </a:r>
            <a:endParaRPr lang="en-US" dirty="0"/>
          </a:p>
        </p:txBody>
      </p:sp>
      <p:sp>
        <p:nvSpPr>
          <p:cNvPr id="4" name="Slide Number Placeholder 3"/>
          <p:cNvSpPr>
            <a:spLocks noGrp="1"/>
          </p:cNvSpPr>
          <p:nvPr>
            <p:ph type="sldNum" sz="quarter" idx="10"/>
          </p:nvPr>
        </p:nvSpPr>
        <p:spPr/>
        <p:txBody>
          <a:bodyPr/>
          <a:lstStyle/>
          <a:p>
            <a:fld id="{DD0DA2E3-C810-4511-89C8-DC7FC4747C98}"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Bob, did you contact technical support about my computer? I'm working on an important presentation, and all my work is on that computer.</a:t>
            </a:r>
            <a:r>
              <a:rPr lang="en-US" dirty="0" smtClean="0"/>
              <a:t/>
            </a:r>
            <a:br>
              <a:rPr lang="en-US" dirty="0" smtClean="0"/>
            </a:br>
            <a:r>
              <a:rPr lang="en-US" sz="1200" b="0" i="0" kern="1200" dirty="0" smtClean="0">
                <a:solidFill>
                  <a:schemeClr val="tx1"/>
                </a:solidFill>
                <a:latin typeface="+mn-lt"/>
                <a:ea typeface="+mn-ea"/>
                <a:cs typeface="+mn-cs"/>
              </a:rPr>
              <a:t>— Yes, I called them. They told me they'd send someone over tomorrow afternoon.</a:t>
            </a:r>
            <a:r>
              <a:rPr lang="en-US" dirty="0" smtClean="0"/>
              <a:t/>
            </a:r>
            <a:br>
              <a:rPr lang="en-US" dirty="0" smtClean="0"/>
            </a:br>
            <a:r>
              <a:rPr lang="en-US" sz="1200" b="0" i="0" kern="1200" dirty="0" smtClean="0">
                <a:solidFill>
                  <a:schemeClr val="tx1"/>
                </a:solidFill>
                <a:latin typeface="+mn-lt"/>
                <a:ea typeface="+mn-ea"/>
                <a:cs typeface="+mn-cs"/>
              </a:rPr>
              <a:t>— Tomorrow afternoon? That will be too late. I'm meeting with my clients at 4 tomorrow to discuss ways to promote their company. Could you please call tech support again, and ask them if they can come any sooner?</a:t>
            </a:r>
            <a:r>
              <a:rPr lang="en-US" dirty="0" smtClean="0"/>
              <a:t/>
            </a:r>
            <a:br>
              <a:rPr lang="en-US" dirty="0" smtClean="0"/>
            </a:br>
            <a:r>
              <a:rPr lang="en-US" sz="1200" b="0" i="0" kern="1200" dirty="0" smtClean="0">
                <a:solidFill>
                  <a:schemeClr val="tx1"/>
                </a:solidFill>
                <a:latin typeface="+mn-lt"/>
                <a:ea typeface="+mn-ea"/>
                <a:cs typeface="+mn-cs"/>
              </a:rPr>
              <a:t>— Sure, I'll call them right away. I'll talk to a supervisor to make sure they get a technician</a:t>
            </a:r>
            <a:r>
              <a:rPr lang="en-US" dirty="0" smtClean="0"/>
              <a:t/>
            </a:r>
            <a:br>
              <a:rPr lang="en-US" dirty="0" smtClean="0"/>
            </a:br>
            <a:r>
              <a:rPr lang="en-US" sz="1200" b="0" i="0" kern="1200" dirty="0" smtClean="0">
                <a:solidFill>
                  <a:schemeClr val="tx1"/>
                </a:solidFill>
                <a:latin typeface="+mn-lt"/>
                <a:ea typeface="+mn-ea"/>
                <a:cs typeface="+mn-cs"/>
              </a:rPr>
              <a:t>over here today.</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-- 7)b  8)d  9)c</a:t>
            </a:r>
            <a:endParaRPr lang="en-US" dirty="0"/>
          </a:p>
        </p:txBody>
      </p:sp>
      <p:sp>
        <p:nvSpPr>
          <p:cNvPr id="4" name="Slide Number Placeholder 3"/>
          <p:cNvSpPr>
            <a:spLocks noGrp="1"/>
          </p:cNvSpPr>
          <p:nvPr>
            <p:ph type="sldNum" sz="quarter" idx="10"/>
          </p:nvPr>
        </p:nvSpPr>
        <p:spPr/>
        <p:txBody>
          <a:bodyPr/>
          <a:lstStyle/>
          <a:p>
            <a:fld id="{DD0DA2E3-C810-4511-89C8-DC7FC4747C98}"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I heard that House of Coffee is going to close 200 stores. Their business is really hurting.</a:t>
            </a:r>
            <a:r>
              <a:rPr lang="en-US" dirty="0" smtClean="0"/>
              <a:t/>
            </a:r>
            <a:br>
              <a:rPr lang="en-US" dirty="0" smtClean="0"/>
            </a:br>
            <a:r>
              <a:rPr lang="en-US" sz="1200" b="0" i="0" kern="1200" dirty="0" smtClean="0">
                <a:solidFill>
                  <a:schemeClr val="tx1"/>
                </a:solidFill>
                <a:latin typeface="+mn-lt"/>
                <a:ea typeface="+mn-ea"/>
                <a:cs typeface="+mn-cs"/>
              </a:rPr>
              <a:t>— Yeah, well, that may be. But they're still 500 stores ahead of us.</a:t>
            </a:r>
            <a:r>
              <a:rPr lang="en-US" dirty="0" smtClean="0"/>
              <a:t/>
            </a:r>
            <a:br>
              <a:rPr lang="en-US" dirty="0" smtClean="0"/>
            </a:br>
            <a:r>
              <a:rPr lang="en-US" sz="1200" b="0" i="0" kern="1200" dirty="0" smtClean="0">
                <a:solidFill>
                  <a:schemeClr val="tx1"/>
                </a:solidFill>
                <a:latin typeface="+mn-lt"/>
                <a:ea typeface="+mn-ea"/>
                <a:cs typeface="+mn-cs"/>
              </a:rPr>
              <a:t>— Not for much longer. Our sales are increasing each quarter, and our new mocha freeze is really taking off. </a:t>
            </a:r>
            <a:r>
              <a:rPr lang="en-US" dirty="0" smtClean="0"/>
              <a:t/>
            </a:r>
            <a:br>
              <a:rPr lang="en-US" dirty="0" smtClean="0"/>
            </a:br>
            <a:r>
              <a:rPr lang="en-US" sz="1200" b="0" i="0" kern="1200" dirty="0" smtClean="0">
                <a:solidFill>
                  <a:schemeClr val="tx1"/>
                </a:solidFill>
                <a:latin typeface="+mn-lt"/>
                <a:ea typeface="+mn-ea"/>
                <a:cs typeface="+mn-cs"/>
              </a:rPr>
              <a:t>— It is! At this rate, we'll catch up to them sometime in the next five years.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10)b  11)d  12)a</a:t>
            </a:r>
            <a:endParaRPr lang="en-US" dirty="0"/>
          </a:p>
        </p:txBody>
      </p:sp>
      <p:sp>
        <p:nvSpPr>
          <p:cNvPr id="4" name="Slide Number Placeholder 3"/>
          <p:cNvSpPr>
            <a:spLocks noGrp="1"/>
          </p:cNvSpPr>
          <p:nvPr>
            <p:ph type="sldNum" sz="quarter" idx="10"/>
          </p:nvPr>
        </p:nvSpPr>
        <p:spPr/>
        <p:txBody>
          <a:bodyPr/>
          <a:lstStyle/>
          <a:p>
            <a:fld id="{DD0DA2E3-C810-4511-89C8-DC7FC4747C98}"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Ellison residence, Linda speaking.</a:t>
            </a:r>
            <a:r>
              <a:rPr lang="en-US" dirty="0" smtClean="0"/>
              <a:t/>
            </a:r>
            <a:br>
              <a:rPr lang="en-US" dirty="0" smtClean="0"/>
            </a:br>
            <a:r>
              <a:rPr lang="en-US" sz="1200" b="0" i="0" kern="1200" dirty="0" smtClean="0">
                <a:solidFill>
                  <a:schemeClr val="tx1"/>
                </a:solidFill>
                <a:latin typeface="+mn-lt"/>
                <a:ea typeface="+mn-ea"/>
                <a:cs typeface="+mn-cs"/>
              </a:rPr>
              <a:t>— Linda, this is Paul McCarthy from Technocratic. We've reviewed your resume, and decided we'd like you to join our team. Congratulations! Could you start next week at 8 a.m. Monday?</a:t>
            </a:r>
            <a:r>
              <a:rPr lang="en-US" dirty="0" smtClean="0"/>
              <a:t/>
            </a:r>
            <a:br>
              <a:rPr lang="en-US" dirty="0" smtClean="0"/>
            </a:br>
            <a:r>
              <a:rPr lang="en-US" sz="1200" b="0" i="0" kern="1200" dirty="0" smtClean="0">
                <a:solidFill>
                  <a:schemeClr val="tx1"/>
                </a:solidFill>
                <a:latin typeface="+mn-lt"/>
                <a:ea typeface="+mn-ea"/>
                <a:cs typeface="+mn-cs"/>
              </a:rPr>
              <a:t>— Thank you! That's great! Yes, Monday at 8 would be fine.</a:t>
            </a:r>
            <a:r>
              <a:rPr lang="en-US" dirty="0" smtClean="0"/>
              <a:t/>
            </a:r>
            <a:br>
              <a:rPr lang="en-US" dirty="0" smtClean="0"/>
            </a:br>
            <a:r>
              <a:rPr lang="en-US" sz="1200" b="0" i="0" kern="1200" dirty="0" smtClean="0">
                <a:solidFill>
                  <a:schemeClr val="tx1"/>
                </a:solidFill>
                <a:latin typeface="+mn-lt"/>
                <a:ea typeface="+mn-ea"/>
                <a:cs typeface="+mn-cs"/>
              </a:rPr>
              <a:t>— OK, super. Before you begin, we need you to fill out some additional paperwork. Is there a day this week that you could come in for an hour or two?</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a:t>
            </a:r>
            <a:r>
              <a:rPr lang="en-US" sz="1200" b="0" i="0" kern="1200" baseline="0" smtClean="0">
                <a:solidFill>
                  <a:schemeClr val="tx1"/>
                </a:solidFill>
                <a:latin typeface="+mn-lt"/>
                <a:ea typeface="+mn-ea"/>
                <a:cs typeface="+mn-cs"/>
              </a:rPr>
              <a:t>-- 13)d  14)c  15)b</a:t>
            </a:r>
            <a:endParaRPr lang="en-US" dirty="0"/>
          </a:p>
        </p:txBody>
      </p:sp>
      <p:sp>
        <p:nvSpPr>
          <p:cNvPr id="4" name="Slide Number Placeholder 3"/>
          <p:cNvSpPr>
            <a:spLocks noGrp="1"/>
          </p:cNvSpPr>
          <p:nvPr>
            <p:ph type="sldNum" sz="quarter" idx="10"/>
          </p:nvPr>
        </p:nvSpPr>
        <p:spPr/>
        <p:txBody>
          <a:bodyPr/>
          <a:lstStyle/>
          <a:p>
            <a:fld id="{DD0DA2E3-C810-4511-89C8-DC7FC4747C98}"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Enormous Corporation. Mandy Giles speaking.</a:t>
            </a:r>
            <a:r>
              <a:rPr lang="en-US" dirty="0" smtClean="0"/>
              <a:t/>
            </a:r>
            <a:br>
              <a:rPr lang="en-US" dirty="0" smtClean="0"/>
            </a:br>
            <a:r>
              <a:rPr lang="en-US" sz="1200" b="0" i="0" kern="1200" dirty="0" smtClean="0">
                <a:solidFill>
                  <a:schemeClr val="tx1"/>
                </a:solidFill>
                <a:latin typeface="+mn-lt"/>
                <a:ea typeface="+mn-ea"/>
                <a:cs typeface="+mn-cs"/>
              </a:rPr>
              <a:t>— Hello. My name is Martin Holt, and I'm calling regarding the newspaper advertisement for a regional manager.</a:t>
            </a:r>
            <a:r>
              <a:rPr lang="en-US" dirty="0" smtClean="0"/>
              <a:t/>
            </a:r>
            <a:br>
              <a:rPr lang="en-US" dirty="0" smtClean="0"/>
            </a:br>
            <a:r>
              <a:rPr lang="en-US" sz="1200" b="0" i="0" kern="1200" dirty="0" smtClean="0">
                <a:solidFill>
                  <a:schemeClr val="tx1"/>
                </a:solidFill>
                <a:latin typeface="+mn-lt"/>
                <a:ea typeface="+mn-ea"/>
                <a:cs typeface="+mn-cs"/>
              </a:rPr>
              <a:t>— Yes, Mr. Holt. You'll need to speak to Walter Jennings. He's handling interviews for that position, but he's in a meeting this morning. I'll put you through to his voice mail.</a:t>
            </a:r>
            <a:r>
              <a:rPr lang="en-US" dirty="0" smtClean="0"/>
              <a:t/>
            </a:r>
            <a:br>
              <a:rPr lang="en-US" dirty="0" smtClean="0"/>
            </a:br>
            <a:r>
              <a:rPr lang="en-US" sz="1200" b="0" i="0" kern="1200" dirty="0" smtClean="0">
                <a:solidFill>
                  <a:schemeClr val="tx1"/>
                </a:solidFill>
                <a:latin typeface="+mn-lt"/>
                <a:ea typeface="+mn-ea"/>
                <a:cs typeface="+mn-cs"/>
              </a:rPr>
              <a:t>— Thank you. By the way, do you know what time Mr. Jennings will be out of his meeting? I want to make sure I'm available for his call.</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16)c  17)a  18)d</a:t>
            </a:r>
            <a:endParaRPr lang="en-US" dirty="0"/>
          </a:p>
        </p:txBody>
      </p:sp>
      <p:sp>
        <p:nvSpPr>
          <p:cNvPr id="4" name="Slide Number Placeholder 3"/>
          <p:cNvSpPr>
            <a:spLocks noGrp="1"/>
          </p:cNvSpPr>
          <p:nvPr>
            <p:ph type="sldNum" sz="quarter" idx="10"/>
          </p:nvPr>
        </p:nvSpPr>
        <p:spPr/>
        <p:txBody>
          <a:bodyPr/>
          <a:lstStyle/>
          <a:p>
            <a:fld id="{DD0DA2E3-C810-4511-89C8-DC7FC4747C98}"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In addition to two weeks' paid vacation, we allow for six annual sick days, and one personal day off each year.</a:t>
            </a:r>
            <a:r>
              <a:rPr lang="en-US" dirty="0" smtClean="0"/>
              <a:t/>
            </a:r>
            <a:br>
              <a:rPr lang="en-US" dirty="0" smtClean="0"/>
            </a:br>
            <a:r>
              <a:rPr lang="en-US" sz="1200" b="0" i="0" kern="1200" dirty="0" smtClean="0">
                <a:solidFill>
                  <a:schemeClr val="tx1"/>
                </a:solidFill>
                <a:latin typeface="+mn-lt"/>
                <a:ea typeface="+mn-ea"/>
                <a:cs typeface="+mn-cs"/>
              </a:rPr>
              <a:t>— Are the sick days "use them or lose them?"</a:t>
            </a:r>
            <a:r>
              <a:rPr lang="en-US" dirty="0" smtClean="0"/>
              <a:t/>
            </a:r>
            <a:br>
              <a:rPr lang="en-US" dirty="0" smtClean="0"/>
            </a:br>
            <a:r>
              <a:rPr lang="en-US" sz="1200" b="0" i="0" kern="1200" dirty="0" smtClean="0">
                <a:solidFill>
                  <a:schemeClr val="tx1"/>
                </a:solidFill>
                <a:latin typeface="+mn-lt"/>
                <a:ea typeface="+mn-ea"/>
                <a:cs typeface="+mn-cs"/>
              </a:rPr>
              <a:t>— Yes. They do not carry over. You must use all six in one year. The same with the personal day. Any more questions I can answer?</a:t>
            </a:r>
            <a:r>
              <a:rPr lang="en-US" dirty="0" smtClean="0"/>
              <a:t/>
            </a:r>
            <a:br>
              <a:rPr lang="en-US" dirty="0" smtClean="0"/>
            </a:br>
            <a:r>
              <a:rPr lang="en-US" sz="1200" b="0" i="0" kern="1200" dirty="0" smtClean="0">
                <a:solidFill>
                  <a:schemeClr val="tx1"/>
                </a:solidFill>
                <a:latin typeface="+mn-lt"/>
                <a:ea typeface="+mn-ea"/>
                <a:cs typeface="+mn-cs"/>
              </a:rPr>
              <a:t>— Not right now, but I might after I look through some of this material.</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19)b  20)d  21)c</a:t>
            </a:r>
            <a:endParaRPr lang="en-US" dirty="0"/>
          </a:p>
        </p:txBody>
      </p:sp>
      <p:sp>
        <p:nvSpPr>
          <p:cNvPr id="4" name="Slide Number Placeholder 3"/>
          <p:cNvSpPr>
            <a:spLocks noGrp="1"/>
          </p:cNvSpPr>
          <p:nvPr>
            <p:ph type="sldNum" sz="quarter" idx="10"/>
          </p:nvPr>
        </p:nvSpPr>
        <p:spPr/>
        <p:txBody>
          <a:bodyPr/>
          <a:lstStyle/>
          <a:p>
            <a:fld id="{DD0DA2E3-C810-4511-89C8-DC7FC4747C98}"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I need to send this package to Japan as soon as possible. It's very important.</a:t>
            </a:r>
            <a:r>
              <a:rPr lang="en-US" dirty="0" smtClean="0"/>
              <a:t/>
            </a:r>
            <a:br>
              <a:rPr lang="en-US" dirty="0" smtClean="0"/>
            </a:br>
            <a:r>
              <a:rPr lang="en-US" sz="1200" b="0" i="0" kern="1200" dirty="0" smtClean="0">
                <a:solidFill>
                  <a:schemeClr val="tx1"/>
                </a:solidFill>
                <a:latin typeface="+mn-lt"/>
                <a:ea typeface="+mn-ea"/>
                <a:cs typeface="+mn-cs"/>
              </a:rPr>
              <a:t>— All right. We can send it by express mail. That will give you a tracking number to follow.</a:t>
            </a:r>
            <a:r>
              <a:rPr lang="en-US" dirty="0" smtClean="0"/>
              <a:t/>
            </a:r>
            <a:br>
              <a:rPr lang="en-US" dirty="0" smtClean="0"/>
            </a:br>
            <a:r>
              <a:rPr lang="en-US" sz="1200" b="0" i="0" kern="1200" dirty="0" smtClean="0">
                <a:solidFill>
                  <a:schemeClr val="tx1"/>
                </a:solidFill>
                <a:latin typeface="+mn-lt"/>
                <a:ea typeface="+mn-ea"/>
                <a:cs typeface="+mn-cs"/>
              </a:rPr>
              <a:t>— Also, there's some electronic equipment inside that is quite fragile.</a:t>
            </a:r>
            <a:r>
              <a:rPr lang="en-US" dirty="0" smtClean="0"/>
              <a:t/>
            </a:r>
            <a:br>
              <a:rPr lang="en-US" dirty="0" smtClean="0"/>
            </a:br>
            <a:r>
              <a:rPr lang="en-US" sz="1200" b="0" i="0" kern="1200" dirty="0" smtClean="0">
                <a:solidFill>
                  <a:schemeClr val="tx1"/>
                </a:solidFill>
                <a:latin typeface="+mn-lt"/>
                <a:ea typeface="+mn-ea"/>
                <a:cs typeface="+mn-cs"/>
              </a:rPr>
              <a:t>— Would you like to insure the contents? It's only a few dollars more.</a:t>
            </a:r>
          </a:p>
          <a:p>
            <a:endParaRPr lang="en-US" sz="1200" b="0" i="0" kern="1200" dirty="0" smtClean="0">
              <a:solidFill>
                <a:schemeClr val="tx1"/>
              </a:solidFill>
              <a:latin typeface="+mn-lt"/>
              <a:ea typeface="+mn-ea"/>
              <a:cs typeface="+mn-cs"/>
            </a:endParaRPr>
          </a:p>
          <a:p>
            <a:r>
              <a:rPr lang="en-US" dirty="0" smtClean="0"/>
              <a:t>Answer  -- 22)c  23)b  24)a</a:t>
            </a:r>
            <a:endParaRPr lang="en-US" dirty="0"/>
          </a:p>
        </p:txBody>
      </p:sp>
      <p:sp>
        <p:nvSpPr>
          <p:cNvPr id="4" name="Slide Number Placeholder 3"/>
          <p:cNvSpPr>
            <a:spLocks noGrp="1"/>
          </p:cNvSpPr>
          <p:nvPr>
            <p:ph type="sldNum" sz="quarter" idx="10"/>
          </p:nvPr>
        </p:nvSpPr>
        <p:spPr/>
        <p:txBody>
          <a:bodyPr/>
          <a:lstStyle/>
          <a:p>
            <a:fld id="{DD0DA2E3-C810-4511-89C8-DC7FC4747C98}"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82246" y="44624"/>
            <a:ext cx="4553491" cy="369332"/>
          </a:xfrm>
          <a:prstGeom prst="rect">
            <a:avLst/>
          </a:prstGeom>
          <a:noFill/>
        </p:spPr>
        <p:txBody>
          <a:bodyPr wrap="none" rtlCol="0">
            <a:spAutoFit/>
          </a:bodyPr>
          <a:lstStyle/>
          <a:p>
            <a:r>
              <a:rPr lang="en-GB" b="1" dirty="0" smtClean="0">
                <a:solidFill>
                  <a:schemeClr val="bg1"/>
                </a:solidFill>
              </a:rPr>
              <a:t>TOEIC Short Conversations Exercise 12</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344" y="-387296"/>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0608" y="4509120"/>
            <a:ext cx="11189840" cy="2348880"/>
          </a:xfrm>
        </p:spPr>
        <p:txBody>
          <a:bodyPr/>
          <a:lstStyle/>
          <a:p>
            <a:r>
              <a:rPr lang="en-US" sz="4000" dirty="0" smtClean="0">
                <a:solidFill>
                  <a:schemeClr val="accent6">
                    <a:lumMod val="75000"/>
                  </a:schemeClr>
                </a:solidFill>
                <a:latin typeface="+mj-lt"/>
              </a:rPr>
              <a:t>SHORT CONVERSATIONS</a:t>
            </a:r>
          </a:p>
          <a:p>
            <a:r>
              <a:rPr lang="en-US" sz="4000" dirty="0" smtClean="0">
                <a:solidFill>
                  <a:schemeClr val="accent6">
                    <a:lumMod val="75000"/>
                  </a:schemeClr>
                </a:solidFill>
                <a:latin typeface="+mj-lt"/>
              </a:rPr>
              <a:t>Exercise 12</a:t>
            </a:r>
          </a:p>
          <a:p>
            <a:endParaRPr lang="en-US" sz="4000" dirty="0">
              <a:solidFill>
                <a:schemeClr val="accent6">
                  <a:lumMod val="75000"/>
                </a:schemeClr>
              </a:solidFill>
              <a:latin typeface="+mj-lt"/>
            </a:endParaRPr>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22) Where is the conversation likely taking place?</a:t>
            </a:r>
          </a:p>
          <a:p>
            <a:pPr>
              <a:buNone/>
            </a:pPr>
            <a:r>
              <a:rPr lang="en-US" b="1" dirty="0" smtClean="0"/>
              <a:t>  </a:t>
            </a:r>
            <a:r>
              <a:rPr lang="en-US" dirty="0" smtClean="0"/>
              <a:t>A. At a train station</a:t>
            </a:r>
          </a:p>
          <a:p>
            <a:pPr>
              <a:buNone/>
            </a:pPr>
            <a:r>
              <a:rPr lang="en-US" dirty="0" smtClean="0"/>
              <a:t>  B. At an electronics store</a:t>
            </a:r>
          </a:p>
          <a:p>
            <a:pPr>
              <a:buNone/>
            </a:pPr>
            <a:r>
              <a:rPr lang="en-US" dirty="0" smtClean="0"/>
              <a:t>  C. At a post office</a:t>
            </a:r>
          </a:p>
          <a:p>
            <a:pPr>
              <a:buNone/>
            </a:pPr>
            <a:r>
              <a:rPr lang="en-US" dirty="0" smtClean="0"/>
              <a:t>  D. At a bank  </a:t>
            </a:r>
            <a:br>
              <a:rPr lang="en-US" dirty="0" smtClean="0"/>
            </a:br>
            <a:endParaRPr lang="en-US" dirty="0" smtClean="0"/>
          </a:p>
          <a:p>
            <a:pPr>
              <a:buNone/>
            </a:pPr>
            <a:r>
              <a:rPr lang="en-US" b="1" dirty="0" smtClean="0"/>
              <a:t>23) What does the woman say about the item she is sending?</a:t>
            </a:r>
          </a:p>
          <a:p>
            <a:pPr>
              <a:buNone/>
            </a:pPr>
            <a:r>
              <a:rPr lang="en-US" b="1" dirty="0" smtClean="0"/>
              <a:t>  </a:t>
            </a:r>
            <a:r>
              <a:rPr lang="en-US" dirty="0" smtClean="0"/>
              <a:t>A. It is expensive</a:t>
            </a:r>
          </a:p>
          <a:p>
            <a:pPr>
              <a:buNone/>
            </a:pPr>
            <a:r>
              <a:rPr lang="en-US" dirty="0" smtClean="0"/>
              <a:t>  B. It is breakable</a:t>
            </a:r>
          </a:p>
          <a:p>
            <a:pPr>
              <a:buNone/>
            </a:pPr>
            <a:r>
              <a:rPr lang="en-US" dirty="0" smtClean="0"/>
              <a:t>  C. It is heavy</a:t>
            </a:r>
          </a:p>
          <a:p>
            <a:pPr>
              <a:buNone/>
            </a:pPr>
            <a:r>
              <a:rPr lang="en-US" dirty="0" smtClean="0"/>
              <a:t>  D. It is labeled  </a:t>
            </a:r>
            <a:br>
              <a:rPr lang="en-US" dirty="0" smtClean="0"/>
            </a:br>
            <a:endParaRPr lang="en-US" dirty="0" smtClean="0"/>
          </a:p>
          <a:p>
            <a:pPr>
              <a:buNone/>
            </a:pPr>
            <a:r>
              <a:rPr lang="en-US" b="1" dirty="0" smtClean="0"/>
              <a:t>24) What will the woman probably do?</a:t>
            </a:r>
          </a:p>
          <a:p>
            <a:pPr>
              <a:buNone/>
            </a:pPr>
            <a:r>
              <a:rPr lang="en-US" b="1" dirty="0" smtClean="0"/>
              <a:t>  </a:t>
            </a:r>
            <a:r>
              <a:rPr lang="en-US" dirty="0" smtClean="0"/>
              <a:t>A. Pay for insurance</a:t>
            </a:r>
          </a:p>
          <a:p>
            <a:pPr>
              <a:buNone/>
            </a:pPr>
            <a:r>
              <a:rPr lang="en-US" dirty="0" smtClean="0"/>
              <a:t>  B. Wrap the package carefully</a:t>
            </a:r>
          </a:p>
          <a:p>
            <a:pPr>
              <a:buNone/>
            </a:pPr>
            <a:r>
              <a:rPr lang="en-US" dirty="0" smtClean="0"/>
              <a:t>  C. Travel to Japan</a:t>
            </a:r>
          </a:p>
          <a:p>
            <a:pPr>
              <a:buNone/>
            </a:pPr>
            <a:r>
              <a:rPr lang="en-US" dirty="0" smtClean="0"/>
              <a:t>  D. Check the contents of the package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1) What problem does the woman have?</a:t>
            </a:r>
          </a:p>
          <a:p>
            <a:pPr>
              <a:buNone/>
            </a:pPr>
            <a:r>
              <a:rPr lang="en-US" dirty="0" smtClean="0"/>
              <a:t>  A. Her cell phone isn't working</a:t>
            </a:r>
          </a:p>
          <a:p>
            <a:pPr>
              <a:buNone/>
            </a:pPr>
            <a:r>
              <a:rPr lang="en-US" dirty="0" smtClean="0"/>
              <a:t>  B. Her keyboard is stuck</a:t>
            </a:r>
          </a:p>
          <a:p>
            <a:pPr>
              <a:buNone/>
            </a:pPr>
            <a:r>
              <a:rPr lang="en-US" dirty="0" smtClean="0"/>
              <a:t>  C. Her camera is broken</a:t>
            </a:r>
          </a:p>
          <a:p>
            <a:pPr>
              <a:buNone/>
            </a:pPr>
            <a:r>
              <a:rPr lang="en-US" dirty="0" smtClean="0"/>
              <a:t>  D. Her receipt has been lost</a:t>
            </a:r>
          </a:p>
          <a:p>
            <a:pPr>
              <a:buNone/>
            </a:pPr>
            <a:endParaRPr lang="en-US" b="1" dirty="0"/>
          </a:p>
          <a:p>
            <a:pPr>
              <a:buNone/>
            </a:pPr>
            <a:r>
              <a:rPr lang="en-US" b="1" dirty="0" smtClean="0"/>
              <a:t>2) Where is this conversation taking place?</a:t>
            </a:r>
          </a:p>
          <a:p>
            <a:pPr>
              <a:buNone/>
            </a:pPr>
            <a:r>
              <a:rPr lang="en-US" dirty="0" smtClean="0"/>
              <a:t>  A. In an office</a:t>
            </a:r>
          </a:p>
          <a:p>
            <a:pPr>
              <a:buNone/>
            </a:pPr>
            <a:r>
              <a:rPr lang="en-US" dirty="0" smtClean="0"/>
              <a:t>  B. In a store</a:t>
            </a:r>
          </a:p>
          <a:p>
            <a:pPr>
              <a:buNone/>
            </a:pPr>
            <a:r>
              <a:rPr lang="en-US" dirty="0" smtClean="0"/>
              <a:t>  C. At a party</a:t>
            </a:r>
          </a:p>
          <a:p>
            <a:pPr>
              <a:buNone/>
            </a:pPr>
            <a:r>
              <a:rPr lang="en-US" dirty="0" smtClean="0"/>
              <a:t>  D. At a conference</a:t>
            </a:r>
            <a:br>
              <a:rPr lang="en-US" dirty="0" smtClean="0"/>
            </a:br>
            <a:endParaRPr lang="en-US" dirty="0" smtClean="0"/>
          </a:p>
          <a:p>
            <a:pPr>
              <a:buNone/>
            </a:pPr>
            <a:r>
              <a:rPr lang="en-US" b="1" dirty="0" smtClean="0"/>
              <a:t>3) What will the man probably do next?</a:t>
            </a:r>
          </a:p>
          <a:p>
            <a:pPr>
              <a:buNone/>
            </a:pPr>
            <a:r>
              <a:rPr lang="en-US" dirty="0" smtClean="0"/>
              <a:t>  A. Return the woman's money</a:t>
            </a:r>
          </a:p>
          <a:p>
            <a:pPr>
              <a:buNone/>
            </a:pPr>
            <a:r>
              <a:rPr lang="en-US" dirty="0" smtClean="0"/>
              <a:t>  B. Fix the woman's phone</a:t>
            </a:r>
          </a:p>
          <a:p>
            <a:pPr>
              <a:buNone/>
            </a:pPr>
            <a:r>
              <a:rPr lang="en-US" dirty="0" smtClean="0"/>
              <a:t>  C. Help the woman choose a phone</a:t>
            </a:r>
          </a:p>
          <a:p>
            <a:pPr>
              <a:buNone/>
            </a:pPr>
            <a:r>
              <a:rPr lang="en-US" dirty="0" smtClean="0"/>
              <a:t>  D. Help the woman find her receipt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4) What does the woman want to do?</a:t>
            </a:r>
          </a:p>
          <a:p>
            <a:pPr>
              <a:buNone/>
            </a:pPr>
            <a:r>
              <a:rPr lang="en-US" dirty="0" smtClean="0"/>
              <a:t>  A. Purchase an extension cord</a:t>
            </a:r>
          </a:p>
          <a:p>
            <a:pPr>
              <a:buNone/>
            </a:pPr>
            <a:r>
              <a:rPr lang="en-US" dirty="0" smtClean="0"/>
              <a:t>  B. Plug in her laptop computer</a:t>
            </a:r>
          </a:p>
          <a:p>
            <a:pPr>
              <a:buNone/>
            </a:pPr>
            <a:r>
              <a:rPr lang="en-US" dirty="0" smtClean="0"/>
              <a:t>  C. Borrow the man's computer</a:t>
            </a:r>
          </a:p>
          <a:p>
            <a:pPr>
              <a:buNone/>
            </a:pPr>
            <a:r>
              <a:rPr lang="en-US" dirty="0" smtClean="0"/>
              <a:t>  D. Recharge her laptop battery</a:t>
            </a:r>
          </a:p>
          <a:p>
            <a:pPr>
              <a:buNone/>
            </a:pPr>
            <a:endParaRPr lang="en-US" dirty="0" smtClean="0"/>
          </a:p>
          <a:p>
            <a:pPr>
              <a:buNone/>
            </a:pPr>
            <a:r>
              <a:rPr lang="en-US" b="1" dirty="0" smtClean="0"/>
              <a:t>5) What problem do the speakers have?</a:t>
            </a:r>
          </a:p>
          <a:p>
            <a:pPr>
              <a:buNone/>
            </a:pPr>
            <a:r>
              <a:rPr lang="en-US" dirty="0" smtClean="0"/>
              <a:t>  A. Every outlet is in use</a:t>
            </a:r>
          </a:p>
          <a:p>
            <a:pPr>
              <a:buNone/>
            </a:pPr>
            <a:r>
              <a:rPr lang="en-US" dirty="0" smtClean="0"/>
              <a:t>  B. The network is down</a:t>
            </a:r>
          </a:p>
          <a:p>
            <a:pPr>
              <a:buNone/>
            </a:pPr>
            <a:r>
              <a:rPr lang="en-US" dirty="0" smtClean="0"/>
              <a:t>  C. A file has been deleted</a:t>
            </a:r>
          </a:p>
          <a:p>
            <a:pPr>
              <a:buNone/>
            </a:pPr>
            <a:r>
              <a:rPr lang="en-US" dirty="0" smtClean="0"/>
              <a:t>  D. An electrical outlet does not work</a:t>
            </a:r>
            <a:br>
              <a:rPr lang="en-US" dirty="0" smtClean="0"/>
            </a:br>
            <a:endParaRPr lang="en-US" dirty="0" smtClean="0"/>
          </a:p>
          <a:p>
            <a:pPr>
              <a:buNone/>
            </a:pPr>
            <a:r>
              <a:rPr lang="en-US" b="1" dirty="0" smtClean="0"/>
              <a:t>6) What will the woman do next?</a:t>
            </a:r>
          </a:p>
          <a:p>
            <a:pPr>
              <a:buNone/>
            </a:pPr>
            <a:r>
              <a:rPr lang="en-US" dirty="0" smtClean="0"/>
              <a:t>  A. Leave the coffee shop</a:t>
            </a:r>
          </a:p>
          <a:p>
            <a:pPr>
              <a:buNone/>
            </a:pPr>
            <a:r>
              <a:rPr lang="en-US" dirty="0" smtClean="0"/>
              <a:t>  B. Get an extension cord</a:t>
            </a:r>
          </a:p>
          <a:p>
            <a:pPr>
              <a:buNone/>
            </a:pPr>
            <a:r>
              <a:rPr lang="en-US" dirty="0" smtClean="0"/>
              <a:t>  C. Talk with an employee</a:t>
            </a:r>
          </a:p>
          <a:p>
            <a:pPr>
              <a:buNone/>
            </a:pPr>
            <a:r>
              <a:rPr lang="en-US" dirty="0" smtClean="0"/>
              <a:t>  D. Buy a new laptop battery</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7) What is the woman's problem?</a:t>
            </a:r>
          </a:p>
          <a:p>
            <a:pPr>
              <a:buNone/>
            </a:pPr>
            <a:r>
              <a:rPr lang="en-US" b="1" dirty="0" smtClean="0"/>
              <a:t>  </a:t>
            </a:r>
            <a:r>
              <a:rPr lang="en-US" dirty="0" smtClean="0"/>
              <a:t>A. She missed a meeting</a:t>
            </a:r>
          </a:p>
          <a:p>
            <a:pPr>
              <a:buNone/>
            </a:pPr>
            <a:r>
              <a:rPr lang="en-US" dirty="0" smtClean="0"/>
              <a:t>  B. Her computer is not working</a:t>
            </a:r>
          </a:p>
          <a:p>
            <a:pPr>
              <a:buNone/>
            </a:pPr>
            <a:r>
              <a:rPr lang="en-US" dirty="0" smtClean="0"/>
              <a:t>  C. She lost an important client</a:t>
            </a:r>
          </a:p>
          <a:p>
            <a:pPr>
              <a:buNone/>
            </a:pPr>
            <a:r>
              <a:rPr lang="en-US" dirty="0" smtClean="0"/>
              <a:t>  D. Her assistant hasn't finished a project</a:t>
            </a:r>
          </a:p>
          <a:p>
            <a:pPr>
              <a:buNone/>
            </a:pPr>
            <a:endParaRPr lang="en-US" dirty="0"/>
          </a:p>
          <a:p>
            <a:pPr>
              <a:buNone/>
            </a:pPr>
            <a:r>
              <a:rPr lang="en-US" b="1" dirty="0" smtClean="0"/>
              <a:t>8) What will the woman do at 4 o'clock tomorrow?</a:t>
            </a:r>
          </a:p>
          <a:p>
            <a:pPr>
              <a:buNone/>
            </a:pPr>
            <a:r>
              <a:rPr lang="en-US" dirty="0" smtClean="0"/>
              <a:t>  A. Ask for technical support</a:t>
            </a:r>
          </a:p>
          <a:p>
            <a:pPr>
              <a:buNone/>
            </a:pPr>
            <a:r>
              <a:rPr lang="en-US" dirty="0" smtClean="0"/>
              <a:t>  B. Talk with a supervisor</a:t>
            </a:r>
          </a:p>
          <a:p>
            <a:pPr>
              <a:buNone/>
            </a:pPr>
            <a:r>
              <a:rPr lang="en-US" dirty="0" smtClean="0"/>
              <a:t>  C. Begin her project</a:t>
            </a:r>
          </a:p>
          <a:p>
            <a:pPr>
              <a:buNone/>
            </a:pPr>
            <a:r>
              <a:rPr lang="en-US" dirty="0" smtClean="0"/>
              <a:t>  D. Meet a client</a:t>
            </a:r>
            <a:br>
              <a:rPr lang="en-US" dirty="0" smtClean="0"/>
            </a:br>
            <a:endParaRPr lang="en-US" dirty="0" smtClean="0"/>
          </a:p>
          <a:p>
            <a:pPr>
              <a:buNone/>
            </a:pPr>
            <a:r>
              <a:rPr lang="en-US" b="1" dirty="0" smtClean="0"/>
              <a:t>9) What does Bob plan to do next?</a:t>
            </a:r>
          </a:p>
          <a:p>
            <a:pPr>
              <a:buNone/>
            </a:pPr>
            <a:r>
              <a:rPr lang="en-US" dirty="0" smtClean="0"/>
              <a:t>  A. Help with the presentation</a:t>
            </a:r>
          </a:p>
          <a:p>
            <a:pPr>
              <a:buNone/>
            </a:pPr>
            <a:r>
              <a:rPr lang="en-US" dirty="0" smtClean="0"/>
              <a:t>  B. Postpone a meeting</a:t>
            </a:r>
          </a:p>
          <a:p>
            <a:pPr>
              <a:buNone/>
            </a:pPr>
            <a:r>
              <a:rPr lang="en-US" dirty="0" smtClean="0"/>
              <a:t>  C. Make a telephone call</a:t>
            </a:r>
          </a:p>
          <a:p>
            <a:pPr>
              <a:buNone/>
            </a:pPr>
            <a:r>
              <a:rPr lang="en-US" dirty="0" smtClean="0"/>
              <a:t>  D. Order a new computer</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10) What can be inferred about the speakers?</a:t>
            </a:r>
          </a:p>
          <a:p>
            <a:pPr>
              <a:buNone/>
            </a:pPr>
            <a:r>
              <a:rPr lang="en-US" dirty="0" smtClean="0"/>
              <a:t>  A. They are husband and wife</a:t>
            </a:r>
          </a:p>
          <a:p>
            <a:pPr>
              <a:buNone/>
            </a:pPr>
            <a:r>
              <a:rPr lang="en-US" dirty="0" smtClean="0"/>
              <a:t>  B. They work for a coffee company</a:t>
            </a:r>
          </a:p>
          <a:p>
            <a:pPr>
              <a:buNone/>
            </a:pPr>
            <a:r>
              <a:rPr lang="en-US" dirty="0" smtClean="0"/>
              <a:t>  C. They are university students</a:t>
            </a:r>
          </a:p>
          <a:p>
            <a:pPr>
              <a:buNone/>
            </a:pPr>
            <a:r>
              <a:rPr lang="en-US" dirty="0" smtClean="0"/>
              <a:t>  D. Their business is not doing well</a:t>
            </a:r>
          </a:p>
          <a:p>
            <a:pPr>
              <a:buNone/>
            </a:pPr>
            <a:endParaRPr lang="en-US" b="1" dirty="0"/>
          </a:p>
          <a:p>
            <a:pPr>
              <a:buNone/>
            </a:pPr>
            <a:r>
              <a:rPr lang="en-US" b="1" dirty="0" smtClean="0"/>
              <a:t>11) What does the woman say about House of Coffee?</a:t>
            </a:r>
          </a:p>
          <a:p>
            <a:pPr>
              <a:buNone/>
            </a:pPr>
            <a:r>
              <a:rPr lang="en-US" dirty="0" smtClean="0"/>
              <a:t>  A. It is growing rapidly</a:t>
            </a:r>
          </a:p>
          <a:p>
            <a:pPr>
              <a:buNone/>
            </a:pPr>
            <a:r>
              <a:rPr lang="en-US" dirty="0" smtClean="0"/>
              <a:t>  B. It has the best drinks</a:t>
            </a:r>
          </a:p>
          <a:p>
            <a:pPr>
              <a:buNone/>
            </a:pPr>
            <a:r>
              <a:rPr lang="en-US" dirty="0" smtClean="0"/>
              <a:t>  C. It has a new mocha freeze</a:t>
            </a:r>
          </a:p>
          <a:p>
            <a:pPr>
              <a:buNone/>
            </a:pPr>
            <a:r>
              <a:rPr lang="en-US" dirty="0" smtClean="0"/>
              <a:t>  D. Its business is shrinking</a:t>
            </a:r>
            <a:br>
              <a:rPr lang="en-US" dirty="0" smtClean="0"/>
            </a:br>
            <a:endParaRPr lang="en-US" dirty="0" smtClean="0"/>
          </a:p>
          <a:p>
            <a:pPr>
              <a:buNone/>
            </a:pPr>
            <a:r>
              <a:rPr lang="en-US" b="1" dirty="0" smtClean="0"/>
              <a:t>12) Why are the speakers optimistic?</a:t>
            </a:r>
          </a:p>
          <a:p>
            <a:pPr>
              <a:buNone/>
            </a:pPr>
            <a:r>
              <a:rPr lang="en-US" dirty="0" smtClean="0"/>
              <a:t>  A. Their sales are rising steadily</a:t>
            </a:r>
          </a:p>
          <a:p>
            <a:pPr>
              <a:buNone/>
            </a:pPr>
            <a:r>
              <a:rPr lang="en-US" dirty="0" smtClean="0"/>
              <a:t>  B. They expanded their inventory</a:t>
            </a:r>
          </a:p>
          <a:p>
            <a:pPr>
              <a:buNone/>
            </a:pPr>
            <a:r>
              <a:rPr lang="en-US" dirty="0" smtClean="0"/>
              <a:t>  C. They are opening 500 new stores</a:t>
            </a:r>
          </a:p>
          <a:p>
            <a:pPr>
              <a:buNone/>
            </a:pPr>
            <a:r>
              <a:rPr lang="en-US" dirty="0" smtClean="0"/>
              <a:t>  D. They are using a new type of bean.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13) What is the relationship between the speakers?</a:t>
            </a:r>
          </a:p>
          <a:p>
            <a:pPr>
              <a:buNone/>
            </a:pPr>
            <a:r>
              <a:rPr lang="en-US" dirty="0" smtClean="0"/>
              <a:t>  A. Colleague-colleague</a:t>
            </a:r>
          </a:p>
          <a:p>
            <a:pPr>
              <a:buNone/>
            </a:pPr>
            <a:r>
              <a:rPr lang="en-US" dirty="0" smtClean="0"/>
              <a:t>  B. Company-client</a:t>
            </a:r>
          </a:p>
          <a:p>
            <a:pPr>
              <a:buNone/>
            </a:pPr>
            <a:r>
              <a:rPr lang="en-US" dirty="0" smtClean="0"/>
              <a:t>  C. Salesman-buyer</a:t>
            </a:r>
          </a:p>
          <a:p>
            <a:pPr>
              <a:buNone/>
            </a:pPr>
            <a:r>
              <a:rPr lang="en-US" dirty="0" smtClean="0"/>
              <a:t>  D. Manager-applicant</a:t>
            </a:r>
            <a:br>
              <a:rPr lang="en-US" dirty="0" smtClean="0"/>
            </a:br>
            <a:endParaRPr lang="en-US" dirty="0" smtClean="0"/>
          </a:p>
          <a:p>
            <a:pPr>
              <a:buNone/>
            </a:pPr>
            <a:r>
              <a:rPr lang="en-US" b="1" dirty="0" smtClean="0"/>
              <a:t>14) Why does the man phone the woman?</a:t>
            </a:r>
          </a:p>
          <a:p>
            <a:pPr>
              <a:buNone/>
            </a:pPr>
            <a:r>
              <a:rPr lang="en-US" dirty="0" smtClean="0"/>
              <a:t>  A. To review her resume</a:t>
            </a:r>
          </a:p>
          <a:p>
            <a:pPr>
              <a:buNone/>
            </a:pPr>
            <a:r>
              <a:rPr lang="en-US" dirty="0" smtClean="0"/>
              <a:t>  B. To reject her application</a:t>
            </a:r>
          </a:p>
          <a:p>
            <a:pPr>
              <a:buNone/>
            </a:pPr>
            <a:r>
              <a:rPr lang="en-US" dirty="0" smtClean="0"/>
              <a:t>  C. To offer her a job</a:t>
            </a:r>
          </a:p>
          <a:p>
            <a:pPr>
              <a:buNone/>
            </a:pPr>
            <a:r>
              <a:rPr lang="en-US" dirty="0" smtClean="0"/>
              <a:t>  D. To ask her for a date</a:t>
            </a:r>
            <a:br>
              <a:rPr lang="en-US" dirty="0" smtClean="0"/>
            </a:br>
            <a:endParaRPr lang="en-US" dirty="0" smtClean="0"/>
          </a:p>
          <a:p>
            <a:pPr>
              <a:buNone/>
            </a:pPr>
            <a:r>
              <a:rPr lang="en-US" b="1" dirty="0" smtClean="0"/>
              <a:t>15) What will the speakers probably do next?</a:t>
            </a:r>
          </a:p>
          <a:p>
            <a:pPr>
              <a:buNone/>
            </a:pPr>
            <a:r>
              <a:rPr lang="en-US" dirty="0" smtClean="0"/>
              <a:t>  A. Hang up</a:t>
            </a:r>
          </a:p>
          <a:p>
            <a:pPr>
              <a:buNone/>
            </a:pPr>
            <a:r>
              <a:rPr lang="en-US" dirty="0" smtClean="0"/>
              <a:t>  B. Set an appointment</a:t>
            </a:r>
          </a:p>
          <a:p>
            <a:pPr>
              <a:buNone/>
            </a:pPr>
            <a:r>
              <a:rPr lang="en-US" dirty="0" smtClean="0"/>
              <a:t>  C. Start working</a:t>
            </a:r>
          </a:p>
          <a:p>
            <a:pPr>
              <a:buNone/>
            </a:pPr>
            <a:r>
              <a:rPr lang="en-US" dirty="0" smtClean="0"/>
              <a:t>  D. Conduct an interview</a:t>
            </a:r>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16) Who does the man need to speak to?</a:t>
            </a:r>
          </a:p>
          <a:p>
            <a:pPr>
              <a:buNone/>
            </a:pPr>
            <a:r>
              <a:rPr lang="en-US" b="1" dirty="0" smtClean="0"/>
              <a:t>  </a:t>
            </a:r>
            <a:r>
              <a:rPr lang="en-US" dirty="0" smtClean="0"/>
              <a:t>A. Mandy Giles</a:t>
            </a:r>
          </a:p>
          <a:p>
            <a:pPr>
              <a:buNone/>
            </a:pPr>
            <a:r>
              <a:rPr lang="en-US" dirty="0" smtClean="0"/>
              <a:t>  B. Martin Holt</a:t>
            </a:r>
          </a:p>
          <a:p>
            <a:pPr>
              <a:buNone/>
            </a:pPr>
            <a:r>
              <a:rPr lang="en-US" dirty="0" smtClean="0"/>
              <a:t>  C. Walter Jennings</a:t>
            </a:r>
          </a:p>
          <a:p>
            <a:pPr>
              <a:buNone/>
            </a:pPr>
            <a:r>
              <a:rPr lang="en-US" dirty="0" smtClean="0"/>
              <a:t>  D. Voice mail  </a:t>
            </a:r>
            <a:br>
              <a:rPr lang="en-US" dirty="0" smtClean="0"/>
            </a:br>
            <a:endParaRPr lang="en-US" dirty="0" smtClean="0"/>
          </a:p>
          <a:p>
            <a:pPr>
              <a:buNone/>
            </a:pPr>
            <a:r>
              <a:rPr lang="en-US" b="1" dirty="0" smtClean="0"/>
              <a:t>17) What is the purpose of the man's phone call?</a:t>
            </a:r>
          </a:p>
          <a:p>
            <a:pPr>
              <a:buNone/>
            </a:pPr>
            <a:r>
              <a:rPr lang="en-US" b="1" dirty="0" smtClean="0"/>
              <a:t>  </a:t>
            </a:r>
            <a:r>
              <a:rPr lang="en-US" dirty="0" smtClean="0"/>
              <a:t>A. To apply for a job</a:t>
            </a:r>
          </a:p>
          <a:p>
            <a:pPr>
              <a:buNone/>
            </a:pPr>
            <a:r>
              <a:rPr lang="en-US" dirty="0" smtClean="0"/>
              <a:t>  B. To interview the regional manager</a:t>
            </a:r>
          </a:p>
          <a:p>
            <a:pPr>
              <a:buNone/>
            </a:pPr>
            <a:r>
              <a:rPr lang="en-US" dirty="0" smtClean="0"/>
              <a:t>  C. To inquire about a meeting</a:t>
            </a:r>
          </a:p>
          <a:p>
            <a:pPr>
              <a:buNone/>
            </a:pPr>
            <a:r>
              <a:rPr lang="en-US" dirty="0" smtClean="0"/>
              <a:t>  D. To speak to Mandy Giles  </a:t>
            </a:r>
            <a:br>
              <a:rPr lang="en-US" dirty="0" smtClean="0"/>
            </a:br>
            <a:endParaRPr lang="en-US" dirty="0" smtClean="0"/>
          </a:p>
          <a:p>
            <a:pPr>
              <a:buNone/>
            </a:pPr>
            <a:r>
              <a:rPr lang="en-US" b="1" dirty="0" smtClean="0"/>
              <a:t>18) What does the woman offer to do?</a:t>
            </a:r>
          </a:p>
          <a:p>
            <a:pPr>
              <a:buNone/>
            </a:pPr>
            <a:r>
              <a:rPr lang="en-US" b="1" dirty="0" smtClean="0"/>
              <a:t>  </a:t>
            </a:r>
            <a:r>
              <a:rPr lang="en-US" dirty="0" smtClean="0"/>
              <a:t>A. Phone Walter Jennings</a:t>
            </a:r>
          </a:p>
          <a:p>
            <a:pPr>
              <a:buNone/>
            </a:pPr>
            <a:r>
              <a:rPr lang="en-US" dirty="0" smtClean="0"/>
              <a:t>  B. Return the man's call</a:t>
            </a:r>
          </a:p>
          <a:p>
            <a:pPr>
              <a:buNone/>
            </a:pPr>
            <a:r>
              <a:rPr lang="en-US" dirty="0" smtClean="0"/>
              <a:t>  C. Take a message</a:t>
            </a:r>
          </a:p>
          <a:p>
            <a:pPr>
              <a:buNone/>
            </a:pPr>
            <a:r>
              <a:rPr lang="en-US" dirty="0" smtClean="0"/>
              <a:t>  D. Transfer the phone call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19)What is the relationship between the speakers?</a:t>
            </a:r>
          </a:p>
          <a:p>
            <a:pPr>
              <a:buNone/>
            </a:pPr>
            <a:r>
              <a:rPr lang="en-US" b="1" dirty="0" smtClean="0"/>
              <a:t>  </a:t>
            </a:r>
            <a:r>
              <a:rPr lang="en-US" dirty="0" smtClean="0"/>
              <a:t>A. Colleague-colleague</a:t>
            </a:r>
          </a:p>
          <a:p>
            <a:pPr>
              <a:buNone/>
            </a:pPr>
            <a:r>
              <a:rPr lang="en-US" dirty="0" smtClean="0"/>
              <a:t>  B. Applicant-manager</a:t>
            </a:r>
          </a:p>
          <a:p>
            <a:pPr>
              <a:buNone/>
            </a:pPr>
            <a:r>
              <a:rPr lang="en-US" dirty="0" smtClean="0"/>
              <a:t>  C. Company-client</a:t>
            </a:r>
          </a:p>
          <a:p>
            <a:pPr>
              <a:buNone/>
            </a:pPr>
            <a:r>
              <a:rPr lang="en-US" dirty="0" smtClean="0"/>
              <a:t>  D. Salesman-buyer  </a:t>
            </a:r>
          </a:p>
          <a:p>
            <a:pPr>
              <a:buNone/>
            </a:pPr>
            <a:endParaRPr lang="en-US" dirty="0" smtClean="0"/>
          </a:p>
          <a:p>
            <a:pPr>
              <a:buNone/>
            </a:pPr>
            <a:r>
              <a:rPr lang="en-US" b="1" dirty="0" smtClean="0"/>
              <a:t>20) What does the woman say about sick days?</a:t>
            </a:r>
          </a:p>
          <a:p>
            <a:pPr>
              <a:buNone/>
            </a:pPr>
            <a:r>
              <a:rPr lang="en-US" b="1" dirty="0" smtClean="0"/>
              <a:t>  </a:t>
            </a:r>
            <a:r>
              <a:rPr lang="en-US" dirty="0" smtClean="0"/>
              <a:t>A. They can be used as personal days.</a:t>
            </a:r>
          </a:p>
          <a:p>
            <a:pPr>
              <a:buNone/>
            </a:pPr>
            <a:r>
              <a:rPr lang="en-US" dirty="0" smtClean="0"/>
              <a:t>  B. They can be saved for the next year.</a:t>
            </a:r>
          </a:p>
          <a:p>
            <a:pPr>
              <a:buNone/>
            </a:pPr>
            <a:r>
              <a:rPr lang="en-US" dirty="0" smtClean="0"/>
              <a:t>  C. There is no pay for them.</a:t>
            </a:r>
          </a:p>
          <a:p>
            <a:pPr>
              <a:buNone/>
            </a:pPr>
            <a:r>
              <a:rPr lang="en-US" dirty="0" smtClean="0"/>
              <a:t>  D. There are six per year.  </a:t>
            </a:r>
            <a:br>
              <a:rPr lang="en-US" dirty="0" smtClean="0"/>
            </a:br>
            <a:endParaRPr lang="en-US" dirty="0" smtClean="0"/>
          </a:p>
          <a:p>
            <a:pPr>
              <a:buNone/>
            </a:pPr>
            <a:r>
              <a:rPr lang="en-US" b="1" dirty="0" smtClean="0"/>
              <a:t>21) What does the man plan to do?</a:t>
            </a:r>
          </a:p>
          <a:p>
            <a:pPr>
              <a:buNone/>
            </a:pPr>
            <a:r>
              <a:rPr lang="en-US" b="1" dirty="0" smtClean="0"/>
              <a:t>  </a:t>
            </a:r>
            <a:r>
              <a:rPr lang="en-US" dirty="0" smtClean="0"/>
              <a:t>A. Take two weeks' paid vacation</a:t>
            </a:r>
          </a:p>
          <a:p>
            <a:pPr>
              <a:buNone/>
            </a:pPr>
            <a:r>
              <a:rPr lang="en-US" dirty="0" smtClean="0"/>
              <a:t>  B. Accept the position</a:t>
            </a:r>
          </a:p>
          <a:p>
            <a:pPr>
              <a:buNone/>
            </a:pPr>
            <a:r>
              <a:rPr lang="en-US" dirty="0" smtClean="0"/>
              <a:t>  C. Learn more about the job</a:t>
            </a:r>
          </a:p>
          <a:p>
            <a:pPr>
              <a:buNone/>
            </a:pPr>
            <a:r>
              <a:rPr lang="en-US" dirty="0" smtClean="0"/>
              <a:t>  D. Use all his sick days.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326</TotalTime>
  <Words>543</Words>
  <Application>Microsoft Office PowerPoint</Application>
  <PresentationFormat>On-screen Show (4:3)</PresentationFormat>
  <Paragraphs>163</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user</cp:lastModifiedBy>
  <cp:revision>109</cp:revision>
  <dcterms:created xsi:type="dcterms:W3CDTF">2014-01-24T11:59:30Z</dcterms:created>
  <dcterms:modified xsi:type="dcterms:W3CDTF">2015-05-21T11:20:22Z</dcterms:modified>
</cp:coreProperties>
</file>