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3" r:id="rId2"/>
    <p:sldId id="264" r:id="rId3"/>
    <p:sldId id="257" r:id="rId4"/>
    <p:sldId id="258" r:id="rId5"/>
    <p:sldId id="259" r:id="rId6"/>
    <p:sldId id="260" r:id="rId7"/>
    <p:sldId id="265" r:id="rId8"/>
    <p:sldId id="266" r:id="rId9"/>
    <p:sldId id="267"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369" autoAdjust="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C7DE99-A7FD-4394-981C-31638EC0287A}" type="datetimeFigureOut">
              <a:rPr lang="en-US" smtClean="0"/>
              <a:pPr/>
              <a:t>5/21/2015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72EEDA-9E72-4630-9F6F-04B29CF6ED42}" type="slidenum">
              <a:rPr lang="en-US" smtClean="0"/>
              <a:pPr/>
              <a:t>‹#›</a:t>
            </a:fld>
            <a:endParaRPr lang="en-US"/>
          </a:p>
        </p:txBody>
      </p:sp>
    </p:spTree>
    <p:extLst>
      <p:ext uri="{BB962C8B-B14F-4D97-AF65-F5344CB8AC3E}">
        <p14:creationId xmlns:p14="http://schemas.microsoft.com/office/powerpoint/2010/main" val="1270930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Colleen! The copy machine is down again.</a:t>
            </a:r>
            <a:r>
              <a:rPr lang="en-US" dirty="0" smtClean="0"/>
              <a:t/>
            </a:r>
            <a:br>
              <a:rPr lang="en-US" dirty="0" smtClean="0"/>
            </a:br>
            <a:r>
              <a:rPr lang="en-US" sz="1200" b="0" i="0" kern="1200" dirty="0" smtClean="0">
                <a:solidFill>
                  <a:schemeClr val="tx1"/>
                </a:solidFill>
                <a:latin typeface="+mn-lt"/>
                <a:ea typeface="+mn-ea"/>
                <a:cs typeface="+mn-cs"/>
              </a:rPr>
              <a:t>— What's the problem this time? Let's see. It has paper. It's not jammed. It has enough ink. Oh, it needs new toner.</a:t>
            </a:r>
            <a:r>
              <a:rPr lang="en-US" dirty="0" smtClean="0"/>
              <a:t/>
            </a:r>
            <a:br>
              <a:rPr lang="en-US" dirty="0" smtClean="0"/>
            </a:br>
            <a:r>
              <a:rPr lang="en-US" sz="1200" b="0" i="0" kern="1200" dirty="0" smtClean="0">
                <a:solidFill>
                  <a:schemeClr val="tx1"/>
                </a:solidFill>
                <a:latin typeface="+mn-lt"/>
                <a:ea typeface="+mn-ea"/>
                <a:cs typeface="+mn-cs"/>
              </a:rPr>
              <a:t>— Great. I have to make 20 copies of this report for a 1 p.m. presentation! Should I use the one on the fourth floor?</a:t>
            </a:r>
            <a:r>
              <a:rPr lang="en-US" dirty="0" smtClean="0"/>
              <a:t/>
            </a:r>
            <a:br>
              <a:rPr lang="en-US" dirty="0" smtClean="0"/>
            </a:br>
            <a:r>
              <a:rPr lang="en-US" sz="1200" b="0" i="0" kern="1200" dirty="0" smtClean="0">
                <a:solidFill>
                  <a:schemeClr val="tx1"/>
                </a:solidFill>
                <a:latin typeface="+mn-lt"/>
                <a:ea typeface="+mn-ea"/>
                <a:cs typeface="+mn-cs"/>
              </a:rPr>
              <a:t>— No, this won't take long to fix. Go to the supply room, and the toner is in the bottom left-hand cupboard.</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-- 1)c  2)d  3)b</a:t>
            </a:r>
            <a:endParaRPr lang="en-US" dirty="0"/>
          </a:p>
        </p:txBody>
      </p:sp>
      <p:sp>
        <p:nvSpPr>
          <p:cNvPr id="4" name="Slide Number Placeholder 3"/>
          <p:cNvSpPr>
            <a:spLocks noGrp="1"/>
          </p:cNvSpPr>
          <p:nvPr>
            <p:ph type="sldNum" sz="quarter" idx="10"/>
          </p:nvPr>
        </p:nvSpPr>
        <p:spPr/>
        <p:txBody>
          <a:bodyPr/>
          <a:lstStyle/>
          <a:p>
            <a:fld id="{5D72EEDA-9E72-4630-9F6F-04B29CF6ED42}"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Hi </a:t>
            </a:r>
            <a:r>
              <a:rPr lang="en-US" sz="1200" b="0" i="0" kern="1200" dirty="0" err="1" smtClean="0">
                <a:solidFill>
                  <a:schemeClr val="tx1"/>
                </a:solidFill>
                <a:latin typeface="+mn-lt"/>
                <a:ea typeface="+mn-ea"/>
                <a:cs typeface="+mn-cs"/>
              </a:rPr>
              <a:t>Skyler</a:t>
            </a:r>
            <a:r>
              <a:rPr lang="en-US" sz="1200" b="0" i="0" kern="1200" dirty="0" smtClean="0">
                <a:solidFill>
                  <a:schemeClr val="tx1"/>
                </a:solidFill>
                <a:latin typeface="+mn-lt"/>
                <a:ea typeface="+mn-ea"/>
                <a:cs typeface="+mn-cs"/>
              </a:rPr>
              <a:t>. I haven't seen you in awhile. How's your business doing?</a:t>
            </a:r>
            <a:r>
              <a:rPr lang="en-US" dirty="0" smtClean="0"/>
              <a:t/>
            </a:r>
            <a:br>
              <a:rPr lang="en-US" dirty="0" smtClean="0"/>
            </a:br>
            <a:r>
              <a:rPr lang="en-US" sz="1200" b="0" i="0" kern="1200" dirty="0" smtClean="0">
                <a:solidFill>
                  <a:schemeClr val="tx1"/>
                </a:solidFill>
                <a:latin typeface="+mn-lt"/>
                <a:ea typeface="+mn-ea"/>
                <a:cs typeface="+mn-cs"/>
              </a:rPr>
              <a:t>— Hey Mandy. It's doing well, but it's tougher than I thought being self-employed. I have to record all my expenses, and do my own sales and marketing. How are things going at the office? I heard Richard got promoted to marketing director.</a:t>
            </a:r>
            <a:r>
              <a:rPr lang="en-US" dirty="0" smtClean="0"/>
              <a:t/>
            </a:r>
            <a:br>
              <a:rPr lang="en-US" dirty="0" smtClean="0"/>
            </a:br>
            <a:r>
              <a:rPr lang="en-US" sz="1200" b="0" i="0" kern="1200" dirty="0" smtClean="0">
                <a:solidFill>
                  <a:schemeClr val="tx1"/>
                </a:solidFill>
                <a:latin typeface="+mn-lt"/>
                <a:ea typeface="+mn-ea"/>
                <a:cs typeface="+mn-cs"/>
              </a:rPr>
              <a:t>— Yeah, and he's doing a great job. Otherwise things are pretty much the same. We miss you; you should come by for lunch sometime.</a:t>
            </a:r>
            <a:r>
              <a:rPr lang="en-US" dirty="0" smtClean="0"/>
              <a:t/>
            </a:r>
            <a:br>
              <a:rPr lang="en-US" dirty="0" smtClean="0"/>
            </a:br>
            <a:r>
              <a:rPr lang="en-US" sz="1200" b="0" i="0" kern="1200" dirty="0" smtClean="0">
                <a:solidFill>
                  <a:schemeClr val="tx1"/>
                </a:solidFill>
                <a:latin typeface="+mn-lt"/>
                <a:ea typeface="+mn-ea"/>
                <a:cs typeface="+mn-cs"/>
              </a:rPr>
              <a:t>— That's a good idea! I'm pretty busy, but I'll try to drop in sometime next week.</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4)a  5)d  6)c</a:t>
            </a:r>
            <a:endParaRPr lang="en-US" dirty="0"/>
          </a:p>
        </p:txBody>
      </p:sp>
      <p:sp>
        <p:nvSpPr>
          <p:cNvPr id="4" name="Slide Number Placeholder 3"/>
          <p:cNvSpPr>
            <a:spLocks noGrp="1"/>
          </p:cNvSpPr>
          <p:nvPr>
            <p:ph type="sldNum" sz="quarter" idx="10"/>
          </p:nvPr>
        </p:nvSpPr>
        <p:spPr/>
        <p:txBody>
          <a:bodyPr/>
          <a:lstStyle/>
          <a:p>
            <a:fld id="{5D72EEDA-9E72-4630-9F6F-04B29CF6ED42}"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Michael, I can't accept this invoice from the Office Place store. Didn't you see the memo last week? We are using Office Essentials now instead of Office Place.</a:t>
            </a:r>
            <a:r>
              <a:rPr lang="en-US" dirty="0" smtClean="0"/>
              <a:t/>
            </a:r>
            <a:br>
              <a:rPr lang="en-US" dirty="0" smtClean="0"/>
            </a:br>
            <a:r>
              <a:rPr lang="en-US" sz="1200" b="0" i="0" kern="1200" dirty="0" smtClean="0">
                <a:solidFill>
                  <a:schemeClr val="tx1"/>
                </a:solidFill>
                <a:latin typeface="+mn-lt"/>
                <a:ea typeface="+mn-ea"/>
                <a:cs typeface="+mn-cs"/>
              </a:rPr>
              <a:t>— Really? No, I didn't see the memo. I was in Miami, and when I got back on Monday I was swamped with work. It must be on my desk somewhere.</a:t>
            </a:r>
            <a:r>
              <a:rPr lang="en-US" dirty="0" smtClean="0"/>
              <a:t/>
            </a:r>
            <a:br>
              <a:rPr lang="en-US" dirty="0" smtClean="0"/>
            </a:br>
            <a:r>
              <a:rPr lang="en-US" sz="1200" b="0" i="0" kern="1200" dirty="0" smtClean="0">
                <a:solidFill>
                  <a:schemeClr val="tx1"/>
                </a:solidFill>
                <a:latin typeface="+mn-lt"/>
                <a:ea typeface="+mn-ea"/>
                <a:cs typeface="+mn-cs"/>
              </a:rPr>
              <a:t>— OK. Is it too late to cancel the order with Office Place? If so, great. If not, I'll explain the situation to accounting.</a:t>
            </a:r>
            <a:r>
              <a:rPr lang="en-US" dirty="0" smtClean="0"/>
              <a:t/>
            </a:r>
            <a:br>
              <a:rPr lang="en-US" dirty="0" smtClean="0"/>
            </a:br>
            <a:r>
              <a:rPr lang="en-US" sz="1200" b="0" i="0" kern="1200" dirty="0" smtClean="0">
                <a:solidFill>
                  <a:schemeClr val="tx1"/>
                </a:solidFill>
                <a:latin typeface="+mn-lt"/>
                <a:ea typeface="+mn-ea"/>
                <a:cs typeface="+mn-cs"/>
              </a:rPr>
              <a:t>— Thanks, Darlene. I'll check it out.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-- 7)c  8)b  9)c</a:t>
            </a:r>
            <a:endParaRPr lang="en-US" dirty="0"/>
          </a:p>
        </p:txBody>
      </p:sp>
      <p:sp>
        <p:nvSpPr>
          <p:cNvPr id="4" name="Slide Number Placeholder 3"/>
          <p:cNvSpPr>
            <a:spLocks noGrp="1"/>
          </p:cNvSpPr>
          <p:nvPr>
            <p:ph type="sldNum" sz="quarter" idx="10"/>
          </p:nvPr>
        </p:nvSpPr>
        <p:spPr/>
        <p:txBody>
          <a:bodyPr/>
          <a:lstStyle/>
          <a:p>
            <a:fld id="{5D72EEDA-9E72-4630-9F6F-04B29CF6ED42}"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Thank you Corey. Now to JC. How are you coming with arrangements for the exposition this weekend?</a:t>
            </a:r>
            <a:r>
              <a:rPr lang="en-US" dirty="0" smtClean="0"/>
              <a:t/>
            </a:r>
            <a:br>
              <a:rPr lang="en-US" dirty="0" smtClean="0"/>
            </a:br>
            <a:r>
              <a:rPr lang="en-US" sz="1200" b="0" i="0" kern="1200" dirty="0" smtClean="0">
                <a:solidFill>
                  <a:schemeClr val="tx1"/>
                </a:solidFill>
                <a:latin typeface="+mn-lt"/>
                <a:ea typeface="+mn-ea"/>
                <a:cs typeface="+mn-cs"/>
              </a:rPr>
              <a:t>— We have a bit of a problem. There was a last-minute rush of vendors, so we need 10 more booths, and we have to amend the programs to include all the extra names and information. </a:t>
            </a:r>
            <a:r>
              <a:rPr lang="en-US" dirty="0" smtClean="0"/>
              <a:t/>
            </a:r>
            <a:br>
              <a:rPr lang="en-US" dirty="0" smtClean="0"/>
            </a:br>
            <a:r>
              <a:rPr lang="en-US" sz="1200" b="0" i="0" kern="1200" dirty="0" smtClean="0">
                <a:solidFill>
                  <a:schemeClr val="tx1"/>
                </a:solidFill>
                <a:latin typeface="+mn-lt"/>
                <a:ea typeface="+mn-ea"/>
                <a:cs typeface="+mn-cs"/>
              </a:rPr>
              <a:t>— OK. Corey, can you find someone in your department to help arrange for more booths? And Michelle, can you please get someone to proof the programs when they're ready. Is there anything else?</a:t>
            </a:r>
            <a:r>
              <a:rPr lang="en-US" dirty="0" smtClean="0"/>
              <a:t/>
            </a:r>
            <a:br>
              <a:rPr lang="en-US" dirty="0" smtClean="0"/>
            </a:br>
            <a:r>
              <a:rPr lang="en-US" sz="1200" b="0" i="0" kern="1200" dirty="0" smtClean="0">
                <a:solidFill>
                  <a:schemeClr val="tx1"/>
                </a:solidFill>
                <a:latin typeface="+mn-lt"/>
                <a:ea typeface="+mn-ea"/>
                <a:cs typeface="+mn-cs"/>
              </a:rPr>
              <a:t>— We need to order more food from the caterers, but I can have someone take care of that.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-- 10)a  11)b  12)a</a:t>
            </a:r>
            <a:endParaRPr lang="en-US" dirty="0"/>
          </a:p>
        </p:txBody>
      </p:sp>
      <p:sp>
        <p:nvSpPr>
          <p:cNvPr id="4" name="Slide Number Placeholder 3"/>
          <p:cNvSpPr>
            <a:spLocks noGrp="1"/>
          </p:cNvSpPr>
          <p:nvPr>
            <p:ph type="sldNum" sz="quarter" idx="10"/>
          </p:nvPr>
        </p:nvSpPr>
        <p:spPr/>
        <p:txBody>
          <a:bodyPr/>
          <a:lstStyle/>
          <a:p>
            <a:fld id="{5D72EEDA-9E72-4630-9F6F-04B29CF6ED42}"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Howard. How's your new building coming along?</a:t>
            </a:r>
            <a:r>
              <a:rPr lang="en-US" dirty="0" smtClean="0"/>
              <a:t/>
            </a:r>
            <a:br>
              <a:rPr lang="en-US" dirty="0" smtClean="0"/>
            </a:br>
            <a:r>
              <a:rPr lang="en-US" sz="1200" b="0" i="0" kern="1200" dirty="0" smtClean="0">
                <a:solidFill>
                  <a:schemeClr val="tx1"/>
                </a:solidFill>
                <a:latin typeface="+mn-lt"/>
                <a:ea typeface="+mn-ea"/>
                <a:cs typeface="+mn-cs"/>
              </a:rPr>
              <a:t>— Pretty well. I'm waiting for the painters to finish so I can install carpets. They still have three more apartments to paint. I'm hoping they'll finish soon, because I have the units rented, but I can't let tenants move in until the carpets are down.</a:t>
            </a:r>
            <a:r>
              <a:rPr lang="en-US" dirty="0" smtClean="0"/>
              <a:t/>
            </a:r>
            <a:br>
              <a:rPr lang="en-US" dirty="0" smtClean="0"/>
            </a:br>
            <a:r>
              <a:rPr lang="en-US" sz="1200" b="0" i="0" kern="1200" dirty="0" smtClean="0">
                <a:solidFill>
                  <a:schemeClr val="tx1"/>
                </a:solidFill>
                <a:latin typeface="+mn-lt"/>
                <a:ea typeface="+mn-ea"/>
                <a:cs typeface="+mn-cs"/>
              </a:rPr>
              <a:t>— Have you rented all eight of the apartments?</a:t>
            </a:r>
            <a:r>
              <a:rPr lang="en-US" dirty="0" smtClean="0"/>
              <a:t/>
            </a:r>
            <a:br>
              <a:rPr lang="en-US" dirty="0" smtClean="0"/>
            </a:br>
            <a:r>
              <a:rPr lang="en-US" sz="1200" b="0" i="0" kern="1200" dirty="0" smtClean="0">
                <a:solidFill>
                  <a:schemeClr val="tx1"/>
                </a:solidFill>
                <a:latin typeface="+mn-lt"/>
                <a:ea typeface="+mn-ea"/>
                <a:cs typeface="+mn-cs"/>
              </a:rPr>
              <a:t>— No, not yet. I have six of them rented, and I'm advertising for the last two in the Post-News.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-- 13)a  14)c  15)d</a:t>
            </a:r>
            <a:endParaRPr lang="en-US" dirty="0"/>
          </a:p>
        </p:txBody>
      </p:sp>
      <p:sp>
        <p:nvSpPr>
          <p:cNvPr id="4" name="Slide Number Placeholder 3"/>
          <p:cNvSpPr>
            <a:spLocks noGrp="1"/>
          </p:cNvSpPr>
          <p:nvPr>
            <p:ph type="sldNum" sz="quarter" idx="10"/>
          </p:nvPr>
        </p:nvSpPr>
        <p:spPr/>
        <p:txBody>
          <a:bodyPr/>
          <a:lstStyle/>
          <a:p>
            <a:fld id="{5D72EEDA-9E72-4630-9F6F-04B29CF6ED42}"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I don't know. I think I like the JZ computer better. What do you think?</a:t>
            </a:r>
            <a:r>
              <a:rPr lang="en-US" dirty="0" smtClean="0"/>
              <a:t/>
            </a:r>
            <a:br>
              <a:rPr lang="en-US" dirty="0" smtClean="0"/>
            </a:br>
            <a:r>
              <a:rPr lang="en-US" sz="1200" b="0" i="0" kern="1200" dirty="0" smtClean="0">
                <a:solidFill>
                  <a:schemeClr val="tx1"/>
                </a:solidFill>
                <a:latin typeface="+mn-lt"/>
                <a:ea typeface="+mn-ea"/>
                <a:cs typeface="+mn-cs"/>
              </a:rPr>
              <a:t>— Well, the JZ does have more memory, and it has a lot of extra features. But I think we get more for our money with the Zell.</a:t>
            </a:r>
            <a:r>
              <a:rPr lang="en-US" dirty="0" smtClean="0"/>
              <a:t/>
            </a:r>
            <a:br>
              <a:rPr lang="en-US" dirty="0" smtClean="0"/>
            </a:br>
            <a:r>
              <a:rPr lang="en-US" sz="1200" b="0" i="0" kern="1200" dirty="0" smtClean="0">
                <a:solidFill>
                  <a:schemeClr val="tx1"/>
                </a:solidFill>
                <a:latin typeface="+mn-lt"/>
                <a:ea typeface="+mn-ea"/>
                <a:cs typeface="+mn-cs"/>
              </a:rPr>
              <a:t>— Yeah, the Zell is a lot cheaper. JZ and Zell are both good brands, so I'm OK with either one. It's your call.</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-- 16)d  17)c  18)b</a:t>
            </a:r>
            <a:endParaRPr lang="en-US" dirty="0"/>
          </a:p>
        </p:txBody>
      </p:sp>
      <p:sp>
        <p:nvSpPr>
          <p:cNvPr id="4" name="Slide Number Placeholder 3"/>
          <p:cNvSpPr>
            <a:spLocks noGrp="1"/>
          </p:cNvSpPr>
          <p:nvPr>
            <p:ph type="sldNum" sz="quarter" idx="10"/>
          </p:nvPr>
        </p:nvSpPr>
        <p:spPr/>
        <p:txBody>
          <a:bodyPr/>
          <a:lstStyle/>
          <a:p>
            <a:fld id="{5D72EEDA-9E72-4630-9F6F-04B29CF6ED42}"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That was better than I expected. The service was a little slow, but the salad was huge, and my chicken was excellent! What did you think?</a:t>
            </a:r>
            <a:r>
              <a:rPr lang="en-US" dirty="0" smtClean="0"/>
              <a:t/>
            </a:r>
            <a:br>
              <a:rPr lang="en-US" dirty="0" smtClean="0"/>
            </a:br>
            <a:r>
              <a:rPr lang="en-US" sz="1200" b="0" i="0" kern="1200" dirty="0" smtClean="0">
                <a:solidFill>
                  <a:schemeClr val="tx1"/>
                </a:solidFill>
                <a:latin typeface="+mn-lt"/>
                <a:ea typeface="+mn-ea"/>
                <a:cs typeface="+mn-cs"/>
              </a:rPr>
              <a:t>— My steak was a little too rare, but the soup was very good. I agree the service was slow, but they were busy tonight.</a:t>
            </a:r>
            <a:r>
              <a:rPr lang="en-US" dirty="0" smtClean="0"/>
              <a:t/>
            </a:r>
            <a:br>
              <a:rPr lang="en-US" dirty="0" smtClean="0"/>
            </a:br>
            <a:r>
              <a:rPr lang="en-US" sz="1200" b="0" i="0" kern="1200" dirty="0" smtClean="0">
                <a:solidFill>
                  <a:schemeClr val="tx1"/>
                </a:solidFill>
                <a:latin typeface="+mn-lt"/>
                <a:ea typeface="+mn-ea"/>
                <a:cs typeface="+mn-cs"/>
              </a:rPr>
              <a:t>— Yeah, I'm just happy we could get Friday reservations on such short notice.</a:t>
            </a:r>
            <a:r>
              <a:rPr lang="en-US" dirty="0" smtClean="0"/>
              <a:t/>
            </a:r>
            <a:br>
              <a:rPr lang="en-US" dirty="0" smtClean="0"/>
            </a:br>
            <a:r>
              <a:rPr lang="en-US" sz="1200" b="0" i="0" kern="1200" dirty="0" smtClean="0">
                <a:solidFill>
                  <a:schemeClr val="tx1"/>
                </a:solidFill>
                <a:latin typeface="+mn-lt"/>
                <a:ea typeface="+mn-ea"/>
                <a:cs typeface="+mn-cs"/>
              </a:rPr>
              <a:t>— Yes. And the evening's still young. So....?</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-- 19)b  20)b  21)c</a:t>
            </a:r>
            <a:endParaRPr lang="en-US" dirty="0"/>
          </a:p>
        </p:txBody>
      </p:sp>
      <p:sp>
        <p:nvSpPr>
          <p:cNvPr id="4" name="Slide Number Placeholder 3"/>
          <p:cNvSpPr>
            <a:spLocks noGrp="1"/>
          </p:cNvSpPr>
          <p:nvPr>
            <p:ph type="sldNum" sz="quarter" idx="10"/>
          </p:nvPr>
        </p:nvSpPr>
        <p:spPr/>
        <p:txBody>
          <a:bodyPr/>
          <a:lstStyle/>
          <a:p>
            <a:fld id="{5D72EEDA-9E72-4630-9F6F-04B29CF6ED42}"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Yes, I need two rooms with double beds for the 15th through 17th, please.</a:t>
            </a:r>
            <a:r>
              <a:rPr lang="en-US" dirty="0" smtClean="0"/>
              <a:t/>
            </a:r>
            <a:br>
              <a:rPr lang="en-US" dirty="0" smtClean="0"/>
            </a:br>
            <a:r>
              <a:rPr lang="en-US" sz="1200" b="0" i="0" kern="1200" dirty="0" smtClean="0">
                <a:solidFill>
                  <a:schemeClr val="tx1"/>
                </a:solidFill>
                <a:latin typeface="+mn-lt"/>
                <a:ea typeface="+mn-ea"/>
                <a:cs typeface="+mn-cs"/>
              </a:rPr>
              <a:t>— Let me see...I'm sorry, all our double rooms are booked for that weekend. We have rooms with queen beds and king beds available.</a:t>
            </a:r>
            <a:r>
              <a:rPr lang="en-US" dirty="0" smtClean="0"/>
              <a:t/>
            </a:r>
            <a:br>
              <a:rPr lang="en-US" dirty="0" smtClean="0"/>
            </a:br>
            <a:r>
              <a:rPr lang="en-US" sz="1200" b="0" i="0" kern="1200" dirty="0" smtClean="0">
                <a:solidFill>
                  <a:schemeClr val="tx1"/>
                </a:solidFill>
                <a:latin typeface="+mn-lt"/>
                <a:ea typeface="+mn-ea"/>
                <a:cs typeface="+mn-cs"/>
              </a:rPr>
              <a:t>— Hmm...the problem is, we need separate beds. If we booked one of those rooms, would it be possible to add a cot or some other type of bed? </a:t>
            </a:r>
            <a:r>
              <a:rPr lang="en-US" dirty="0" smtClean="0"/>
              <a:t/>
            </a:r>
            <a:br>
              <a:rPr lang="en-US" dirty="0" smtClean="0"/>
            </a:br>
            <a:r>
              <a:rPr lang="en-US" sz="1200" b="0" i="0" kern="1200" dirty="0" smtClean="0">
                <a:solidFill>
                  <a:schemeClr val="tx1"/>
                </a:solidFill>
                <a:latin typeface="+mn-lt"/>
                <a:ea typeface="+mn-ea"/>
                <a:cs typeface="+mn-cs"/>
              </a:rPr>
              <a:t>— Yes it would. Cots cost $10 extra per night, or I could book a room with a fold-out couch for $20 extra.</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a:t>
            </a:r>
            <a:r>
              <a:rPr lang="en-US" sz="1200" b="0" i="0" kern="1200" baseline="0" dirty="0" smtClean="0">
                <a:solidFill>
                  <a:schemeClr val="tx1"/>
                </a:solidFill>
                <a:latin typeface="+mn-lt"/>
                <a:ea typeface="+mn-ea"/>
                <a:cs typeface="+mn-cs"/>
              </a:rPr>
              <a:t>  -- 22)b  23)c  24)b</a:t>
            </a:r>
            <a:endParaRPr lang="en-US" dirty="0"/>
          </a:p>
        </p:txBody>
      </p:sp>
      <p:sp>
        <p:nvSpPr>
          <p:cNvPr id="4" name="Slide Number Placeholder 3"/>
          <p:cNvSpPr>
            <a:spLocks noGrp="1"/>
          </p:cNvSpPr>
          <p:nvPr>
            <p:ph type="sldNum" sz="quarter" idx="10"/>
          </p:nvPr>
        </p:nvSpPr>
        <p:spPr/>
        <p:txBody>
          <a:bodyPr/>
          <a:lstStyle/>
          <a:p>
            <a:fld id="{5D72EEDA-9E72-4630-9F6F-04B29CF6ED42}"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493977" y="6526213"/>
            <a:ext cx="1540486" cy="153888"/>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2015</a:t>
            </a:r>
            <a:r>
              <a:rPr lang="en-US" sz="1000" baseline="0" dirty="0" smtClean="0">
                <a:solidFill>
                  <a:srgbClr val="FFFFFF"/>
                </a:solidFill>
              </a:rPr>
              <a:t> 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82246" y="44624"/>
            <a:ext cx="4553491" cy="369332"/>
          </a:xfrm>
          <a:prstGeom prst="rect">
            <a:avLst/>
          </a:prstGeom>
          <a:noFill/>
        </p:spPr>
        <p:txBody>
          <a:bodyPr wrap="none" rtlCol="0">
            <a:spAutoFit/>
          </a:bodyPr>
          <a:lstStyle/>
          <a:p>
            <a:r>
              <a:rPr lang="en-GB" b="1" dirty="0" smtClean="0">
                <a:solidFill>
                  <a:schemeClr val="bg1"/>
                </a:solidFill>
              </a:rPr>
              <a:t>TOEIC Short Conversations Exercise 13</a:t>
            </a:r>
            <a:endParaRPr lang="en-GB" b="1" dirty="0">
              <a:solidFill>
                <a:schemeClr val="bg1"/>
              </a:solidFill>
            </a:endParaRPr>
          </a:p>
        </p:txBody>
      </p:sp>
      <p:pic>
        <p:nvPicPr>
          <p:cNvPr id="3" name="Picture 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dirty="0" smtClean="0">
                <a:solidFill>
                  <a:schemeClr val="accent6">
                    <a:lumMod val="75000"/>
                  </a:schemeClr>
                </a:solidFill>
                <a:latin typeface="+mj-lt"/>
              </a:rPr>
              <a:t>Exercise 13 </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22) Why does the man want to do?</a:t>
            </a:r>
          </a:p>
          <a:p>
            <a:pPr>
              <a:buNone/>
            </a:pPr>
            <a:r>
              <a:rPr lang="en-US" b="1" dirty="0" smtClean="0"/>
              <a:t>  </a:t>
            </a:r>
            <a:r>
              <a:rPr lang="en-US" dirty="0" smtClean="0"/>
              <a:t>A. Buy double beds</a:t>
            </a:r>
          </a:p>
          <a:p>
            <a:pPr>
              <a:buNone/>
            </a:pPr>
            <a:r>
              <a:rPr lang="en-US" dirty="0" smtClean="0"/>
              <a:t>  B. Make a hotel reservation </a:t>
            </a:r>
          </a:p>
          <a:p>
            <a:pPr>
              <a:buNone/>
            </a:pPr>
            <a:r>
              <a:rPr lang="en-US" dirty="0" smtClean="0"/>
              <a:t>  C. Sleep on a queen bed</a:t>
            </a:r>
          </a:p>
          <a:p>
            <a:pPr>
              <a:buNone/>
            </a:pPr>
            <a:r>
              <a:rPr lang="en-US" dirty="0" smtClean="0"/>
              <a:t>  D. Pay extra money  </a:t>
            </a:r>
          </a:p>
          <a:p>
            <a:pPr>
              <a:buNone/>
            </a:pPr>
            <a:endParaRPr lang="en-US" b="1" dirty="0"/>
          </a:p>
          <a:p>
            <a:pPr>
              <a:buNone/>
            </a:pPr>
            <a:r>
              <a:rPr lang="en-US" b="1" dirty="0" smtClean="0"/>
              <a:t>23) What can be inferred about the travelers' relationship?</a:t>
            </a:r>
          </a:p>
          <a:p>
            <a:pPr>
              <a:buNone/>
            </a:pPr>
            <a:r>
              <a:rPr lang="en-US" b="1" dirty="0" smtClean="0"/>
              <a:t>  </a:t>
            </a:r>
            <a:r>
              <a:rPr lang="en-US" dirty="0" smtClean="0"/>
              <a:t>A. They are business colleagues</a:t>
            </a:r>
          </a:p>
          <a:p>
            <a:pPr>
              <a:buNone/>
            </a:pPr>
            <a:r>
              <a:rPr lang="en-US" dirty="0" smtClean="0"/>
              <a:t>  B. They don't have much money</a:t>
            </a:r>
          </a:p>
          <a:p>
            <a:pPr>
              <a:buNone/>
            </a:pPr>
            <a:r>
              <a:rPr lang="en-US" dirty="0" smtClean="0"/>
              <a:t>  C. They are not intimate</a:t>
            </a:r>
          </a:p>
          <a:p>
            <a:pPr>
              <a:buNone/>
            </a:pPr>
            <a:r>
              <a:rPr lang="en-US" dirty="0" smtClean="0"/>
              <a:t>  D. They prefer king beds </a:t>
            </a:r>
            <a:br>
              <a:rPr lang="en-US" dirty="0" smtClean="0"/>
            </a:br>
            <a:endParaRPr lang="en-US" dirty="0" smtClean="0"/>
          </a:p>
          <a:p>
            <a:pPr>
              <a:buNone/>
            </a:pPr>
            <a:r>
              <a:rPr lang="en-US" b="1" dirty="0" smtClean="0"/>
              <a:t>24) What does the woman offer to do?</a:t>
            </a:r>
          </a:p>
          <a:p>
            <a:pPr>
              <a:buNone/>
            </a:pPr>
            <a:r>
              <a:rPr lang="en-US" dirty="0" smtClean="0"/>
              <a:t>  A. Give a discount </a:t>
            </a:r>
          </a:p>
          <a:p>
            <a:pPr>
              <a:buNone/>
            </a:pPr>
            <a:r>
              <a:rPr lang="en-US" dirty="0" smtClean="0"/>
              <a:t>  B. Add extra beds</a:t>
            </a:r>
          </a:p>
          <a:p>
            <a:pPr>
              <a:buNone/>
            </a:pPr>
            <a:r>
              <a:rPr lang="en-US" dirty="0" smtClean="0"/>
              <a:t>  C. Book a different date </a:t>
            </a:r>
          </a:p>
          <a:p>
            <a:pPr>
              <a:buNone/>
            </a:pPr>
            <a:r>
              <a:rPr lang="en-US" dirty="0" smtClean="0"/>
              <a:t>  D. Call back later  </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DIRECTIONS TO GIVE THE TEST</a:t>
            </a:r>
            <a:endParaRPr lang="en-US" dirty="0">
              <a:solidFill>
                <a:schemeClr val="accent2">
                  <a:lumMod val="75000"/>
                </a:schemeClr>
              </a:solidFill>
            </a:endParaRPr>
          </a:p>
        </p:txBody>
      </p:sp>
      <p:sp>
        <p:nvSpPr>
          <p:cNvPr id="3" name="Content Placeholder 2"/>
          <p:cNvSpPr>
            <a:spLocks noGrp="1"/>
          </p:cNvSpPr>
          <p:nvPr>
            <p:ph idx="1"/>
          </p:nvPr>
        </p:nvSpPr>
        <p:spPr>
          <a:xfrm>
            <a:off x="251520" y="1268760"/>
            <a:ext cx="8568000" cy="5759968"/>
          </a:xfrm>
        </p:spPr>
        <p:txBody>
          <a:bodyPr/>
          <a:lstStyle/>
          <a:p>
            <a:pPr>
              <a:buNone/>
            </a:pPr>
            <a:r>
              <a:rPr lang="en-US" dirty="0" smtClean="0"/>
              <a:t>   </a:t>
            </a:r>
          </a:p>
          <a:p>
            <a:pPr>
              <a:buNone/>
            </a:pPr>
            <a:endParaRPr lang="en-US" dirty="0" smtClean="0"/>
          </a:p>
          <a:p>
            <a:pPr>
              <a:buNone/>
            </a:pPr>
            <a:r>
              <a:rPr lang="en-US" sz="2000" dirty="0" smtClean="0"/>
              <a:t>   In this section you will find a number of listening comprehension tests which are based on the third part of the Test Of English for International Communication. These tests will help you practice and improve your business listening skills and you will also learn many new phrases.</a:t>
            </a:r>
          </a:p>
          <a:p>
            <a:pPr>
              <a:buNone/>
            </a:pPr>
            <a:r>
              <a:rPr lang="en-US" sz="2000" dirty="0" smtClean="0"/>
              <a:t>   In the audio, you will hear a short conversations. On the screen, you will see a question and four possible answers. Choose the best answer to the question.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 What problem does the man have?</a:t>
            </a:r>
          </a:p>
          <a:p>
            <a:pPr>
              <a:buNone/>
            </a:pPr>
            <a:r>
              <a:rPr lang="en-US" dirty="0" smtClean="0"/>
              <a:t>  A. He needs to write a report</a:t>
            </a:r>
          </a:p>
          <a:p>
            <a:pPr>
              <a:buNone/>
            </a:pPr>
            <a:r>
              <a:rPr lang="en-US" dirty="0" smtClean="0"/>
              <a:t>  B. Colleen is busy</a:t>
            </a:r>
          </a:p>
          <a:p>
            <a:pPr>
              <a:buNone/>
            </a:pPr>
            <a:r>
              <a:rPr lang="en-US" dirty="0" smtClean="0"/>
              <a:t>  C. The photocopier is broken</a:t>
            </a:r>
          </a:p>
          <a:p>
            <a:pPr>
              <a:buNone/>
            </a:pPr>
            <a:r>
              <a:rPr lang="en-US" dirty="0" smtClean="0"/>
              <a:t>  D. He has to go to the fourth floor</a:t>
            </a:r>
            <a:endParaRPr lang="en-US" dirty="0"/>
          </a:p>
          <a:p>
            <a:pPr>
              <a:buNone/>
            </a:pPr>
            <a:endParaRPr lang="en-US" b="1" dirty="0" smtClean="0"/>
          </a:p>
          <a:p>
            <a:pPr>
              <a:buNone/>
            </a:pPr>
            <a:r>
              <a:rPr lang="en-US" b="1" dirty="0" smtClean="0"/>
              <a:t>2) What does the woman say about the copy machine?</a:t>
            </a:r>
          </a:p>
          <a:p>
            <a:pPr>
              <a:buNone/>
            </a:pPr>
            <a:r>
              <a:rPr lang="en-US" dirty="0" smtClean="0"/>
              <a:t>  A. It is out of paper</a:t>
            </a:r>
          </a:p>
          <a:p>
            <a:pPr>
              <a:buNone/>
            </a:pPr>
            <a:r>
              <a:rPr lang="en-US" dirty="0" smtClean="0"/>
              <a:t>  B. It is jammed</a:t>
            </a:r>
          </a:p>
          <a:p>
            <a:pPr>
              <a:buNone/>
            </a:pPr>
            <a:r>
              <a:rPr lang="en-US" dirty="0" smtClean="0"/>
              <a:t>  C. It does not have enough ink</a:t>
            </a:r>
          </a:p>
          <a:p>
            <a:pPr>
              <a:buNone/>
            </a:pPr>
            <a:r>
              <a:rPr lang="en-US" dirty="0" smtClean="0"/>
              <a:t>  D. It lacks toner </a:t>
            </a:r>
            <a:br>
              <a:rPr lang="en-US" dirty="0" smtClean="0"/>
            </a:br>
            <a:endParaRPr lang="en-US" dirty="0" smtClean="0"/>
          </a:p>
          <a:p>
            <a:pPr>
              <a:buNone/>
            </a:pPr>
            <a:r>
              <a:rPr lang="en-US" b="1" dirty="0" smtClean="0"/>
              <a:t>3) What does the woman suggest the man do?</a:t>
            </a:r>
          </a:p>
          <a:p>
            <a:pPr>
              <a:buNone/>
            </a:pPr>
            <a:r>
              <a:rPr lang="en-US" b="1" dirty="0" smtClean="0"/>
              <a:t>  </a:t>
            </a:r>
            <a:r>
              <a:rPr lang="en-US" dirty="0" smtClean="0"/>
              <a:t>A. Use a different machine</a:t>
            </a:r>
          </a:p>
          <a:p>
            <a:pPr>
              <a:buNone/>
            </a:pPr>
            <a:r>
              <a:rPr lang="en-US" dirty="0" smtClean="0"/>
              <a:t>  B. Go to the supply room</a:t>
            </a:r>
          </a:p>
          <a:p>
            <a:pPr>
              <a:buNone/>
            </a:pPr>
            <a:r>
              <a:rPr lang="en-US" dirty="0" smtClean="0"/>
              <a:t>  C. Delay his presentation</a:t>
            </a:r>
          </a:p>
          <a:p>
            <a:pPr>
              <a:buNone/>
            </a:pPr>
            <a:r>
              <a:rPr lang="en-US" dirty="0" smtClean="0"/>
              <a:t>  D. Call a repairman</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4) Who are the speakers?</a:t>
            </a:r>
          </a:p>
          <a:p>
            <a:pPr>
              <a:buNone/>
            </a:pPr>
            <a:r>
              <a:rPr lang="en-US" dirty="0" smtClean="0"/>
              <a:t>  A. Former colleagues</a:t>
            </a:r>
          </a:p>
          <a:p>
            <a:pPr>
              <a:buNone/>
            </a:pPr>
            <a:r>
              <a:rPr lang="en-US" dirty="0" smtClean="0"/>
              <a:t>  B. Next-door neighbors</a:t>
            </a:r>
          </a:p>
          <a:p>
            <a:pPr>
              <a:buNone/>
            </a:pPr>
            <a:r>
              <a:rPr lang="en-US" dirty="0" smtClean="0"/>
              <a:t>  C. Fellow classmates</a:t>
            </a:r>
          </a:p>
          <a:p>
            <a:pPr>
              <a:buNone/>
            </a:pPr>
            <a:r>
              <a:rPr lang="en-US" dirty="0" smtClean="0"/>
              <a:t>  D. Business owners</a:t>
            </a:r>
          </a:p>
          <a:p>
            <a:pPr>
              <a:buNone/>
            </a:pPr>
            <a:endParaRPr lang="en-US" dirty="0" smtClean="0"/>
          </a:p>
          <a:p>
            <a:pPr>
              <a:buNone/>
            </a:pPr>
            <a:r>
              <a:rPr lang="en-US" b="1" dirty="0" smtClean="0"/>
              <a:t>5) What does the man do for a living?</a:t>
            </a:r>
          </a:p>
          <a:p>
            <a:pPr>
              <a:buNone/>
            </a:pPr>
            <a:r>
              <a:rPr lang="en-US" dirty="0" smtClean="0"/>
              <a:t>  A. Marketing director</a:t>
            </a:r>
          </a:p>
          <a:p>
            <a:pPr>
              <a:buNone/>
            </a:pPr>
            <a:r>
              <a:rPr lang="en-US" dirty="0" smtClean="0"/>
              <a:t>  B. Administrative assistant</a:t>
            </a:r>
          </a:p>
          <a:p>
            <a:pPr>
              <a:buNone/>
            </a:pPr>
            <a:r>
              <a:rPr lang="en-US" dirty="0" smtClean="0"/>
              <a:t>  C. Software engineer</a:t>
            </a:r>
          </a:p>
          <a:p>
            <a:pPr>
              <a:buNone/>
            </a:pPr>
            <a:r>
              <a:rPr lang="en-US" dirty="0" smtClean="0"/>
              <a:t>  D. Self-employed</a:t>
            </a:r>
            <a:br>
              <a:rPr lang="en-US" dirty="0" smtClean="0"/>
            </a:br>
            <a:endParaRPr lang="en-US" dirty="0" smtClean="0"/>
          </a:p>
          <a:p>
            <a:pPr>
              <a:buNone/>
            </a:pPr>
            <a:r>
              <a:rPr lang="en-US" b="1" dirty="0" smtClean="0"/>
              <a:t>6) What does the woman suggest?</a:t>
            </a:r>
          </a:p>
          <a:p>
            <a:pPr>
              <a:buNone/>
            </a:pPr>
            <a:r>
              <a:rPr lang="en-US" dirty="0" smtClean="0"/>
              <a:t>  A. Working together</a:t>
            </a:r>
          </a:p>
          <a:p>
            <a:pPr>
              <a:buNone/>
            </a:pPr>
            <a:r>
              <a:rPr lang="en-US" dirty="0" smtClean="0"/>
              <a:t>  B. Keeping in touch</a:t>
            </a:r>
          </a:p>
          <a:p>
            <a:pPr>
              <a:buNone/>
            </a:pPr>
            <a:r>
              <a:rPr lang="en-US" dirty="0" smtClean="0"/>
              <a:t>  C. Having lunch</a:t>
            </a:r>
          </a:p>
          <a:p>
            <a:pPr>
              <a:buNone/>
            </a:pPr>
            <a:r>
              <a:rPr lang="en-US" dirty="0" smtClean="0"/>
              <a:t>  D. Signing a contract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80" y="908720"/>
            <a:ext cx="8568000" cy="6048000"/>
          </a:xfrm>
        </p:spPr>
        <p:txBody>
          <a:bodyPr/>
          <a:lstStyle/>
          <a:p>
            <a:pPr>
              <a:buNone/>
            </a:pPr>
            <a:r>
              <a:rPr lang="en-US" b="1" dirty="0" smtClean="0"/>
              <a:t>7) What problem does the man have?</a:t>
            </a:r>
          </a:p>
          <a:p>
            <a:pPr>
              <a:buNone/>
            </a:pPr>
            <a:r>
              <a:rPr lang="en-US" b="1" dirty="0" smtClean="0"/>
              <a:t>  </a:t>
            </a:r>
            <a:r>
              <a:rPr lang="en-US" dirty="0" smtClean="0"/>
              <a:t>A. He misread a memo</a:t>
            </a:r>
          </a:p>
          <a:p>
            <a:pPr>
              <a:buNone/>
            </a:pPr>
            <a:r>
              <a:rPr lang="en-US" dirty="0" smtClean="0"/>
              <a:t>  B. He spent too much money</a:t>
            </a:r>
          </a:p>
          <a:p>
            <a:pPr>
              <a:buNone/>
            </a:pPr>
            <a:r>
              <a:rPr lang="en-US" dirty="0" smtClean="0"/>
              <a:t>  C. He ordered from the wrong store</a:t>
            </a:r>
          </a:p>
          <a:p>
            <a:pPr>
              <a:buNone/>
            </a:pPr>
            <a:r>
              <a:rPr lang="en-US" dirty="0" smtClean="0"/>
              <a:t>  D. He did not submit an invoice</a:t>
            </a:r>
            <a:br>
              <a:rPr lang="en-US" dirty="0" smtClean="0"/>
            </a:br>
            <a:endParaRPr lang="en-US" dirty="0" smtClean="0"/>
          </a:p>
          <a:p>
            <a:pPr>
              <a:buNone/>
            </a:pPr>
            <a:r>
              <a:rPr lang="en-US" b="1" dirty="0" smtClean="0"/>
              <a:t>8) What was the purpose of the memo?</a:t>
            </a:r>
          </a:p>
          <a:p>
            <a:pPr>
              <a:buNone/>
            </a:pPr>
            <a:r>
              <a:rPr lang="en-US" dirty="0" smtClean="0"/>
              <a:t>  A. To remind employees to spend less</a:t>
            </a:r>
          </a:p>
          <a:p>
            <a:pPr>
              <a:buNone/>
            </a:pPr>
            <a:r>
              <a:rPr lang="en-US" dirty="0" smtClean="0"/>
              <a:t>  B. To announce a change in vendors</a:t>
            </a:r>
          </a:p>
          <a:p>
            <a:pPr>
              <a:buNone/>
            </a:pPr>
            <a:r>
              <a:rPr lang="en-US" dirty="0" smtClean="0"/>
              <a:t>  C. To explain how to submit invoices</a:t>
            </a:r>
          </a:p>
          <a:p>
            <a:pPr>
              <a:buNone/>
            </a:pPr>
            <a:r>
              <a:rPr lang="en-US" dirty="0" smtClean="0"/>
              <a:t>  D. To ask for a shopping preference</a:t>
            </a:r>
            <a:br>
              <a:rPr lang="en-US" dirty="0" smtClean="0"/>
            </a:br>
            <a:endParaRPr lang="en-US" dirty="0" smtClean="0"/>
          </a:p>
          <a:p>
            <a:pPr>
              <a:buNone/>
            </a:pPr>
            <a:r>
              <a:rPr lang="en-US" b="1" dirty="0" smtClean="0"/>
              <a:t>9) What does the woman suggest?</a:t>
            </a:r>
          </a:p>
          <a:p>
            <a:pPr>
              <a:buNone/>
            </a:pPr>
            <a:r>
              <a:rPr lang="en-US" dirty="0" smtClean="0"/>
              <a:t>  A. Ignoring the memo</a:t>
            </a:r>
          </a:p>
          <a:p>
            <a:pPr>
              <a:buNone/>
            </a:pPr>
            <a:r>
              <a:rPr lang="en-US" dirty="0" smtClean="0"/>
              <a:t>  B. Questioning her manager</a:t>
            </a:r>
          </a:p>
          <a:p>
            <a:pPr>
              <a:buNone/>
            </a:pPr>
            <a:r>
              <a:rPr lang="en-US" dirty="0" smtClean="0"/>
              <a:t>  C. Trying to stop an order</a:t>
            </a:r>
          </a:p>
          <a:p>
            <a:pPr>
              <a:buNone/>
            </a:pPr>
            <a:r>
              <a:rPr lang="en-US" dirty="0" smtClean="0"/>
              <a:t>  D. Flying to Miami</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10) Where is this conversation most likely taking place?</a:t>
            </a:r>
          </a:p>
          <a:p>
            <a:pPr>
              <a:buNone/>
            </a:pPr>
            <a:r>
              <a:rPr lang="en-US" dirty="0" smtClean="0"/>
              <a:t>  A. At a company meeting</a:t>
            </a:r>
          </a:p>
          <a:p>
            <a:pPr>
              <a:buNone/>
            </a:pPr>
            <a:r>
              <a:rPr lang="en-US" dirty="0" smtClean="0"/>
              <a:t>  B. In a university classroom</a:t>
            </a:r>
          </a:p>
          <a:p>
            <a:pPr>
              <a:buNone/>
            </a:pPr>
            <a:r>
              <a:rPr lang="en-US" dirty="0" smtClean="0"/>
              <a:t>  C. At a convention</a:t>
            </a:r>
          </a:p>
          <a:p>
            <a:pPr>
              <a:buNone/>
            </a:pPr>
            <a:r>
              <a:rPr lang="en-US" dirty="0" smtClean="0"/>
              <a:t>  D. In a cafeteria</a:t>
            </a:r>
          </a:p>
          <a:p>
            <a:pPr>
              <a:buNone/>
            </a:pPr>
            <a:endParaRPr lang="en-US" dirty="0" smtClean="0"/>
          </a:p>
          <a:p>
            <a:pPr>
              <a:buNone/>
            </a:pPr>
            <a:r>
              <a:rPr lang="en-US" b="1" dirty="0" smtClean="0"/>
              <a:t>11) What is JC's problem?</a:t>
            </a:r>
          </a:p>
          <a:p>
            <a:pPr>
              <a:buNone/>
            </a:pPr>
            <a:r>
              <a:rPr lang="en-US" dirty="0" smtClean="0"/>
              <a:t>  A. The printers made a mistake with the programs</a:t>
            </a:r>
          </a:p>
          <a:p>
            <a:pPr>
              <a:buNone/>
            </a:pPr>
            <a:r>
              <a:rPr lang="en-US" dirty="0" smtClean="0"/>
              <a:t>  B. There are more vendors than he expected</a:t>
            </a:r>
          </a:p>
          <a:p>
            <a:pPr>
              <a:buNone/>
            </a:pPr>
            <a:r>
              <a:rPr lang="en-US" dirty="0" smtClean="0"/>
              <a:t>  C. He has not yet ordered any food from the caterers</a:t>
            </a:r>
          </a:p>
          <a:p>
            <a:pPr>
              <a:buNone/>
            </a:pPr>
            <a:r>
              <a:rPr lang="en-US" dirty="0" smtClean="0"/>
              <a:t>  D. He has a surplus of exhibition booths</a:t>
            </a:r>
            <a:br>
              <a:rPr lang="en-US" dirty="0" smtClean="0"/>
            </a:br>
            <a:endParaRPr lang="en-US" dirty="0" smtClean="0"/>
          </a:p>
          <a:p>
            <a:pPr>
              <a:buNone/>
            </a:pPr>
            <a:r>
              <a:rPr lang="en-US" b="1" dirty="0" smtClean="0"/>
              <a:t>12) What can be inferred about Corey?</a:t>
            </a:r>
          </a:p>
          <a:p>
            <a:pPr>
              <a:buNone/>
            </a:pPr>
            <a:r>
              <a:rPr lang="en-US" dirty="0" smtClean="0"/>
              <a:t>  A. He is a department manager</a:t>
            </a:r>
          </a:p>
          <a:p>
            <a:pPr>
              <a:buNone/>
            </a:pPr>
            <a:r>
              <a:rPr lang="en-US" dirty="0" smtClean="0"/>
              <a:t>  B. He is the company's CEO</a:t>
            </a:r>
          </a:p>
          <a:p>
            <a:pPr>
              <a:buNone/>
            </a:pPr>
            <a:r>
              <a:rPr lang="en-US" dirty="0" smtClean="0"/>
              <a:t>  C. He is JC's direct supervisor</a:t>
            </a:r>
          </a:p>
          <a:p>
            <a:pPr>
              <a:buNone/>
            </a:pPr>
            <a:r>
              <a:rPr lang="en-US" dirty="0" smtClean="0"/>
              <a:t>  D. He is new to the company</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9392"/>
            <a:ext cx="8568000" cy="6048000"/>
          </a:xfrm>
        </p:spPr>
        <p:txBody>
          <a:bodyPr/>
          <a:lstStyle/>
          <a:p>
            <a:pPr>
              <a:buNone/>
            </a:pPr>
            <a:r>
              <a:rPr lang="en-US" b="1" dirty="0" smtClean="0"/>
              <a:t>13) What are the speakers mainly discussing?</a:t>
            </a:r>
          </a:p>
          <a:p>
            <a:pPr>
              <a:buNone/>
            </a:pPr>
            <a:r>
              <a:rPr lang="en-US" b="1" dirty="0" smtClean="0"/>
              <a:t>  </a:t>
            </a:r>
            <a:r>
              <a:rPr lang="en-US" dirty="0" smtClean="0"/>
              <a:t>A. The man's business</a:t>
            </a:r>
          </a:p>
          <a:p>
            <a:pPr>
              <a:buNone/>
            </a:pPr>
            <a:r>
              <a:rPr lang="en-US" dirty="0" smtClean="0"/>
              <a:t>  B. Carpet cleaning</a:t>
            </a:r>
          </a:p>
          <a:p>
            <a:pPr>
              <a:buNone/>
            </a:pPr>
            <a:r>
              <a:rPr lang="en-US" dirty="0" smtClean="0"/>
              <a:t>  C. The price of rent </a:t>
            </a:r>
          </a:p>
          <a:p>
            <a:pPr>
              <a:buNone/>
            </a:pPr>
            <a:r>
              <a:rPr lang="en-US" dirty="0" smtClean="0"/>
              <a:t>  D. An advertisement  </a:t>
            </a:r>
          </a:p>
          <a:p>
            <a:pPr>
              <a:buNone/>
            </a:pPr>
            <a:endParaRPr lang="en-US" b="1" dirty="0"/>
          </a:p>
          <a:p>
            <a:pPr>
              <a:buNone/>
            </a:pPr>
            <a:r>
              <a:rPr lang="en-US" b="1" dirty="0" smtClean="0"/>
              <a:t>14) What does the man say about carpets?</a:t>
            </a:r>
          </a:p>
          <a:p>
            <a:pPr>
              <a:buNone/>
            </a:pPr>
            <a:r>
              <a:rPr lang="en-US" b="1" dirty="0" smtClean="0"/>
              <a:t>  </a:t>
            </a:r>
            <a:r>
              <a:rPr lang="en-US" dirty="0" smtClean="0"/>
              <a:t>A. The tenants will install them</a:t>
            </a:r>
          </a:p>
          <a:p>
            <a:pPr>
              <a:buNone/>
            </a:pPr>
            <a:r>
              <a:rPr lang="en-US" dirty="0" smtClean="0"/>
              <a:t>  B. They are too expensive</a:t>
            </a:r>
          </a:p>
          <a:p>
            <a:pPr>
              <a:buNone/>
            </a:pPr>
            <a:r>
              <a:rPr lang="en-US" dirty="0" smtClean="0"/>
              <a:t>  C. He will install them after painting</a:t>
            </a:r>
          </a:p>
          <a:p>
            <a:pPr>
              <a:buNone/>
            </a:pPr>
            <a:r>
              <a:rPr lang="en-US" dirty="0" smtClean="0"/>
              <a:t>  D. He needs to buy three more  </a:t>
            </a:r>
            <a:br>
              <a:rPr lang="en-US" dirty="0" smtClean="0"/>
            </a:br>
            <a:endParaRPr lang="en-US" dirty="0" smtClean="0"/>
          </a:p>
          <a:p>
            <a:pPr>
              <a:buNone/>
            </a:pPr>
            <a:r>
              <a:rPr lang="en-US" b="1" dirty="0" smtClean="0"/>
              <a:t>15) How does the man say he will find more tenants?</a:t>
            </a:r>
          </a:p>
          <a:p>
            <a:pPr>
              <a:buNone/>
            </a:pPr>
            <a:r>
              <a:rPr lang="en-US" b="1" dirty="0" smtClean="0"/>
              <a:t>  </a:t>
            </a:r>
            <a:r>
              <a:rPr lang="en-US" dirty="0" smtClean="0"/>
              <a:t>A. Via word of mouth</a:t>
            </a:r>
          </a:p>
          <a:p>
            <a:pPr>
              <a:buNone/>
            </a:pPr>
            <a:r>
              <a:rPr lang="en-US" dirty="0" smtClean="0"/>
              <a:t>  B. Through an Internet advertisement </a:t>
            </a:r>
          </a:p>
          <a:p>
            <a:pPr>
              <a:buNone/>
            </a:pPr>
            <a:r>
              <a:rPr lang="en-US" dirty="0" smtClean="0"/>
              <a:t>  C. Via fliers</a:t>
            </a:r>
          </a:p>
          <a:p>
            <a:pPr>
              <a:buNone/>
            </a:pPr>
            <a:r>
              <a:rPr lang="en-US" dirty="0" smtClean="0"/>
              <a:t>  D. Through a newspaper advertisement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16) What are the speakers mainly discussing?</a:t>
            </a:r>
          </a:p>
          <a:p>
            <a:pPr>
              <a:buNone/>
            </a:pPr>
            <a:r>
              <a:rPr lang="en-US" b="1" dirty="0" smtClean="0"/>
              <a:t>  </a:t>
            </a:r>
            <a:r>
              <a:rPr lang="en-US" dirty="0" smtClean="0"/>
              <a:t>A. How much money to spend </a:t>
            </a:r>
          </a:p>
          <a:p>
            <a:pPr>
              <a:buNone/>
            </a:pPr>
            <a:r>
              <a:rPr lang="en-US" dirty="0" smtClean="0"/>
              <a:t>  B. Where to buy a computer </a:t>
            </a:r>
          </a:p>
          <a:p>
            <a:pPr>
              <a:buNone/>
            </a:pPr>
            <a:r>
              <a:rPr lang="en-US" dirty="0" smtClean="0"/>
              <a:t>  C. How much memory they need </a:t>
            </a:r>
          </a:p>
          <a:p>
            <a:pPr>
              <a:buNone/>
            </a:pPr>
            <a:r>
              <a:rPr lang="en-US" dirty="0" smtClean="0"/>
              <a:t>  D. Which computer to purchase  </a:t>
            </a:r>
            <a:br>
              <a:rPr lang="en-US" dirty="0" smtClean="0"/>
            </a:br>
            <a:endParaRPr lang="en-US" dirty="0" smtClean="0"/>
          </a:p>
          <a:p>
            <a:pPr>
              <a:buNone/>
            </a:pPr>
            <a:r>
              <a:rPr lang="en-US" b="1" dirty="0" smtClean="0"/>
              <a:t>17) What does the man say about Zell?</a:t>
            </a:r>
          </a:p>
          <a:p>
            <a:pPr>
              <a:buNone/>
            </a:pPr>
            <a:r>
              <a:rPr lang="en-US" b="1" dirty="0" smtClean="0"/>
              <a:t>  </a:t>
            </a:r>
            <a:r>
              <a:rPr lang="en-US" dirty="0" smtClean="0"/>
              <a:t>A. It's too expensive </a:t>
            </a:r>
          </a:p>
          <a:p>
            <a:pPr>
              <a:buNone/>
            </a:pPr>
            <a:r>
              <a:rPr lang="en-US" dirty="0" smtClean="0"/>
              <a:t>  B. It has extra features</a:t>
            </a:r>
          </a:p>
          <a:p>
            <a:pPr>
              <a:buNone/>
            </a:pPr>
            <a:r>
              <a:rPr lang="en-US" dirty="0" smtClean="0"/>
              <a:t>  C. It's a better value </a:t>
            </a:r>
          </a:p>
          <a:p>
            <a:pPr>
              <a:buNone/>
            </a:pPr>
            <a:r>
              <a:rPr lang="en-US" dirty="0" smtClean="0"/>
              <a:t>  D. It's not a good brand  </a:t>
            </a:r>
            <a:br>
              <a:rPr lang="en-US" dirty="0" smtClean="0"/>
            </a:br>
            <a:endParaRPr lang="en-US" dirty="0" smtClean="0"/>
          </a:p>
          <a:p>
            <a:pPr>
              <a:buNone/>
            </a:pPr>
            <a:r>
              <a:rPr lang="en-US" b="1" dirty="0" smtClean="0"/>
              <a:t>18) What does the woman suggest the man do?</a:t>
            </a:r>
          </a:p>
          <a:p>
            <a:pPr>
              <a:buNone/>
            </a:pPr>
            <a:r>
              <a:rPr lang="en-US" dirty="0" smtClean="0"/>
              <a:t>  A. Buy the JZ</a:t>
            </a:r>
          </a:p>
          <a:p>
            <a:pPr>
              <a:buNone/>
            </a:pPr>
            <a:r>
              <a:rPr lang="en-US" dirty="0" smtClean="0"/>
              <a:t>  B. Make the decision </a:t>
            </a:r>
          </a:p>
          <a:p>
            <a:pPr>
              <a:buNone/>
            </a:pPr>
            <a:r>
              <a:rPr lang="en-US" dirty="0" smtClean="0"/>
              <a:t>  C. Buy the Zell </a:t>
            </a:r>
          </a:p>
          <a:p>
            <a:pPr>
              <a:buNone/>
            </a:pPr>
            <a:r>
              <a:rPr lang="en-US" dirty="0" smtClean="0"/>
              <a:t>  D. Let her decide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908720"/>
            <a:ext cx="8568000" cy="6048000"/>
          </a:xfrm>
        </p:spPr>
        <p:txBody>
          <a:bodyPr/>
          <a:lstStyle/>
          <a:p>
            <a:pPr>
              <a:buNone/>
            </a:pPr>
            <a:r>
              <a:rPr lang="en-US" b="1" dirty="0" smtClean="0"/>
              <a:t>19) What are the speakers mainly talking about?</a:t>
            </a:r>
          </a:p>
          <a:p>
            <a:pPr>
              <a:buNone/>
            </a:pPr>
            <a:r>
              <a:rPr lang="en-US" b="1" dirty="0" smtClean="0"/>
              <a:t>  </a:t>
            </a:r>
            <a:r>
              <a:rPr lang="en-US" dirty="0" smtClean="0"/>
              <a:t>A. Food</a:t>
            </a:r>
          </a:p>
          <a:p>
            <a:pPr>
              <a:buNone/>
            </a:pPr>
            <a:r>
              <a:rPr lang="en-US" dirty="0" smtClean="0"/>
              <a:t>  B. A restaurant </a:t>
            </a:r>
          </a:p>
          <a:p>
            <a:pPr>
              <a:buNone/>
            </a:pPr>
            <a:r>
              <a:rPr lang="en-US" dirty="0" smtClean="0"/>
              <a:t>  C. Service </a:t>
            </a:r>
          </a:p>
          <a:p>
            <a:pPr>
              <a:buNone/>
            </a:pPr>
            <a:r>
              <a:rPr lang="en-US" dirty="0" smtClean="0"/>
              <a:t>  D. Steak  </a:t>
            </a:r>
          </a:p>
          <a:p>
            <a:pPr>
              <a:buNone/>
            </a:pPr>
            <a:endParaRPr lang="en-US" b="1" dirty="0"/>
          </a:p>
          <a:p>
            <a:pPr>
              <a:buNone/>
            </a:pPr>
            <a:r>
              <a:rPr lang="en-US" b="1" dirty="0" smtClean="0"/>
              <a:t>20) How does the man feel about his dining experience?</a:t>
            </a:r>
          </a:p>
          <a:p>
            <a:pPr>
              <a:buNone/>
            </a:pPr>
            <a:r>
              <a:rPr lang="en-US" dirty="0" smtClean="0"/>
              <a:t>  A. Mildly disappointed </a:t>
            </a:r>
          </a:p>
          <a:p>
            <a:pPr>
              <a:buNone/>
            </a:pPr>
            <a:r>
              <a:rPr lang="en-US" dirty="0" smtClean="0"/>
              <a:t>  B. Pleasantly surprised </a:t>
            </a:r>
          </a:p>
          <a:p>
            <a:pPr>
              <a:buNone/>
            </a:pPr>
            <a:r>
              <a:rPr lang="en-US" dirty="0" smtClean="0"/>
              <a:t>  C. Wildly enthusiastic </a:t>
            </a:r>
          </a:p>
          <a:p>
            <a:pPr>
              <a:buNone/>
            </a:pPr>
            <a:r>
              <a:rPr lang="en-US" dirty="0" smtClean="0"/>
              <a:t>  D. Totally ambivalent  </a:t>
            </a:r>
            <a:br>
              <a:rPr lang="en-US" dirty="0" smtClean="0"/>
            </a:br>
            <a:endParaRPr lang="en-US" dirty="0" smtClean="0"/>
          </a:p>
          <a:p>
            <a:pPr>
              <a:buNone/>
            </a:pPr>
            <a:r>
              <a:rPr lang="en-US" b="1" dirty="0" smtClean="0"/>
              <a:t>21) What will the speakers discuss next?</a:t>
            </a:r>
          </a:p>
          <a:p>
            <a:pPr>
              <a:buNone/>
            </a:pPr>
            <a:r>
              <a:rPr lang="en-US" dirty="0" smtClean="0"/>
              <a:t>  A. Washing dishes </a:t>
            </a:r>
          </a:p>
          <a:p>
            <a:pPr>
              <a:buNone/>
            </a:pPr>
            <a:r>
              <a:rPr lang="en-US" dirty="0" smtClean="0"/>
              <a:t>  B. Dessert </a:t>
            </a:r>
          </a:p>
          <a:p>
            <a:pPr>
              <a:buNone/>
            </a:pPr>
            <a:r>
              <a:rPr lang="en-US" dirty="0" smtClean="0"/>
              <a:t>  C. Evening plans </a:t>
            </a:r>
          </a:p>
          <a:p>
            <a:pPr>
              <a:buNone/>
            </a:pPr>
            <a:r>
              <a:rPr lang="en-US" dirty="0" smtClean="0"/>
              <a:t>  D. Reservations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TotalTime>
  <Words>465</Words>
  <Application>Microsoft Office PowerPoint</Application>
  <PresentationFormat>On-screen Show (4:3)</PresentationFormat>
  <Paragraphs>165</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3_Default Design</vt:lpstr>
      <vt:lpstr>PowerPoint Presentation</vt:lpstr>
      <vt:lpstr>DIRECTIONS TO GIVE THE TEST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user</cp:lastModifiedBy>
  <cp:revision>68</cp:revision>
  <dcterms:created xsi:type="dcterms:W3CDTF">2014-01-24T12:01:19Z</dcterms:created>
  <dcterms:modified xsi:type="dcterms:W3CDTF">2015-05-21T11:20:49Z</dcterms:modified>
</cp:coreProperties>
</file>