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2" r:id="rId3"/>
    <p:sldId id="261" r:id="rId4"/>
    <p:sldId id="260" r:id="rId5"/>
    <p:sldId id="259" r:id="rId6"/>
    <p:sldId id="258" r:id="rId7"/>
    <p:sldId id="257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871" autoAdjust="0"/>
  </p:normalViewPr>
  <p:slideViewPr>
    <p:cSldViewPr>
      <p:cViewPr varScale="1">
        <p:scale>
          <a:sx n="61" d="100"/>
          <a:sy n="61" d="100"/>
        </p:scale>
        <p:origin x="-16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BA636-D101-4AE9-B27C-6A01640CD200}" type="datetimeFigureOut">
              <a:rPr lang="en-US" smtClean="0"/>
              <a:pPr/>
              <a:t>6/27/2014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9356D-A728-449C-9866-CEE9F4D25E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1-c</a:t>
            </a:r>
          </a:p>
          <a:p>
            <a:r>
              <a:rPr lang="en-US" dirty="0" smtClean="0"/>
              <a:t>2-d</a:t>
            </a:r>
          </a:p>
          <a:p>
            <a:r>
              <a:rPr lang="en-US" dirty="0" smtClean="0"/>
              <a:t>3- a</a:t>
            </a:r>
          </a:p>
          <a:p>
            <a:r>
              <a:rPr lang="en-US" dirty="0" smtClean="0"/>
              <a:t>4-b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9356D-A728-449C-9866-CEE9F4D25E7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1-b</a:t>
            </a:r>
          </a:p>
          <a:p>
            <a:r>
              <a:rPr lang="en-US" dirty="0" smtClean="0"/>
              <a:t>2-c</a:t>
            </a:r>
          </a:p>
          <a:p>
            <a:r>
              <a:rPr lang="en-US" dirty="0" smtClean="0"/>
              <a:t>3-b</a:t>
            </a:r>
          </a:p>
          <a:p>
            <a:r>
              <a:rPr lang="en-US" dirty="0" smtClean="0"/>
              <a:t>4-c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9356D-A728-449C-9866-CEE9F4D25E7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1-a</a:t>
            </a:r>
          </a:p>
          <a:p>
            <a:r>
              <a:rPr lang="en-US" dirty="0" smtClean="0"/>
              <a:t>2-c</a:t>
            </a:r>
          </a:p>
          <a:p>
            <a:r>
              <a:rPr lang="en-US" dirty="0" smtClean="0"/>
              <a:t>3-d</a:t>
            </a:r>
          </a:p>
          <a:p>
            <a:r>
              <a:rPr lang="en-US" dirty="0" smtClean="0"/>
              <a:t>4-d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9356D-A728-449C-9866-CEE9F4D25E7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1-b</a:t>
            </a:r>
          </a:p>
          <a:p>
            <a:r>
              <a:rPr lang="en-US" dirty="0" smtClean="0"/>
              <a:t>2-d</a:t>
            </a:r>
          </a:p>
          <a:p>
            <a:r>
              <a:rPr lang="en-US" smtClean="0"/>
              <a:t>3-b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9356D-A728-449C-9866-CEE9F4D25E7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2014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dirty="0" smtClean="0">
                <a:solidFill>
                  <a:srgbClr val="FFFFFF"/>
                </a:solidFill>
              </a:rPr>
              <a:t>wheresjenny.com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1143000" y="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English </a:t>
            </a:r>
            <a:r>
              <a:rPr lang="en-US" dirty="0" smtClean="0">
                <a:solidFill>
                  <a:schemeClr val="bg1"/>
                </a:solidFill>
              </a:rPr>
              <a:t>quiz </a:t>
            </a:r>
            <a:r>
              <a:rPr lang="en-US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ts1.mm.bing.net/th?&amp;id=HN.608008575776850809&amp;w=300&amp;h=300&amp;c=0&amp;pid=1.9&amp;rs=0&amp;p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828800"/>
            <a:ext cx="61722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57200"/>
            <a:ext cx="9144000" cy="523220"/>
          </a:xfrm>
          <a:prstGeom prst="rect">
            <a:avLst/>
          </a:prstGeom>
          <a:solidFill>
            <a:srgbClr val="00FFFF"/>
          </a:solidFill>
          <a:ln>
            <a:solidFill>
              <a:srgbClr val="7030A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C0099"/>
                </a:solidFill>
              </a:rPr>
              <a:t>Choose the correct options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89154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sz="1600" dirty="0" smtClean="0"/>
              <a:t>Because __________ of several harmful effects from chemical dumps, the government has implemented tougher clean-up measures.</a:t>
            </a:r>
          </a:p>
          <a:p>
            <a:pPr marL="342900" indent="-342900">
              <a:buAutoNum type="alphaLcPeriod"/>
            </a:pPr>
            <a:r>
              <a:rPr lang="en-US" sz="1600" dirty="0"/>
              <a:t>e</a:t>
            </a:r>
            <a:r>
              <a:rPr lang="en-US" sz="1600" dirty="0" smtClean="0"/>
              <a:t>vidence  b. is evidence  c. there is evidence  d. evidence there is</a:t>
            </a:r>
          </a:p>
          <a:p>
            <a:pPr marL="342900" indent="-342900">
              <a:buAutoNum type="alphaLcPeriod"/>
            </a:pPr>
            <a:endParaRPr lang="en-US" sz="1600" b="1" dirty="0"/>
          </a:p>
          <a:p>
            <a:pPr marL="342900" indent="-342900">
              <a:buAutoNum type="arabicPeriod" startAt="2"/>
            </a:pPr>
            <a:r>
              <a:rPr lang="en-US" sz="1600" dirty="0" smtClean="0"/>
              <a:t>____________</a:t>
            </a:r>
            <a:r>
              <a:rPr lang="en-US" sz="1600" b="1" dirty="0" smtClean="0"/>
              <a:t> </a:t>
            </a:r>
            <a:r>
              <a:rPr lang="en-US" sz="1600" dirty="0" smtClean="0"/>
              <a:t>salmon in vast numbers readily available to the Kwakiutl Indians.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Nutritious  b. There was  c. It was  d. There were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>
              <a:buAutoNum type="arabicPeriod" startAt="3"/>
            </a:pPr>
            <a:r>
              <a:rPr lang="en-US" sz="1600" dirty="0" smtClean="0"/>
              <a:t>___________ penguins in the Arctic.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There were no  b. No  c. There are not  d. Are not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>
              <a:buAutoNum type="arabicPeriod" startAt="4"/>
            </a:pPr>
            <a:r>
              <a:rPr lang="en-US" sz="1600" dirty="0" smtClean="0"/>
              <a:t>Probably ________ little oil left under the North sea by the year 2000.</a:t>
            </a:r>
          </a:p>
          <a:p>
            <a:pPr marL="342900" indent="-342900"/>
            <a:r>
              <a:rPr lang="en-US" sz="1600" dirty="0" smtClean="0"/>
              <a:t>a.  </a:t>
            </a:r>
            <a:r>
              <a:rPr lang="en-US" sz="1600" dirty="0"/>
              <a:t>w</a:t>
            </a:r>
            <a:r>
              <a:rPr lang="en-US" sz="1600" dirty="0" smtClean="0"/>
              <a:t>ill be   b.  There will be  c  it will be  d.  There will have 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334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Each item in this section consists of a single sentence with four selected parts. Three of the selected parts are correct; one is incorrect. Here you must choose the selected part that is incorrect.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828800"/>
            <a:ext cx="838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When president Kennedy spoke in Berlin on behalf the American people, he was received with a show of enormous enthusiasm.</a:t>
            </a:r>
          </a:p>
          <a:p>
            <a:pPr marL="342900" indent="-342900"/>
            <a:r>
              <a:rPr lang="en-US" sz="1600" dirty="0" smtClean="0"/>
              <a:t> a. in  b. on behalf  c. with  d. of</a:t>
            </a:r>
          </a:p>
          <a:p>
            <a:pPr marL="342900" indent="-342900"/>
            <a:endParaRPr lang="en-US" sz="1600" dirty="0"/>
          </a:p>
          <a:p>
            <a:pPr marL="342900" indent="-342900"/>
            <a:r>
              <a:rPr lang="en-US" sz="1600" dirty="0" smtClean="0"/>
              <a:t>2. Oscar Wilde lived out his final days in obscurity in France in spite the extraordinary brilliance of his early carrier.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in obscurity  b. in  c. in spite  d. of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/>
            <a:r>
              <a:rPr lang="en-US" sz="1600" dirty="0" smtClean="0"/>
              <a:t>3. The Federal government provides considerable funds in order to help to the universities remain in the forefront of scientific research.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in order  b. to  c. in  d. of 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>
              <a:buAutoNum type="arabicPeriod" startAt="4"/>
            </a:pPr>
            <a:r>
              <a:rPr lang="en-US" sz="1600" dirty="0" smtClean="0"/>
              <a:t>The New York Stock Market, located in Manhattan on Wall Street is the largest stock market of the world.</a:t>
            </a:r>
          </a:p>
          <a:p>
            <a:pPr marL="342900" indent="-342900"/>
            <a:r>
              <a:rPr lang="en-US" sz="1600" dirty="0" smtClean="0"/>
              <a:t>a.  in  b. on  c. of  d. the 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533400"/>
            <a:ext cx="861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Each item in this section consists of a single sentence with four selected parts. Three of the selected parts are correct; one is incorrect. Here you must choose the selected part that is incorrect.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524000"/>
            <a:ext cx="838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 smtClean="0"/>
              <a:t>The Elgin Marbles, which have been taken to England in the nineteenth century, have recently been the subject of considerable controversy.</a:t>
            </a:r>
          </a:p>
          <a:p>
            <a:pPr marL="342900" indent="-342900">
              <a:buAutoNum type="alphaLcPeriod"/>
            </a:pPr>
            <a:r>
              <a:rPr lang="en-US" sz="1600" dirty="0"/>
              <a:t>h</a:t>
            </a:r>
            <a:r>
              <a:rPr lang="en-US" sz="1600" dirty="0" smtClean="0"/>
              <a:t>ave been taken  b. to  c. have recently been  d. the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>
              <a:buAutoNum type="arabicPeriod" startAt="2"/>
            </a:pPr>
            <a:r>
              <a:rPr lang="en-US" sz="1600" dirty="0" smtClean="0"/>
              <a:t>When </a:t>
            </a:r>
            <a:r>
              <a:rPr lang="en-US" sz="1600" dirty="0" err="1" smtClean="0"/>
              <a:t>Alsaka</a:t>
            </a:r>
            <a:r>
              <a:rPr lang="en-US" sz="1600" dirty="0" smtClean="0"/>
              <a:t> became the forty ninth state, the forty-eighth, Arizona, was a state for forty seven years.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became  b. forty-eighth  c. was  d. for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>
              <a:buAutoNum type="arabicPeriod" startAt="3"/>
            </a:pPr>
            <a:r>
              <a:rPr lang="en-US" sz="1600" dirty="0" smtClean="0"/>
              <a:t>If England had won the Revolutionary War, the whole history of the English-speaking world had been different.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had won  b. the  c. English-speaking  d. had been 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>
              <a:buAutoNum type="arabicPeriod" startAt="4"/>
            </a:pPr>
            <a:r>
              <a:rPr lang="en-US" sz="1600" dirty="0" smtClean="0"/>
              <a:t>Genetic engineering has already made vast progress even though Crick and Watson had discovered DNA’s  “double helix” conformation only a relatively shot time ago.</a:t>
            </a:r>
          </a:p>
          <a:p>
            <a:pPr marL="342900" indent="-342900"/>
            <a:r>
              <a:rPr lang="en-US" sz="1600" dirty="0" smtClean="0"/>
              <a:t>a.  Genetic engineering  b. have already made  c. even though  d. had discovered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5334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Each item in this section consists of a single sentence with four selected parts. Three of the selected parts are correct; one is incorrect. Here you must choose the selected part that is incorrect.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828800"/>
            <a:ext cx="853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 smtClean="0"/>
              <a:t>Babe Ruth played for the New York Yankees since 1920 to 1934 and won the home-run title in most of those years.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for  b. since  c. to  d. in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>
              <a:buAutoNum type="arabicPeriod" startAt="2"/>
            </a:pPr>
            <a:r>
              <a:rPr lang="en-US" sz="1600" dirty="0" smtClean="0"/>
              <a:t>Rhode Island, located in New England and the smallest state in the United States, achieved statehood in May 29,1790.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located in  b. smallest  c. in the  d. in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/>
            <a:r>
              <a:rPr lang="en-US" sz="1600" dirty="0" smtClean="0"/>
              <a:t>3. Thanksgiving, celebrated on the fourth Thursday on November, commemorates the first  Thanksgiving, held in 1620.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on the  b. on  c. first  d. in</a:t>
            </a:r>
          </a:p>
          <a:p>
            <a:pPr marL="342900" indent="-342900">
              <a:buAutoNum type="alphaLcPeriod"/>
            </a:pPr>
            <a:endParaRPr lang="en-US" sz="1600" dirty="0"/>
          </a:p>
          <a:p>
            <a:pPr marL="342900" indent="-342900">
              <a:buAutoNum type="arabicPeriod" startAt="4"/>
            </a:pPr>
            <a:r>
              <a:rPr lang="en-US" sz="1600" dirty="0" smtClean="0"/>
              <a:t>The game starts precisely by three o’clock , but most spectators arrive at the stadium in time for the pre-game, festivities.</a:t>
            </a:r>
          </a:p>
          <a:p>
            <a:pPr marL="342900" indent="-342900"/>
            <a:r>
              <a:rPr lang="en-US" sz="1600" dirty="0" smtClean="0"/>
              <a:t>a. </a:t>
            </a:r>
            <a:r>
              <a:rPr lang="en-US" sz="1600" dirty="0"/>
              <a:t>b</a:t>
            </a:r>
            <a:r>
              <a:rPr lang="en-US" sz="1600" dirty="0" smtClean="0"/>
              <a:t>y  b. at  c. in  d. for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09600"/>
            <a:ext cx="8610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Choose the correct option: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219200"/>
            <a:ext cx="8458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"All" can be used as a pronoun.</a:t>
            </a:r>
            <a:br>
              <a:rPr lang="en-US" dirty="0" smtClean="0"/>
            </a:br>
            <a:r>
              <a:rPr lang="en-US" dirty="0" smtClean="0"/>
              <a:t>a. true  b. false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"Every" can be used as a pronoun.</a:t>
            </a:r>
            <a:br>
              <a:rPr lang="en-US" dirty="0" smtClean="0"/>
            </a:br>
            <a:r>
              <a:rPr lang="en-US" dirty="0" smtClean="0"/>
              <a:t>a. true  b. false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We had ____ sorts of problems doing it.</a:t>
            </a:r>
            <a:br>
              <a:rPr lang="en-US" dirty="0" smtClean="0"/>
            </a:br>
            <a:r>
              <a:rPr lang="en-US" dirty="0" smtClean="0"/>
              <a:t>a. all  b. every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I tried ____ single thing I could think of, but it still didn't work.</a:t>
            </a:r>
            <a:br>
              <a:rPr lang="en-US" dirty="0" smtClean="0"/>
            </a:br>
            <a:r>
              <a:rPr lang="en-US" dirty="0" smtClean="0"/>
              <a:t>a. each  b. all  c. every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 I've seen ____ film he's made.</a:t>
            </a:r>
          </a:p>
          <a:p>
            <a:pPr marL="342900" indent="-342900">
              <a:buAutoNum type="alphaLcPeriod"/>
            </a:pPr>
            <a:r>
              <a:rPr lang="en-US" dirty="0" smtClean="0"/>
              <a:t>all  b. every   </a:t>
            </a:r>
          </a:p>
          <a:p>
            <a:pPr marL="342900" indent="-342900">
              <a:buAutoNum type="alphaLcPeriod"/>
            </a:pPr>
            <a:endParaRPr lang="en-US" dirty="0" smtClean="0"/>
          </a:p>
          <a:p>
            <a:pPr marL="342900" indent="-342900"/>
            <a:r>
              <a:rPr lang="en-US" dirty="0" smtClean="0"/>
              <a:t>6. It took me ____ day to finish.</a:t>
            </a:r>
            <a:br>
              <a:rPr lang="en-US" dirty="0" smtClean="0"/>
            </a:br>
            <a:r>
              <a:rPr lang="en-US" dirty="0" smtClean="0"/>
              <a:t>a. every  b. each.  c. all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685800"/>
            <a:ext cx="83820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7. It was _____ so we didn't get it.</a:t>
            </a:r>
            <a:br>
              <a:rPr lang="en-US" sz="1600" dirty="0" smtClean="0"/>
            </a:br>
            <a:r>
              <a:rPr lang="en-US" sz="1600" dirty="0" smtClean="0"/>
              <a:t>a. Expensive enough  b. too expensive  c. enough expensive</a:t>
            </a:r>
          </a:p>
          <a:p>
            <a:endParaRPr lang="en-US" sz="1600" dirty="0" smtClean="0"/>
          </a:p>
          <a:p>
            <a:pPr marL="342900" indent="-342900"/>
            <a:r>
              <a:rPr lang="en-US" sz="1600" dirty="0" smtClean="0"/>
              <a:t>8. They didn't sell _____ to make it worthwhile.</a:t>
            </a:r>
            <a:br>
              <a:rPr lang="en-US" sz="1600" dirty="0" smtClean="0"/>
            </a:br>
            <a:r>
              <a:rPr lang="en-US" sz="1600" dirty="0" smtClean="0"/>
              <a:t>a. tickets enough  b. enough tickets  c. too tickets</a:t>
            </a:r>
          </a:p>
          <a:p>
            <a:pPr marL="342900" indent="-342900"/>
            <a:endParaRPr lang="en-US" sz="1600" dirty="0" smtClean="0"/>
          </a:p>
          <a:p>
            <a:pPr marL="342900" indent="-342900"/>
            <a:r>
              <a:rPr lang="en-US" sz="1600" dirty="0" smtClean="0"/>
              <a:t>9. I've trouble ____ since I bought it.</a:t>
            </a:r>
            <a:br>
              <a:rPr lang="en-US" sz="1600" dirty="0" smtClean="0"/>
            </a:br>
            <a:r>
              <a:rPr lang="en-US" sz="1600" dirty="0" smtClean="0"/>
              <a:t>a. ever  b. never</a:t>
            </a:r>
          </a:p>
          <a:p>
            <a:pPr marL="342900" indent="-342900"/>
            <a:endParaRPr lang="en-US" sz="1600" dirty="0" smtClean="0"/>
          </a:p>
          <a:p>
            <a:pPr marL="342900" indent="-342900"/>
            <a:r>
              <a:rPr lang="en-US" sz="1600" dirty="0" smtClean="0"/>
              <a:t>10. Haven't you ____ been there?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never  b. ever  c. either can be used</a:t>
            </a:r>
          </a:p>
          <a:p>
            <a:pPr marL="342900" indent="-342900">
              <a:buAutoNum type="alphaLcPeriod"/>
            </a:pPr>
            <a:endParaRPr lang="en-US" sz="1600" dirty="0" smtClean="0"/>
          </a:p>
          <a:p>
            <a:pPr marL="342900" indent="-342900"/>
            <a:r>
              <a:rPr lang="en-US" sz="1600" dirty="0" smtClean="0"/>
              <a:t>11. </a:t>
            </a:r>
            <a:r>
              <a:rPr lang="en-US" sz="1600" b="1" dirty="0" smtClean="0"/>
              <a:t> </a:t>
            </a:r>
            <a:r>
              <a:rPr lang="en-US" sz="1600" dirty="0" smtClean="0"/>
              <a:t>I have a ____ friends.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few  b. little  c. some</a:t>
            </a:r>
          </a:p>
          <a:p>
            <a:pPr marL="342900" indent="-342900">
              <a:buAutoNum type="alphaLcPeriod"/>
            </a:pPr>
            <a:endParaRPr lang="en-US" sz="1600" dirty="0" smtClean="0"/>
          </a:p>
          <a:p>
            <a:pPr marL="342900" indent="-342900"/>
            <a:r>
              <a:rPr lang="en-US" sz="1600" dirty="0" smtClean="0"/>
              <a:t>12. I've got very ____ spare time.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some  b. little  c. few</a:t>
            </a:r>
          </a:p>
          <a:p>
            <a:pPr marL="342900" indent="-342900">
              <a:buAutoNum type="alphaLcPeriod"/>
            </a:pPr>
            <a:endParaRPr lang="en-US" sz="1600" dirty="0" smtClean="0"/>
          </a:p>
          <a:p>
            <a:pPr marL="342900" indent="-342900"/>
            <a:r>
              <a:rPr lang="en-US" sz="1600" dirty="0" smtClean="0"/>
              <a:t>13. It was ....... a lovely day.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Such  b. so</a:t>
            </a:r>
          </a:p>
          <a:p>
            <a:pPr marL="342900" indent="-342900">
              <a:buAutoNum type="alphaLcPeriod"/>
            </a:pPr>
            <a:endParaRPr lang="en-US" sz="1600" dirty="0" smtClean="0"/>
          </a:p>
          <a:p>
            <a:pPr marL="342900" indent="-342900"/>
            <a:r>
              <a:rPr lang="en-US" sz="1600" dirty="0" smtClean="0"/>
              <a:t>14</a:t>
            </a:r>
            <a:r>
              <a:rPr lang="en-US" sz="1600" b="1" dirty="0" smtClean="0"/>
              <a:t>. </a:t>
            </a:r>
            <a:r>
              <a:rPr lang="en-US" sz="1600" dirty="0" smtClean="0"/>
              <a:t>The film was ...... dull that we left halfway through</a:t>
            </a:r>
            <a:br>
              <a:rPr lang="en-US" sz="1600" dirty="0" smtClean="0"/>
            </a:br>
            <a:r>
              <a:rPr lang="en-US" sz="1600" dirty="0" smtClean="0"/>
              <a:t>a.  so  b. such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685800"/>
            <a:ext cx="82296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15.  -ible or -able?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Breakible  b.  Breakable</a:t>
            </a:r>
          </a:p>
          <a:p>
            <a:pPr marL="342900" indent="-342900">
              <a:buAutoNum type="alphaLcPeriod"/>
            </a:pPr>
            <a:endParaRPr lang="en-US" sz="1600" dirty="0" smtClean="0"/>
          </a:p>
          <a:p>
            <a:pPr marL="342900" indent="-342900"/>
            <a:r>
              <a:rPr lang="en-US" sz="1600" dirty="0" smtClean="0"/>
              <a:t>16. The coffee was ____ hot that I couldn't drink it.</a:t>
            </a:r>
            <a:br>
              <a:rPr lang="en-US" sz="1600" dirty="0" smtClean="0"/>
            </a:br>
            <a:r>
              <a:rPr lang="en-US" sz="1600" dirty="0" smtClean="0"/>
              <a:t>a.  so  b. too  c. very</a:t>
            </a:r>
          </a:p>
          <a:p>
            <a:pPr marL="342900" indent="-342900"/>
            <a:endParaRPr lang="en-US" sz="1600" dirty="0" smtClean="0"/>
          </a:p>
          <a:p>
            <a:pPr marL="342900" indent="-342900"/>
            <a:r>
              <a:rPr lang="en-US" sz="1600" dirty="0" smtClean="0"/>
              <a:t>17. The coffee was ____ hot to drink.</a:t>
            </a:r>
            <a:br>
              <a:rPr lang="en-US" sz="1600" dirty="0" smtClean="0"/>
            </a:br>
            <a:r>
              <a:rPr lang="en-US" sz="1600" dirty="0" smtClean="0"/>
              <a:t>a.  so  b. too  c. very</a:t>
            </a:r>
          </a:p>
          <a:p>
            <a:pPr marL="342900" indent="-342900"/>
            <a:endParaRPr lang="en-US" sz="1600" dirty="0" smtClean="0"/>
          </a:p>
          <a:p>
            <a:pPr marL="342900" indent="-342900">
              <a:buAutoNum type="arabicPeriod" startAt="18"/>
            </a:pPr>
            <a:r>
              <a:rPr lang="en-US" sz="1600" dirty="0" smtClean="0"/>
              <a:t>The coffee was _____ hot.</a:t>
            </a:r>
          </a:p>
          <a:p>
            <a:pPr marL="342900" indent="-342900">
              <a:buAutoNum type="alphaLcPeriod"/>
            </a:pPr>
            <a:r>
              <a:rPr lang="en-US" sz="1600" dirty="0" smtClean="0"/>
              <a:t>so  b. too  c. very</a:t>
            </a:r>
          </a:p>
          <a:p>
            <a:pPr marL="342900" indent="-342900">
              <a:buAutoNum type="alphaLcPeriod"/>
            </a:pPr>
            <a:endParaRPr lang="en-US" sz="1600" dirty="0" smtClean="0"/>
          </a:p>
          <a:p>
            <a:pPr marL="342900" indent="-342900"/>
            <a:r>
              <a:rPr lang="en-US" sz="1600" dirty="0" smtClean="0"/>
              <a:t>19. He has ____ to start the project.</a:t>
            </a:r>
            <a:br>
              <a:rPr lang="en-US" sz="1600" dirty="0" smtClean="0"/>
            </a:br>
            <a:r>
              <a:rPr lang="en-US" sz="1600" dirty="0" smtClean="0"/>
              <a:t>a.  yet  b. already  </a:t>
            </a:r>
          </a:p>
          <a:p>
            <a:pPr marL="342900" indent="-342900"/>
            <a:endParaRPr lang="en-US" sz="1600" dirty="0" smtClean="0"/>
          </a:p>
          <a:p>
            <a:pPr marL="342900" indent="-342900"/>
            <a:r>
              <a:rPr lang="en-US" sz="1600" dirty="0" smtClean="0"/>
              <a:t>20. As ___, I haven't had time to call her.</a:t>
            </a:r>
            <a:br>
              <a:rPr lang="en-US" sz="1600" dirty="0" smtClean="0"/>
            </a:br>
            <a:r>
              <a:rPr lang="en-US" sz="1600" dirty="0" smtClean="0"/>
              <a:t>a.  yet  b. already</a:t>
            </a:r>
          </a:p>
          <a:p>
            <a:pPr marL="342900" indent="-342900"/>
            <a:endParaRPr lang="en-US" sz="1600" dirty="0" smtClean="0"/>
          </a:p>
          <a:p>
            <a:pPr marL="342900" indent="-342900"/>
            <a:r>
              <a:rPr lang="en-US" sz="1600" dirty="0" smtClean="0"/>
              <a:t>21. ___ you are caught drinking and driving, you will lose your </a:t>
            </a:r>
            <a:r>
              <a:rPr lang="en-US" sz="1600" dirty="0" err="1" smtClean="0"/>
              <a:t>licence</a:t>
            </a:r>
            <a:r>
              <a:rPr lang="en-US" sz="1600" dirty="0" smtClean="0"/>
              <a:t>.</a:t>
            </a:r>
            <a:br>
              <a:rPr lang="en-US" sz="1600" dirty="0" smtClean="0"/>
            </a:br>
            <a:r>
              <a:rPr lang="en-US" sz="1600" dirty="0" smtClean="0"/>
              <a:t>a. If  b. Unless</a:t>
            </a:r>
          </a:p>
          <a:p>
            <a:pPr marL="342900" indent="-342900"/>
            <a:endParaRPr lang="en-US" sz="1600" dirty="0" smtClean="0"/>
          </a:p>
          <a:p>
            <a:pPr marL="342900" indent="-342900"/>
            <a:r>
              <a:rPr lang="en-US" sz="1600" dirty="0" smtClean="0"/>
              <a:t>22. ____ you stop smoking, you'll be seriously ill.</a:t>
            </a:r>
            <a:br>
              <a:rPr lang="en-US" sz="1600" dirty="0" smtClean="0"/>
            </a:br>
            <a:r>
              <a:rPr lang="en-US" sz="1600" dirty="0" smtClean="0"/>
              <a:t>a.  If  b.  Unless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695</Words>
  <Application>Microsoft Office PowerPoint</Application>
  <PresentationFormat>On-screen Show (4:3)</PresentationFormat>
  <Paragraphs>116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36</cp:revision>
  <dcterms:created xsi:type="dcterms:W3CDTF">2014-06-26T09:22:30Z</dcterms:created>
  <dcterms:modified xsi:type="dcterms:W3CDTF">2014-06-27T05:46:39Z</dcterms:modified>
</cp:coreProperties>
</file>