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3" r:id="rId2"/>
  </p:sldMasterIdLst>
  <p:notesMasterIdLst>
    <p:notesMasterId r:id="rId11"/>
  </p:notesMasterIdLst>
  <p:sldIdLst>
    <p:sldId id="256" r:id="rId3"/>
    <p:sldId id="257" r:id="rId4"/>
    <p:sldId id="258" r:id="rId5"/>
    <p:sldId id="259" r:id="rId6"/>
    <p:sldId id="260" r:id="rId7"/>
    <p:sldId id="261" r:id="rId8"/>
    <p:sldId id="262" r:id="rId9"/>
    <p:sldId id="263"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8632" autoAdjust="0"/>
  </p:normalViewPr>
  <p:slideViewPr>
    <p:cSldViewPr>
      <p:cViewPr>
        <p:scale>
          <a:sx n="75" d="100"/>
          <a:sy n="75" d="100"/>
        </p:scale>
        <p:origin x="-1236" y="6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tableStyles" Target="tableStyle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C0C323B-F4DF-49D6-AB9E-6F77DD8F0EF5}" type="datetimeFigureOut">
              <a:rPr lang="en-US" smtClean="0"/>
              <a:pPr/>
              <a:t>9/28/2015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C1640FA-CFA0-4BDE-959C-3F938935002D}" type="slidenum">
              <a:rPr lang="en-US" smtClean="0"/>
              <a:pPr/>
              <a:t>‹#›</a:t>
            </a:fld>
            <a:endParaRPr lang="en-US"/>
          </a:p>
        </p:txBody>
      </p:sp>
    </p:spTree>
    <p:extLst>
      <p:ext uri="{BB962C8B-B14F-4D97-AF65-F5344CB8AC3E}">
        <p14:creationId xmlns:p14="http://schemas.microsoft.com/office/powerpoint/2010/main" val="27878071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Anti Semitic - </a:t>
            </a:r>
            <a:r>
              <a:rPr lang="en-US" sz="1200" b="0" i="0" kern="1200" dirty="0" smtClean="0">
                <a:solidFill>
                  <a:schemeClr val="tx1"/>
                </a:solidFill>
                <a:effectLst/>
                <a:latin typeface="+mn-lt"/>
                <a:ea typeface="+mn-ea"/>
                <a:cs typeface="+mn-cs"/>
              </a:rPr>
              <a:t>a person who discriminates against or is prejudiced or hostile toward Jews.</a:t>
            </a:r>
          </a:p>
          <a:p>
            <a:r>
              <a:rPr lang="en-US" dirty="0" smtClean="0"/>
              <a:t>the dissemination - </a:t>
            </a:r>
            <a:r>
              <a:rPr lang="en-US" sz="1200" b="0" i="0" kern="1200" dirty="0" smtClean="0">
                <a:solidFill>
                  <a:schemeClr val="tx1"/>
                </a:solidFill>
                <a:effectLst/>
                <a:latin typeface="+mn-lt"/>
                <a:ea typeface="+mn-ea"/>
                <a:cs typeface="+mn-cs"/>
              </a:rPr>
              <a:t>spreading widely</a:t>
            </a:r>
          </a:p>
          <a:p>
            <a:r>
              <a:rPr lang="en-US" dirty="0" smtClean="0"/>
              <a:t>Propaganda - </a:t>
            </a:r>
            <a:r>
              <a:rPr lang="en-US" sz="1200" b="0" i="0" kern="1200" dirty="0" smtClean="0">
                <a:solidFill>
                  <a:schemeClr val="tx1"/>
                </a:solidFill>
                <a:effectLst/>
                <a:latin typeface="+mn-lt"/>
                <a:ea typeface="+mn-ea"/>
                <a:cs typeface="+mn-cs"/>
              </a:rPr>
              <a:t>information, ideas, or rumors deliberately spread widely to help or harm a person, group, movement, institution, nation, etc.</a:t>
            </a:r>
          </a:p>
          <a:p>
            <a:r>
              <a:rPr lang="en-US" dirty="0" smtClean="0"/>
              <a:t>Fanaticism - </a:t>
            </a:r>
            <a:endParaRPr lang="en-US" sz="1200" b="0" i="0" kern="1200" dirty="0" smtClean="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EC1640FA-CFA0-4BDE-959C-3F938935002D}" type="slidenum">
              <a:rPr lang="en-US" smtClean="0"/>
              <a:pPr/>
              <a:t>2</a:t>
            </a:fld>
            <a:endParaRPr lang="en-US"/>
          </a:p>
        </p:txBody>
      </p:sp>
    </p:spTree>
    <p:extLst>
      <p:ext uri="{BB962C8B-B14F-4D97-AF65-F5344CB8AC3E}">
        <p14:creationId xmlns:p14="http://schemas.microsoft.com/office/powerpoint/2010/main" val="353311439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228600" indent="-228600">
              <a:buAutoNum type="arabicParenR"/>
            </a:pPr>
            <a:r>
              <a:rPr lang="en-US" dirty="0" smtClean="0"/>
              <a:t>the international regulation of social networks in order to crack down on “racist and anti-Semitic propaganda</a:t>
            </a:r>
          </a:p>
          <a:p>
            <a:pPr marL="228600" indent="-228600">
              <a:buAutoNum type="arabicParenR"/>
            </a:pPr>
            <a:r>
              <a:rPr lang="en-US" dirty="0" smtClean="0"/>
              <a:t>France’s State Secretary for European Affairs</a:t>
            </a:r>
          </a:p>
          <a:p>
            <a:pPr marL="228600" indent="-228600">
              <a:buAutoNum type="arabicParenR"/>
            </a:pPr>
            <a:r>
              <a:rPr lang="en-US" dirty="0" smtClean="0"/>
              <a:t>for their failure to take responsibility for “racist or anti-Semitic” content published on their platforms</a:t>
            </a:r>
          </a:p>
          <a:p>
            <a:pPr marL="0" indent="0">
              <a:buNone/>
            </a:pPr>
            <a:r>
              <a:rPr lang="en-US" dirty="0" smtClean="0"/>
              <a:t>4) There needs to be a clear distinction between freedom of expression, which is a fundamental right, and the liberty to incite hate, discrimination, and death.”</a:t>
            </a:r>
          </a:p>
          <a:p>
            <a:pPr marL="228600" marR="0" indent="-228600" algn="l" defTabSz="914400" rtl="0" eaLnBrk="1" fontAlgn="auto" latinLnBrk="0" hangingPunct="1">
              <a:lnSpc>
                <a:spcPct val="100000"/>
              </a:lnSpc>
              <a:spcBef>
                <a:spcPts val="0"/>
              </a:spcBef>
              <a:spcAft>
                <a:spcPts val="0"/>
              </a:spcAft>
              <a:buClrTx/>
              <a:buSzTx/>
              <a:buFontTx/>
              <a:buNone/>
              <a:tabLst/>
              <a:defRPr/>
            </a:pPr>
            <a:r>
              <a:rPr lang="en-US" baseline="0" dirty="0" smtClean="0"/>
              <a:t>5) </a:t>
            </a:r>
            <a:r>
              <a:rPr lang="en-US" dirty="0" smtClean="0"/>
              <a:t>Samantha Power</a:t>
            </a:r>
          </a:p>
          <a:p>
            <a:pPr marL="228600" marR="0" indent="-228600" algn="l" defTabSz="914400" rtl="0" eaLnBrk="1" fontAlgn="auto" latinLnBrk="0" hangingPunct="1">
              <a:lnSpc>
                <a:spcPct val="100000"/>
              </a:lnSpc>
              <a:spcBef>
                <a:spcPts val="0"/>
              </a:spcBef>
              <a:spcAft>
                <a:spcPts val="0"/>
              </a:spcAft>
              <a:buClrTx/>
              <a:buSzTx/>
              <a:buFontTx/>
              <a:buNone/>
              <a:tabLst/>
              <a:defRPr/>
            </a:pPr>
            <a:r>
              <a:rPr lang="en-US" dirty="0" smtClean="0"/>
              <a:t>6) Facebook and tweeter</a:t>
            </a:r>
            <a:endParaRPr lang="en-US" dirty="0"/>
          </a:p>
        </p:txBody>
      </p:sp>
      <p:sp>
        <p:nvSpPr>
          <p:cNvPr id="4" name="Slide Number Placeholder 3"/>
          <p:cNvSpPr>
            <a:spLocks noGrp="1"/>
          </p:cNvSpPr>
          <p:nvPr>
            <p:ph type="sldNum" sz="quarter" idx="10"/>
          </p:nvPr>
        </p:nvSpPr>
        <p:spPr/>
        <p:txBody>
          <a:bodyPr/>
          <a:lstStyle/>
          <a:p>
            <a:fld id="{EC1640FA-CFA0-4BDE-959C-3F938935002D}" type="slidenum">
              <a:rPr lang="en-US" smtClean="0"/>
              <a:pPr/>
              <a:t>4</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228600" marR="0" indent="-228600" algn="l" defTabSz="914400" rtl="0" eaLnBrk="1" fontAlgn="auto" latinLnBrk="0" hangingPunct="1">
              <a:lnSpc>
                <a:spcPct val="100000"/>
              </a:lnSpc>
              <a:spcBef>
                <a:spcPts val="0"/>
              </a:spcBef>
              <a:spcAft>
                <a:spcPts val="0"/>
              </a:spcAft>
              <a:buClrTx/>
              <a:buSzTx/>
              <a:buFontTx/>
              <a:buAutoNum type="arabicParenR"/>
              <a:tabLst/>
              <a:defRPr/>
            </a:pPr>
            <a:r>
              <a:rPr lang="en-US" sz="1200" b="1" dirty="0" smtClean="0"/>
              <a:t>Anti-Semitic: </a:t>
            </a:r>
            <a:r>
              <a:rPr lang="en-US" sz="1200" b="0" i="0" kern="1200" dirty="0" smtClean="0">
                <a:solidFill>
                  <a:schemeClr val="tx1"/>
                </a:solidFill>
                <a:effectLst/>
                <a:latin typeface="+mn-lt"/>
                <a:ea typeface="+mn-ea"/>
                <a:cs typeface="+mn-cs"/>
              </a:rPr>
              <a:t>that shows hatred of Jews or involves the unfair treatment of Jews</a:t>
            </a:r>
          </a:p>
          <a:p>
            <a:pPr marL="228600" indent="-228600">
              <a:buAutoNum type="arabicParenR"/>
            </a:pPr>
            <a:r>
              <a:rPr lang="en-US" sz="1200" b="1" dirty="0" smtClean="0"/>
              <a:t>Propaganda: </a:t>
            </a:r>
            <a:r>
              <a:rPr lang="en-US" sz="1200" b="0" i="0" kern="1200" dirty="0" smtClean="0">
                <a:solidFill>
                  <a:schemeClr val="tx1"/>
                </a:solidFill>
                <a:effectLst/>
                <a:latin typeface="+mn-lt"/>
                <a:ea typeface="+mn-ea"/>
                <a:cs typeface="+mn-cs"/>
              </a:rPr>
              <a:t>ideas or statements that may be false or exaggerated and that are used in order to gain support for a political leader, party, etc</a:t>
            </a:r>
            <a:r>
              <a:rPr lang="en-US" sz="1200" b="0" i="0" kern="1200" dirty="0" smtClean="0">
                <a:solidFill>
                  <a:schemeClr val="tx1"/>
                </a:solidFill>
                <a:latin typeface="+mn-lt"/>
                <a:ea typeface="+mn-ea"/>
                <a:cs typeface="+mn-cs"/>
              </a:rPr>
              <a:t>.</a:t>
            </a:r>
          </a:p>
          <a:p>
            <a:pPr marL="228600" indent="-228600">
              <a:buNone/>
            </a:pPr>
            <a:r>
              <a:rPr lang="en-US" sz="1200" b="0" i="0" kern="1200" dirty="0" smtClean="0">
                <a:solidFill>
                  <a:schemeClr val="tx1"/>
                </a:solidFill>
                <a:latin typeface="+mn-lt"/>
                <a:ea typeface="+mn-ea"/>
                <a:cs typeface="+mn-cs"/>
              </a:rPr>
              <a:t>3)</a:t>
            </a:r>
            <a:r>
              <a:rPr lang="en-US" sz="1200" b="1" dirty="0" smtClean="0"/>
              <a:t> Fanaticism: </a:t>
            </a:r>
            <a:r>
              <a:rPr lang="en-US" sz="1200" b="0" i="0" kern="1200" dirty="0" smtClean="0">
                <a:solidFill>
                  <a:schemeClr val="tx1"/>
                </a:solidFill>
                <a:effectLst/>
                <a:latin typeface="+mn-lt"/>
                <a:ea typeface="+mn-ea"/>
                <a:cs typeface="+mn-cs"/>
              </a:rPr>
              <a:t>extreme beliefs or </a:t>
            </a:r>
            <a:r>
              <a:rPr lang="en-US" sz="1200" b="0" i="0" kern="1200" dirty="0" err="1" smtClean="0">
                <a:solidFill>
                  <a:schemeClr val="tx1"/>
                </a:solidFill>
                <a:effectLst/>
                <a:latin typeface="+mn-lt"/>
                <a:ea typeface="+mn-ea"/>
                <a:cs typeface="+mn-cs"/>
              </a:rPr>
              <a:t>behaviour</a:t>
            </a:r>
            <a:r>
              <a:rPr lang="en-US" sz="1200" b="0" i="0" kern="1200" dirty="0" smtClean="0">
                <a:solidFill>
                  <a:schemeClr val="tx1"/>
                </a:solidFill>
                <a:effectLst/>
                <a:latin typeface="+mn-lt"/>
                <a:ea typeface="+mn-ea"/>
                <a:cs typeface="+mn-cs"/>
              </a:rPr>
              <a:t>, especially in connection with religion or politics</a:t>
            </a:r>
            <a:r>
              <a:rPr lang="en-US" sz="1200" b="0" i="0" kern="1200" dirty="0" smtClean="0">
                <a:solidFill>
                  <a:schemeClr val="tx1"/>
                </a:solidFill>
                <a:latin typeface="+mn-lt"/>
                <a:ea typeface="+mn-ea"/>
                <a:cs typeface="+mn-cs"/>
              </a:rPr>
              <a:t>.</a:t>
            </a:r>
          </a:p>
          <a:p>
            <a:pPr marL="228600" indent="-228600">
              <a:buNone/>
            </a:pPr>
            <a:r>
              <a:rPr lang="en-US" sz="1200" b="0" i="0" kern="1200" dirty="0" smtClean="0">
                <a:solidFill>
                  <a:schemeClr val="tx1"/>
                </a:solidFill>
                <a:latin typeface="+mn-lt"/>
                <a:ea typeface="+mn-ea"/>
                <a:cs typeface="+mn-cs"/>
              </a:rPr>
              <a:t>4) </a:t>
            </a:r>
            <a:r>
              <a:rPr lang="en-US" sz="1200" b="1" i="0" kern="1200" dirty="0" smtClean="0">
                <a:solidFill>
                  <a:schemeClr val="tx1"/>
                </a:solidFill>
                <a:latin typeface="+mn-lt"/>
                <a:ea typeface="+mn-ea"/>
                <a:cs typeface="+mn-cs"/>
              </a:rPr>
              <a:t>Dissemination</a:t>
            </a:r>
            <a:r>
              <a:rPr lang="en-US" sz="1200" b="1" dirty="0" smtClean="0"/>
              <a:t>: </a:t>
            </a:r>
            <a:r>
              <a:rPr lang="en-US" sz="1200" b="0" i="0" kern="1200" dirty="0" smtClean="0">
                <a:solidFill>
                  <a:schemeClr val="tx1"/>
                </a:solidFill>
                <a:effectLst/>
                <a:latin typeface="+mn-lt"/>
                <a:ea typeface="+mn-ea"/>
                <a:cs typeface="+mn-cs"/>
              </a:rPr>
              <a:t>the act of spreading information or knowledge so that it reaches many people</a:t>
            </a:r>
          </a:p>
          <a:p>
            <a:pPr marL="228600" indent="-228600">
              <a:buNone/>
            </a:pPr>
            <a:r>
              <a:rPr lang="en-US" sz="1200" b="0" i="0" kern="1200" dirty="0" smtClean="0">
                <a:solidFill>
                  <a:schemeClr val="tx1"/>
                </a:solidFill>
                <a:latin typeface="+mn-lt"/>
                <a:ea typeface="+mn-ea"/>
                <a:cs typeface="+mn-cs"/>
              </a:rPr>
              <a:t>5) </a:t>
            </a:r>
            <a:r>
              <a:rPr lang="en-US" sz="1200" b="1" i="0" kern="1200" dirty="0" smtClean="0">
                <a:solidFill>
                  <a:schemeClr val="tx1"/>
                </a:solidFill>
                <a:latin typeface="+mn-lt"/>
                <a:ea typeface="+mn-ea"/>
                <a:cs typeface="+mn-cs"/>
              </a:rPr>
              <a:t>Satirical</a:t>
            </a:r>
            <a:r>
              <a:rPr lang="en-US" sz="1200" b="1" dirty="0" smtClean="0"/>
              <a:t>: </a:t>
            </a:r>
            <a:r>
              <a:rPr lang="en-US" sz="1200" b="0" i="0" kern="1200" dirty="0" smtClean="0">
                <a:solidFill>
                  <a:schemeClr val="tx1"/>
                </a:solidFill>
                <a:effectLst/>
                <a:latin typeface="+mn-lt"/>
                <a:ea typeface="+mn-ea"/>
                <a:cs typeface="+mn-cs"/>
              </a:rPr>
              <a:t>using satire to criticize somebody/something </a:t>
            </a:r>
          </a:p>
          <a:p>
            <a:pPr marL="228600" indent="-228600">
              <a:buNone/>
            </a:pPr>
            <a:r>
              <a:rPr lang="en-US" sz="1200" b="0" i="0" kern="1200" dirty="0" smtClean="0">
                <a:solidFill>
                  <a:schemeClr val="tx1"/>
                </a:solidFill>
                <a:effectLst/>
                <a:latin typeface="+mn-lt"/>
                <a:ea typeface="+mn-ea"/>
                <a:cs typeface="+mn-cs"/>
              </a:rPr>
              <a:t>Satire - a way of criticizing a person, an idea or an institution in which you use </a:t>
            </a:r>
            <a:r>
              <a:rPr lang="en-US" sz="1200" b="0" i="0" kern="1200" dirty="0" err="1" smtClean="0">
                <a:solidFill>
                  <a:schemeClr val="tx1"/>
                </a:solidFill>
                <a:effectLst/>
                <a:latin typeface="+mn-lt"/>
                <a:ea typeface="+mn-ea"/>
                <a:cs typeface="+mn-cs"/>
              </a:rPr>
              <a:t>humour</a:t>
            </a:r>
            <a:r>
              <a:rPr lang="en-US" sz="1200" b="0" i="0" kern="1200" dirty="0" smtClean="0">
                <a:solidFill>
                  <a:schemeClr val="tx1"/>
                </a:solidFill>
                <a:effectLst/>
                <a:latin typeface="+mn-lt"/>
                <a:ea typeface="+mn-ea"/>
                <a:cs typeface="+mn-cs"/>
              </a:rPr>
              <a:t> to show their faults or weaknesses; a piece of writing that uses this type of criticism</a:t>
            </a:r>
          </a:p>
          <a:p>
            <a:pPr marL="228600" marR="0" indent="-228600" algn="l" defTabSz="914400" rtl="0" eaLnBrk="1" fontAlgn="auto" latinLnBrk="0" hangingPunct="1">
              <a:lnSpc>
                <a:spcPct val="100000"/>
              </a:lnSpc>
              <a:spcBef>
                <a:spcPts val="0"/>
              </a:spcBef>
              <a:spcAft>
                <a:spcPts val="0"/>
              </a:spcAft>
              <a:buClrTx/>
              <a:buSzTx/>
              <a:buFontTx/>
              <a:buNone/>
              <a:tabLst/>
              <a:defRPr/>
            </a:pPr>
            <a:r>
              <a:rPr lang="en-US" sz="1200" b="0" i="0" kern="1200" dirty="0" smtClean="0">
                <a:solidFill>
                  <a:schemeClr val="tx1"/>
                </a:solidFill>
                <a:effectLst/>
                <a:latin typeface="+mn-lt"/>
                <a:ea typeface="+mn-ea"/>
                <a:cs typeface="+mn-cs"/>
              </a:rPr>
              <a:t>6)</a:t>
            </a:r>
            <a:r>
              <a:rPr lang="en-US" sz="1200" b="0" i="0" kern="1200" baseline="0" dirty="0" smtClean="0">
                <a:solidFill>
                  <a:schemeClr val="tx1"/>
                </a:solidFill>
                <a:effectLst/>
                <a:latin typeface="+mn-lt"/>
                <a:ea typeface="+mn-ea"/>
                <a:cs typeface="+mn-cs"/>
              </a:rPr>
              <a:t> </a:t>
            </a:r>
            <a:r>
              <a:rPr lang="en-US" sz="1200" b="1" dirty="0" smtClean="0"/>
              <a:t>Lambaste</a:t>
            </a:r>
            <a:r>
              <a:rPr lang="en-US" sz="1200" b="0" i="0" kern="1200" baseline="0" dirty="0" smtClean="0">
                <a:solidFill>
                  <a:schemeClr val="tx1"/>
                </a:solidFill>
                <a:latin typeface="+mn-lt"/>
                <a:ea typeface="+mn-ea"/>
                <a:cs typeface="+mn-cs"/>
              </a:rPr>
              <a:t> - </a:t>
            </a:r>
            <a:r>
              <a:rPr lang="en-US" sz="1200" b="0" i="0" kern="1200" dirty="0" smtClean="0">
                <a:solidFill>
                  <a:schemeClr val="tx1"/>
                </a:solidFill>
                <a:effectLst/>
                <a:latin typeface="+mn-lt"/>
                <a:ea typeface="+mn-ea"/>
                <a:cs typeface="+mn-cs"/>
              </a:rPr>
              <a:t>to attack or criticize somebody/something very severely, especially in public</a:t>
            </a:r>
            <a:endParaRPr lang="en-US" sz="1200" b="1" dirty="0" smtClean="0"/>
          </a:p>
        </p:txBody>
      </p:sp>
      <p:sp>
        <p:nvSpPr>
          <p:cNvPr id="4" name="Slide Number Placeholder 3"/>
          <p:cNvSpPr>
            <a:spLocks noGrp="1"/>
          </p:cNvSpPr>
          <p:nvPr>
            <p:ph type="sldNum" sz="quarter" idx="10"/>
          </p:nvPr>
        </p:nvSpPr>
        <p:spPr/>
        <p:txBody>
          <a:bodyPr/>
          <a:lstStyle/>
          <a:p>
            <a:fld id="{EC1640FA-CFA0-4BDE-959C-3F938935002D}" type="slidenum">
              <a:rPr lang="en-US" smtClean="0"/>
              <a:pPr/>
              <a:t>5</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dirty="0" smtClean="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8"/>
          <p:cNvSpPr>
            <a:spLocks noGrp="1" noChangeArrowheads="1"/>
          </p:cNvSpPr>
          <p:nvPr>
            <p:ph type="sldNum" idx="10"/>
          </p:nvPr>
        </p:nvSpPr>
        <p:spPr>
          <a:xfrm>
            <a:off x="598488" y="6526213"/>
            <a:ext cx="150812" cy="150812"/>
          </a:xfrm>
          <a:prstGeom prst="rect">
            <a:avLst/>
          </a:prstGeom>
          <a:ln/>
        </p:spPr>
        <p:txBody>
          <a:bodyPr/>
          <a:lstStyle>
            <a:lvl1pPr>
              <a:defRPr/>
            </a:lvl1pPr>
          </a:lstStyle>
          <a:p>
            <a:pPr>
              <a:defRPr/>
            </a:pPr>
            <a:fld id="{0B722A9D-AEC7-4A0F-A1E8-E5311C7592FE}"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sldNum" idx="10"/>
          </p:nvPr>
        </p:nvSpPr>
        <p:spPr>
          <a:xfrm>
            <a:off x="598488" y="6526213"/>
            <a:ext cx="150812" cy="150812"/>
          </a:xfrm>
          <a:prstGeom prst="rect">
            <a:avLst/>
          </a:prstGeom>
          <a:ln/>
        </p:spPr>
        <p:txBody>
          <a:bodyPr/>
          <a:lstStyle>
            <a:lvl1pPr>
              <a:defRPr/>
            </a:lvl1pPr>
          </a:lstStyle>
          <a:p>
            <a:pPr>
              <a:defRPr/>
            </a:pPr>
            <a:fld id="{271C5909-6C5B-467D-83C4-8E96DD6AAC6A}"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xfrm>
            <a:off x="598488" y="6526213"/>
            <a:ext cx="150812" cy="150812"/>
          </a:xfrm>
          <a:prstGeom prst="rect">
            <a:avLst/>
          </a:prstGeom>
          <a:ln/>
        </p:spPr>
        <p:txBody>
          <a:bodyPr/>
          <a:lstStyle>
            <a:lvl1pPr>
              <a:defRPr/>
            </a:lvl1pPr>
          </a:lstStyle>
          <a:p>
            <a:pPr>
              <a:defRPr/>
            </a:pPr>
            <a:fld id="{F48CA583-03BF-4E4C-BF0D-DC8BC9141EED}"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89725" y="787400"/>
            <a:ext cx="2117725" cy="5300663"/>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34963" y="787400"/>
            <a:ext cx="6202362" cy="53006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xfrm>
            <a:off x="598488" y="6526213"/>
            <a:ext cx="150812" cy="150812"/>
          </a:xfrm>
          <a:prstGeom prst="rect">
            <a:avLst/>
          </a:prstGeom>
          <a:ln/>
        </p:spPr>
        <p:txBody>
          <a:bodyPr/>
          <a:lstStyle>
            <a:lvl1pPr>
              <a:defRPr/>
            </a:lvl1pPr>
          </a:lstStyle>
          <a:p>
            <a:pPr>
              <a:defRPr/>
            </a:pPr>
            <a:fld id="{F163025D-FE57-4746-AFA6-1F7FC0B7B964}" type="slidenum">
              <a:rPr lang="en-US"/>
              <a:pPr>
                <a:defRPr/>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718EAD3-5E78-4D95-8115-CE5A20500E9B}" type="datetimeFigureOut">
              <a:rPr lang="en-US" smtClean="0"/>
              <a:pPr/>
              <a:t>9/28/2015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CCF79F-F620-49B7-85D7-6024D36A260E}" type="slidenum">
              <a:rPr lang="en-US" smtClean="0"/>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718EAD3-5E78-4D95-8115-CE5A20500E9B}" type="datetimeFigureOut">
              <a:rPr lang="en-US" smtClean="0"/>
              <a:pPr/>
              <a:t>9/28/2015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CCF79F-F620-49B7-85D7-6024D36A260E}" type="slidenum">
              <a:rPr lang="en-US" smtClean="0"/>
              <a:pPr/>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718EAD3-5E78-4D95-8115-CE5A20500E9B}" type="datetimeFigureOut">
              <a:rPr lang="en-US" smtClean="0"/>
              <a:pPr/>
              <a:t>9/28/2015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CCF79F-F620-49B7-85D7-6024D36A260E}" type="slidenum">
              <a:rPr lang="en-US" smtClean="0"/>
              <a:pPr/>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718EAD3-5E78-4D95-8115-CE5A20500E9B}" type="datetimeFigureOut">
              <a:rPr lang="en-US" smtClean="0"/>
              <a:pPr/>
              <a:t>9/28/2015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6CCF79F-F620-49B7-85D7-6024D36A260E}" type="slidenum">
              <a:rPr lang="en-US" smtClean="0"/>
              <a:pPr/>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718EAD3-5E78-4D95-8115-CE5A20500E9B}" type="datetimeFigureOut">
              <a:rPr lang="en-US" smtClean="0"/>
              <a:pPr/>
              <a:t>9/28/2015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6CCF79F-F620-49B7-85D7-6024D36A260E}" type="slidenum">
              <a:rPr lang="en-US" smtClean="0"/>
              <a:pPr/>
              <a:t>‹#›</a:t>
            </a:fld>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718EAD3-5E78-4D95-8115-CE5A20500E9B}" type="datetimeFigureOut">
              <a:rPr lang="en-US" smtClean="0"/>
              <a:pPr/>
              <a:t>9/28/2015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6CCF79F-F620-49B7-85D7-6024D36A260E}" type="slidenum">
              <a:rPr lang="en-US" smtClean="0"/>
              <a:pPr/>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18EAD3-5E78-4D95-8115-CE5A20500E9B}" type="datetimeFigureOut">
              <a:rPr lang="en-US" smtClean="0"/>
              <a:pPr/>
              <a:t>9/28/2015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6CCF79F-F620-49B7-85D7-6024D36A260E}"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xfrm>
            <a:off x="598488" y="6526213"/>
            <a:ext cx="150812" cy="150812"/>
          </a:xfrm>
          <a:prstGeom prst="rect">
            <a:avLst/>
          </a:prstGeom>
          <a:ln/>
        </p:spPr>
        <p:txBody>
          <a:bodyPr/>
          <a:lstStyle>
            <a:lvl1pPr>
              <a:defRPr/>
            </a:lvl1pPr>
          </a:lstStyle>
          <a:p>
            <a:pPr>
              <a:defRPr/>
            </a:pPr>
            <a:fld id="{B85B2ED6-C062-4589-A0BD-E8BDE620425C}" type="slidenum">
              <a:rPr lang="en-US"/>
              <a:pPr>
                <a:defRPr/>
              </a:pPr>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718EAD3-5E78-4D95-8115-CE5A20500E9B}" type="datetimeFigureOut">
              <a:rPr lang="en-US" smtClean="0"/>
              <a:pPr/>
              <a:t>9/28/2015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6CCF79F-F620-49B7-85D7-6024D36A260E}" type="slidenum">
              <a:rPr lang="en-US" smtClean="0"/>
              <a:pPr/>
              <a:t>‹#›</a:t>
            </a:fld>
            <a:endParaRPr 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718EAD3-5E78-4D95-8115-CE5A20500E9B}" type="datetimeFigureOut">
              <a:rPr lang="en-US" smtClean="0"/>
              <a:pPr/>
              <a:t>9/28/2015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6CCF79F-F620-49B7-85D7-6024D36A260E}" type="slidenum">
              <a:rPr lang="en-US" smtClean="0"/>
              <a:pPr/>
              <a:t>‹#›</a:t>
            </a:fld>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718EAD3-5E78-4D95-8115-CE5A20500E9B}" type="datetimeFigureOut">
              <a:rPr lang="en-US" smtClean="0"/>
              <a:pPr/>
              <a:t>9/28/2015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CCF79F-F620-49B7-85D7-6024D36A260E}" type="slidenum">
              <a:rPr lang="en-US" smtClean="0"/>
              <a:pPr/>
              <a:t>‹#›</a:t>
            </a:fld>
            <a:endParaRPr lang="en-US"/>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718EAD3-5E78-4D95-8115-CE5A20500E9B}" type="datetimeFigureOut">
              <a:rPr lang="en-US" smtClean="0"/>
              <a:pPr/>
              <a:t>9/28/2015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CCF79F-F620-49B7-85D7-6024D36A260E}"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8"/>
          <p:cNvSpPr>
            <a:spLocks noGrp="1" noChangeArrowheads="1"/>
          </p:cNvSpPr>
          <p:nvPr>
            <p:ph type="sldNum" idx="10"/>
          </p:nvPr>
        </p:nvSpPr>
        <p:spPr>
          <a:xfrm>
            <a:off x="598488" y="6526213"/>
            <a:ext cx="150812" cy="150812"/>
          </a:xfrm>
          <a:prstGeom prst="rect">
            <a:avLst/>
          </a:prstGeom>
          <a:ln/>
        </p:spPr>
        <p:txBody>
          <a:bodyPr/>
          <a:lstStyle>
            <a:lvl1pPr>
              <a:defRPr/>
            </a:lvl1pPr>
          </a:lstStyle>
          <a:p>
            <a:pPr>
              <a:defRPr/>
            </a:pPr>
            <a:fld id="{2C151823-F296-4860-A1CF-F015F257733C}"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698500" y="1387475"/>
            <a:ext cx="3978275" cy="47005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829175" y="1387475"/>
            <a:ext cx="3978275" cy="47005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8"/>
          <p:cNvSpPr>
            <a:spLocks noGrp="1" noChangeArrowheads="1"/>
          </p:cNvSpPr>
          <p:nvPr>
            <p:ph type="sldNum" idx="10"/>
          </p:nvPr>
        </p:nvSpPr>
        <p:spPr>
          <a:xfrm>
            <a:off x="598488" y="6526213"/>
            <a:ext cx="150812" cy="150812"/>
          </a:xfrm>
          <a:prstGeom prst="rect">
            <a:avLst/>
          </a:prstGeom>
          <a:ln/>
        </p:spPr>
        <p:txBody>
          <a:bodyPr/>
          <a:lstStyle>
            <a:lvl1pPr>
              <a:defRPr/>
            </a:lvl1pPr>
          </a:lstStyle>
          <a:p>
            <a:pPr>
              <a:defRPr/>
            </a:pPr>
            <a:fld id="{87162D92-E9AD-44BF-B144-9408591ACC14}"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Slide Number Placeholder 2"/>
          <p:cNvSpPr>
            <a:spLocks noGrp="1"/>
          </p:cNvSpPr>
          <p:nvPr>
            <p:ph type="sldNum" idx="10"/>
          </p:nvPr>
        </p:nvSpPr>
        <p:spPr>
          <a:xfrm>
            <a:off x="598488" y="6526213"/>
            <a:ext cx="150812" cy="150812"/>
          </a:xfrm>
          <a:prstGeom prst="rect">
            <a:avLst/>
          </a:prstGeom>
        </p:spPr>
        <p:txBody>
          <a:bodyPr/>
          <a:lstStyle/>
          <a:p>
            <a:pPr>
              <a:defRPr/>
            </a:pPr>
            <a:fld id="{98F6EB86-9D46-48BA-96E4-F8F79B28F23F}" type="slidenum">
              <a:rPr lang="en-US" smtClean="0"/>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8"/>
          <p:cNvSpPr>
            <a:spLocks noGrp="1" noChangeArrowheads="1"/>
          </p:cNvSpPr>
          <p:nvPr>
            <p:ph type="sldNum" idx="10"/>
          </p:nvPr>
        </p:nvSpPr>
        <p:spPr>
          <a:xfrm>
            <a:off x="598488" y="6526213"/>
            <a:ext cx="150812" cy="150812"/>
          </a:xfrm>
          <a:prstGeom prst="rect">
            <a:avLst/>
          </a:prstGeom>
          <a:ln/>
        </p:spPr>
        <p:txBody>
          <a:bodyPr/>
          <a:lstStyle>
            <a:lvl1pPr>
              <a:defRPr/>
            </a:lvl1pPr>
          </a:lstStyle>
          <a:p>
            <a:pPr>
              <a:defRPr/>
            </a:pPr>
            <a:fld id="{F23C370E-C802-4A32-8F59-9BFEE12D2614}"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Rectangle 8"/>
          <p:cNvSpPr>
            <a:spLocks noGrp="1" noChangeArrowheads="1"/>
          </p:cNvSpPr>
          <p:nvPr>
            <p:ph type="sldNum" idx="10"/>
          </p:nvPr>
        </p:nvSpPr>
        <p:spPr>
          <a:xfrm>
            <a:off x="598488" y="6526213"/>
            <a:ext cx="150812" cy="150812"/>
          </a:xfrm>
          <a:prstGeom prst="rect">
            <a:avLst/>
          </a:prstGeom>
          <a:ln/>
        </p:spPr>
        <p:txBody>
          <a:bodyPr/>
          <a:lstStyle>
            <a:lvl1pPr>
              <a:defRPr/>
            </a:lvl1pPr>
          </a:lstStyle>
          <a:p>
            <a:pPr>
              <a:defRPr/>
            </a:pPr>
            <a:fld id="{14CD8AF6-5321-4EB0-85BF-0D9BF885909A}"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8"/>
          <p:cNvSpPr>
            <a:spLocks noGrp="1" noChangeArrowheads="1"/>
          </p:cNvSpPr>
          <p:nvPr>
            <p:ph type="sldNum" idx="10"/>
          </p:nvPr>
        </p:nvSpPr>
        <p:spPr>
          <a:xfrm>
            <a:off x="598488" y="6526213"/>
            <a:ext cx="150812" cy="150812"/>
          </a:xfrm>
          <a:prstGeom prst="rect">
            <a:avLst/>
          </a:prstGeom>
          <a:ln/>
        </p:spPr>
        <p:txBody>
          <a:bodyPr/>
          <a:lstStyle>
            <a:lvl1pPr>
              <a:defRPr/>
            </a:lvl1pPr>
          </a:lstStyle>
          <a:p>
            <a:pPr>
              <a:defRPr/>
            </a:pPr>
            <a:fld id="{5B70C4C9-1EBD-4BB7-B530-4898196D7C93}"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sldNum" idx="10"/>
          </p:nvPr>
        </p:nvSpPr>
        <p:spPr>
          <a:xfrm>
            <a:off x="598488" y="6526213"/>
            <a:ext cx="150812" cy="150812"/>
          </a:xfrm>
          <a:prstGeom prst="rect">
            <a:avLst/>
          </a:prstGeom>
          <a:ln/>
        </p:spPr>
        <p:txBody>
          <a:bodyPr/>
          <a:lstStyle>
            <a:lvl1pPr>
              <a:defRPr/>
            </a:lvl1pPr>
          </a:lstStyle>
          <a:p>
            <a:pPr>
              <a:defRPr/>
            </a:pPr>
            <a:fld id="{3DCAAE53-FF69-49D1-AA5A-B17B2475ED31}"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14" cstate="print"/>
          <a:srcRect/>
          <a:stretch>
            <a:fillRect/>
          </a:stretch>
        </p:blipFill>
        <p:spPr bwMode="auto">
          <a:xfrm>
            <a:off x="4763" y="0"/>
            <a:ext cx="9139237" cy="387350"/>
          </a:xfrm>
          <a:prstGeom prst="rect">
            <a:avLst/>
          </a:prstGeom>
          <a:noFill/>
          <a:ln w="21600">
            <a:noFill/>
            <a:round/>
            <a:headEnd/>
            <a:tailEnd/>
          </a:ln>
        </p:spPr>
      </p:pic>
      <p:sp>
        <p:nvSpPr>
          <p:cNvPr id="3075" name="Rectangle 3"/>
          <p:cNvSpPr>
            <a:spLocks noChangeArrowheads="1"/>
          </p:cNvSpPr>
          <p:nvPr/>
        </p:nvSpPr>
        <p:spPr bwMode="auto">
          <a:xfrm>
            <a:off x="4763" y="6473825"/>
            <a:ext cx="9139237" cy="384175"/>
          </a:xfrm>
          <a:prstGeom prst="rect">
            <a:avLst/>
          </a:prstGeom>
          <a:solidFill>
            <a:srgbClr val="6666FF"/>
          </a:solidFill>
          <a:ln w="9525">
            <a:noFill/>
            <a:round/>
            <a:headEnd/>
            <a:tailEnd/>
          </a:ln>
          <a:effectLst/>
        </p:spPr>
        <p:txBody>
          <a:bodyPr wrap="none" anchor="ctr"/>
          <a:lstStyle/>
          <a:p>
            <a:pPr>
              <a:defRPr/>
            </a:pPr>
            <a:endParaRPr lang="en-US"/>
          </a:p>
        </p:txBody>
      </p:sp>
      <p:sp>
        <p:nvSpPr>
          <p:cNvPr id="1028" name="Rectangle 5"/>
          <p:cNvSpPr>
            <a:spLocks noGrp="1" noChangeArrowheads="1"/>
          </p:cNvSpPr>
          <p:nvPr>
            <p:ph type="body" idx="1"/>
          </p:nvPr>
        </p:nvSpPr>
        <p:spPr bwMode="auto">
          <a:xfrm>
            <a:off x="698500" y="1387475"/>
            <a:ext cx="8108950" cy="4700588"/>
          </a:xfrm>
          <a:prstGeom prst="rect">
            <a:avLst/>
          </a:prstGeom>
          <a:noFill/>
          <a:ln w="9525">
            <a:noFill/>
            <a:round/>
            <a:headEnd/>
            <a:tailEnd/>
          </a:ln>
        </p:spPr>
        <p:txBody>
          <a:bodyPr vert="horz" wrap="square" lIns="0" tIns="0" rIns="0" bIns="0" numCol="1" anchor="t" anchorCtr="0" compatLnSpc="1">
            <a:prstTxWarp prst="textNoShape">
              <a:avLst/>
            </a:prstTxWarp>
          </a:bodyPr>
          <a:lstStyle/>
          <a:p>
            <a:pPr lvl="0"/>
            <a:r>
              <a:rPr lang="en-GB" dirty="0" smtClean="0"/>
              <a:t>Click to edit the outline text format</a:t>
            </a:r>
          </a:p>
          <a:p>
            <a:pPr lvl="1"/>
            <a:r>
              <a:rPr lang="en-GB" dirty="0" smtClean="0"/>
              <a:t>Second Outline Level</a:t>
            </a:r>
          </a:p>
          <a:p>
            <a:pPr lvl="2"/>
            <a:r>
              <a:rPr lang="en-GB" dirty="0" smtClean="0"/>
              <a:t>Third Outline Level</a:t>
            </a:r>
          </a:p>
          <a:p>
            <a:pPr lvl="3"/>
            <a:r>
              <a:rPr lang="en-GB" dirty="0" smtClean="0"/>
              <a:t>Fourth Outline Level</a:t>
            </a:r>
          </a:p>
          <a:p>
            <a:pPr lvl="4"/>
            <a:r>
              <a:rPr lang="en-GB" dirty="0" smtClean="0"/>
              <a:t>Fifth Outline Level</a:t>
            </a:r>
          </a:p>
          <a:p>
            <a:pPr lvl="4"/>
            <a:r>
              <a:rPr lang="en-GB" dirty="0" smtClean="0"/>
              <a:t>Sixth Outline Level</a:t>
            </a:r>
          </a:p>
          <a:p>
            <a:pPr lvl="4"/>
            <a:r>
              <a:rPr lang="en-GB" dirty="0" smtClean="0"/>
              <a:t>Seventh Outline Level</a:t>
            </a:r>
          </a:p>
          <a:p>
            <a:pPr lvl="4"/>
            <a:r>
              <a:rPr lang="en-GB" dirty="0" smtClean="0"/>
              <a:t>Eighth Outline Level</a:t>
            </a:r>
          </a:p>
          <a:p>
            <a:pPr lvl="4"/>
            <a:r>
              <a:rPr lang="en-GB" dirty="0" smtClean="0"/>
              <a:t>Ninth Outline Level</a:t>
            </a:r>
          </a:p>
        </p:txBody>
      </p:sp>
      <p:sp>
        <p:nvSpPr>
          <p:cNvPr id="3078" name="Text Box 6"/>
          <p:cNvSpPr txBox="1">
            <a:spLocks noChangeArrowheads="1"/>
          </p:cNvSpPr>
          <p:nvPr/>
        </p:nvSpPr>
        <p:spPr bwMode="auto">
          <a:xfrm>
            <a:off x="990600" y="77788"/>
            <a:ext cx="181822" cy="305662"/>
          </a:xfrm>
          <a:prstGeom prst="rect">
            <a:avLst/>
          </a:prstGeom>
          <a:noFill/>
          <a:ln w="21600">
            <a:noFill/>
            <a:round/>
            <a:headEnd/>
            <a:tailEnd/>
          </a:ln>
          <a:effectLst/>
        </p:spPr>
        <p:txBody>
          <a:bodyPr wrap="none" lIns="90000" tIns="46800" rIns="90000" bIns="46800">
            <a:spAutoFit/>
          </a:bodyPr>
          <a:lstStyle/>
          <a:p>
            <a:pPr defTabSz="457200">
              <a:lnSpc>
                <a:spcPct val="98000"/>
              </a:lnSpc>
              <a:spcBef>
                <a:spcPts val="35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endParaRPr lang="en-US" sz="1400" b="1" dirty="0">
              <a:solidFill>
                <a:srgbClr val="FFFFFF"/>
              </a:solidFill>
            </a:endParaRPr>
          </a:p>
        </p:txBody>
      </p:sp>
      <p:sp>
        <p:nvSpPr>
          <p:cNvPr id="3079" name="Rectangle 7"/>
          <p:cNvSpPr>
            <a:spLocks noChangeArrowheads="1"/>
          </p:cNvSpPr>
          <p:nvPr/>
        </p:nvSpPr>
        <p:spPr bwMode="auto">
          <a:xfrm rot="10800000" flipV="1">
            <a:off x="5000628" y="6624840"/>
            <a:ext cx="3214710" cy="169277"/>
          </a:xfrm>
          <a:prstGeom prst="rect">
            <a:avLst/>
          </a:prstGeom>
          <a:noFill/>
          <a:ln w="21600">
            <a:noFill/>
            <a:round/>
            <a:headEnd/>
            <a:tailEnd/>
          </a:ln>
          <a:effectLst/>
        </p:spPr>
        <p:txBody>
          <a:bodyPr wrap="square" lIns="0" tIns="0" rIns="0" bIns="0">
            <a:spAutoFit/>
          </a:bodyPr>
          <a:lstStyle/>
          <a:p>
            <a:pPr algn="r" defTabSz="457200" eaLnBrk="0" hangingPunct="0">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US" sz="1100" dirty="0">
                <a:solidFill>
                  <a:srgbClr val="FFFFFF"/>
                </a:solidFill>
              </a:rPr>
              <a:t>© </a:t>
            </a:r>
            <a:r>
              <a:rPr lang="en-US" sz="1100" dirty="0" smtClean="0">
                <a:solidFill>
                  <a:srgbClr val="FFFFFF"/>
                </a:solidFill>
              </a:rPr>
              <a:t>2015</a:t>
            </a:r>
            <a:r>
              <a:rPr lang="en-US" sz="1100" baseline="0" dirty="0" smtClean="0">
                <a:solidFill>
                  <a:srgbClr val="FFFFFF"/>
                </a:solidFill>
              </a:rPr>
              <a:t> albert-learning</a:t>
            </a:r>
            <a:r>
              <a:rPr lang="en-US" sz="1100" dirty="0" smtClean="0">
                <a:solidFill>
                  <a:srgbClr val="FFFFFF"/>
                </a:solidFill>
              </a:rPr>
              <a:t>.com</a:t>
            </a:r>
            <a:endParaRPr lang="en-US" sz="1100" dirty="0">
              <a:solidFill>
                <a:srgbClr val="FFFFFF"/>
              </a:solidFill>
            </a:endParaRPr>
          </a:p>
        </p:txBody>
      </p:sp>
      <p:sp>
        <p:nvSpPr>
          <p:cNvPr id="3081" name="Line 9"/>
          <p:cNvSpPr>
            <a:spLocks noChangeShapeType="1"/>
          </p:cNvSpPr>
          <p:nvPr/>
        </p:nvSpPr>
        <p:spPr bwMode="auto">
          <a:xfrm>
            <a:off x="990600" y="147638"/>
            <a:ext cx="1588" cy="234950"/>
          </a:xfrm>
          <a:prstGeom prst="line">
            <a:avLst/>
          </a:prstGeom>
          <a:noFill/>
          <a:ln w="9360">
            <a:solidFill>
              <a:srgbClr val="FFFFFF"/>
            </a:solidFill>
            <a:miter lim="800000"/>
            <a:headEnd/>
            <a:tailEnd/>
          </a:ln>
          <a:effectLst/>
        </p:spPr>
        <p:txBody>
          <a:bodyPr/>
          <a:lstStyle/>
          <a:p>
            <a:pPr>
              <a:defRPr/>
            </a:pPr>
            <a:endParaRPr lang="en-US"/>
          </a:p>
        </p:txBody>
      </p:sp>
      <p:sp>
        <p:nvSpPr>
          <p:cNvPr id="3082" name="Line 10"/>
          <p:cNvSpPr>
            <a:spLocks noChangeShapeType="1"/>
          </p:cNvSpPr>
          <p:nvPr/>
        </p:nvSpPr>
        <p:spPr bwMode="auto">
          <a:xfrm>
            <a:off x="995363" y="6526213"/>
            <a:ext cx="1587" cy="165100"/>
          </a:xfrm>
          <a:prstGeom prst="line">
            <a:avLst/>
          </a:prstGeom>
          <a:noFill/>
          <a:ln w="9360">
            <a:solidFill>
              <a:srgbClr val="FFFFFF"/>
            </a:solidFill>
            <a:miter lim="800000"/>
            <a:headEnd/>
            <a:tailEnd/>
          </a:ln>
          <a:effectLst/>
        </p:spPr>
        <p:txBody>
          <a:bodyPr/>
          <a:lstStyle/>
          <a:p>
            <a:pPr>
              <a:defRPr/>
            </a:pPr>
            <a:endParaRPr lang="en-US"/>
          </a:p>
        </p:txBody>
      </p:sp>
      <p:sp>
        <p:nvSpPr>
          <p:cNvPr id="2" name="TextBox 1"/>
          <p:cNvSpPr txBox="1"/>
          <p:nvPr userDrawn="1"/>
        </p:nvSpPr>
        <p:spPr>
          <a:xfrm>
            <a:off x="990600" y="0"/>
            <a:ext cx="5181600" cy="369332"/>
          </a:xfrm>
          <a:prstGeom prst="rect">
            <a:avLst/>
          </a:prstGeom>
          <a:noFill/>
        </p:spPr>
        <p:txBody>
          <a:bodyPr wrap="square" rtlCol="0">
            <a:spAutoFit/>
          </a:bodyPr>
          <a:lstStyle/>
          <a:p>
            <a:r>
              <a:rPr lang="en-US" b="1" dirty="0" smtClean="0">
                <a:solidFill>
                  <a:schemeClr val="bg1"/>
                </a:solidFill>
              </a:rPr>
              <a:t>Social</a:t>
            </a:r>
            <a:r>
              <a:rPr lang="en-US" b="1" baseline="0" dirty="0" smtClean="0">
                <a:solidFill>
                  <a:schemeClr val="bg1"/>
                </a:solidFill>
              </a:rPr>
              <a:t> Media Must Curb Hate Speech</a:t>
            </a:r>
            <a:endParaRPr lang="en-US" b="1" dirty="0">
              <a:solidFill>
                <a:schemeClr val="bg1"/>
              </a:solidFill>
            </a:endParaRPr>
          </a:p>
        </p:txBody>
      </p:sp>
      <p:pic>
        <p:nvPicPr>
          <p:cNvPr id="12" name="Picture 11" descr="E:\PPTS\Logo albert_rouge.png"/>
          <p:cNvPicPr/>
          <p:nvPr userDrawn="1"/>
        </p:nvPicPr>
        <p:blipFill>
          <a:blip r:embed="rId15" cstate="print"/>
          <a:srcRect/>
          <a:stretch>
            <a:fillRect/>
          </a:stretch>
        </p:blipFill>
        <p:spPr bwMode="auto">
          <a:xfrm>
            <a:off x="7772400" y="-381000"/>
            <a:ext cx="1152144" cy="1152144"/>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mj-lt"/>
          <a:ea typeface="+mj-ea"/>
          <a:cs typeface="+mj-cs"/>
        </a:defRPr>
      </a:lvl1pPr>
      <a:lvl2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2pPr>
      <a:lvl3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3pPr>
      <a:lvl4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4pPr>
      <a:lvl5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5pPr>
      <a:lvl6pPr marL="25146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6pPr>
      <a:lvl7pPr marL="29718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7pPr>
      <a:lvl8pPr marL="34290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8pPr>
      <a:lvl9pPr marL="38862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9pPr>
    </p:titleStyle>
    <p:bodyStyle>
      <a:lvl1pPr marL="161925" indent="-161925" algn="l" defTabSz="457200" rtl="0" eaLnBrk="0" fontAlgn="base" hangingPunct="0">
        <a:spcBef>
          <a:spcPts val="400"/>
        </a:spcBef>
        <a:spcAft>
          <a:spcPct val="0"/>
        </a:spcAft>
        <a:buClr>
          <a:srgbClr val="7889FB"/>
        </a:buClr>
        <a:buSzPct val="110000"/>
        <a:buFont typeface="Wingdings" charset="2"/>
        <a:buChar char=""/>
        <a:defRPr sz="1600">
          <a:solidFill>
            <a:srgbClr val="000000"/>
          </a:solidFill>
          <a:latin typeface="+mn-lt"/>
          <a:ea typeface="+mn-ea"/>
          <a:cs typeface="+mn-cs"/>
        </a:defRPr>
      </a:lvl1pPr>
      <a:lvl2pPr marL="504825" indent="-163513" algn="l" defTabSz="457200" rtl="0" eaLnBrk="0" fontAlgn="base" hangingPunct="0">
        <a:spcBef>
          <a:spcPts val="350"/>
        </a:spcBef>
        <a:spcAft>
          <a:spcPct val="0"/>
        </a:spcAft>
        <a:buClr>
          <a:srgbClr val="7889FB"/>
        </a:buClr>
        <a:buSzPct val="100000"/>
        <a:buFont typeface="Arial" charset="0"/>
        <a:buChar char="–"/>
        <a:defRPr sz="1400">
          <a:solidFill>
            <a:srgbClr val="000000"/>
          </a:solidFill>
          <a:latin typeface="+mn-lt"/>
          <a:cs typeface="+mn-cs"/>
        </a:defRPr>
      </a:lvl2pPr>
      <a:lvl3pPr marL="854075" indent="-163513" algn="l" defTabSz="457200" rtl="0" eaLnBrk="0" fontAlgn="base" hangingPunct="0">
        <a:spcBef>
          <a:spcPts val="350"/>
        </a:spcBef>
        <a:spcAft>
          <a:spcPct val="0"/>
        </a:spcAft>
        <a:buClr>
          <a:srgbClr val="7889FB"/>
        </a:buClr>
        <a:buSzPct val="100000"/>
        <a:buFont typeface="Arial" charset="0"/>
        <a:buChar char="•"/>
        <a:defRPr sz="1400">
          <a:solidFill>
            <a:srgbClr val="000000"/>
          </a:solidFill>
          <a:latin typeface="+mn-lt"/>
          <a:cs typeface="+mn-cs"/>
        </a:defRPr>
      </a:lvl3pPr>
      <a:lvl4pPr marL="1200150" indent="-173038" algn="l" defTabSz="457200" rtl="0" eaLnBrk="0" fontAlgn="base" hangingPunct="0">
        <a:spcBef>
          <a:spcPts val="300"/>
        </a:spcBef>
        <a:spcAft>
          <a:spcPct val="0"/>
        </a:spcAft>
        <a:buClr>
          <a:srgbClr val="7889FB"/>
        </a:buClr>
        <a:buSzPct val="100000"/>
        <a:buFont typeface="Arial" charset="0"/>
        <a:buChar char="&gt;"/>
        <a:defRPr sz="1200">
          <a:solidFill>
            <a:srgbClr val="000000"/>
          </a:solidFill>
          <a:latin typeface="+mn-lt"/>
          <a:cs typeface="+mn-cs"/>
        </a:defRPr>
      </a:lvl4pPr>
      <a:lvl5pPr marL="1533525" indent="-161925" algn="l" defTabSz="457200" rtl="0" eaLnBrk="0" fontAlgn="base" hangingPunct="0">
        <a:spcBef>
          <a:spcPts val="300"/>
        </a:spcBef>
        <a:spcAft>
          <a:spcPct val="0"/>
        </a:spcAft>
        <a:buClr>
          <a:srgbClr val="7889FB"/>
        </a:buClr>
        <a:buSzPct val="100000"/>
        <a:buFont typeface="Arial" charset="0"/>
        <a:buChar char="–"/>
        <a:defRPr sz="1200">
          <a:solidFill>
            <a:srgbClr val="000000"/>
          </a:solidFill>
          <a:latin typeface="+mn-lt"/>
          <a:cs typeface="+mn-cs"/>
        </a:defRPr>
      </a:lvl5pPr>
      <a:lvl6pPr marL="19907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6pPr>
      <a:lvl7pPr marL="24479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7pPr>
      <a:lvl8pPr marL="29051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8pPr>
      <a:lvl9pPr marL="33623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718EAD3-5E78-4D95-8115-CE5A20500E9B}" type="datetimeFigureOut">
              <a:rPr lang="en-US" smtClean="0"/>
              <a:pPr/>
              <a:t>9/28/2015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6CCF79F-F620-49B7-85D7-6024D36A260E}"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38200" y="1828800"/>
            <a:ext cx="7628468" cy="4291013"/>
          </a:xfrm>
          <a:prstGeom prst="rect">
            <a:avLst/>
          </a:prstGeom>
        </p:spPr>
      </p:pic>
      <p:sp>
        <p:nvSpPr>
          <p:cNvPr id="6" name="Rectangle 5"/>
          <p:cNvSpPr/>
          <p:nvPr/>
        </p:nvSpPr>
        <p:spPr>
          <a:xfrm>
            <a:off x="609600" y="685800"/>
            <a:ext cx="7848600" cy="1077218"/>
          </a:xfrm>
          <a:prstGeom prst="rect">
            <a:avLst/>
          </a:prstGeom>
        </p:spPr>
        <p:txBody>
          <a:bodyPr wrap="square">
            <a:spAutoFit/>
          </a:bodyPr>
          <a:lstStyle/>
          <a:p>
            <a:r>
              <a:rPr lang="en-US" sz="3200" b="1" dirty="0" smtClean="0"/>
              <a:t>Social media must curb hate speech, says France</a:t>
            </a:r>
            <a:endParaRPr lang="en-US" sz="3200" b="1"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914400"/>
            <a:ext cx="8305800" cy="5410200"/>
          </a:xfrm>
        </p:spPr>
        <p:txBody>
          <a:bodyPr/>
          <a:lstStyle/>
          <a:p>
            <a:pPr marL="0" indent="0">
              <a:buNone/>
            </a:pPr>
            <a:r>
              <a:rPr lang="en-US" dirty="0"/>
              <a:t>France is calling for the international regulation of social networks in order to crack down on “racist and anti-Semitic propaganda,” a senior minister said on Thursday at the UN’s first-ever summit on tackling anti-Semitism</a:t>
            </a:r>
            <a:r>
              <a:rPr lang="en-US" dirty="0" smtClean="0"/>
              <a:t>.</a:t>
            </a:r>
          </a:p>
          <a:p>
            <a:pPr marL="0" indent="0">
              <a:buNone/>
            </a:pPr>
            <a:endParaRPr lang="en-US" dirty="0" smtClean="0"/>
          </a:p>
          <a:p>
            <a:pPr marL="0" indent="0">
              <a:buNone/>
            </a:pPr>
            <a:r>
              <a:rPr lang="en-US" dirty="0" smtClean="0"/>
              <a:t>“</a:t>
            </a:r>
            <a:r>
              <a:rPr lang="en-US" dirty="0"/>
              <a:t>There are hate videos [online], calls for death, propaganda that have not been responded to, and we need to respond,” </a:t>
            </a:r>
            <a:r>
              <a:rPr lang="en-US" dirty="0">
                <a:solidFill>
                  <a:schemeClr val="tx1"/>
                </a:solidFill>
              </a:rPr>
              <a:t>Harlem Désir, </a:t>
            </a:r>
            <a:r>
              <a:rPr lang="en-US" dirty="0"/>
              <a:t>France’s State Secretary for European Affairs, told reporters on the sidelines of the General Assembly meeting</a:t>
            </a:r>
            <a:r>
              <a:rPr lang="en-US" dirty="0" smtClean="0"/>
              <a:t>.</a:t>
            </a:r>
          </a:p>
          <a:p>
            <a:pPr marL="0" indent="0">
              <a:buNone/>
            </a:pPr>
            <a:endParaRPr lang="en-US" dirty="0"/>
          </a:p>
          <a:p>
            <a:pPr marL="0" indent="0">
              <a:buNone/>
            </a:pPr>
            <a:r>
              <a:rPr lang="en-US" dirty="0"/>
              <a:t>“[Those who </a:t>
            </a:r>
            <a:r>
              <a:rPr lang="en-US" dirty="0" smtClean="0"/>
              <a:t>propagate] </a:t>
            </a:r>
            <a:r>
              <a:rPr lang="en-US" dirty="0"/>
              <a:t>terrorism, religious fanaticism, jihadism and radical Islam use the Internet enormously,” he said." We must limit the dissemination of these messages</a:t>
            </a:r>
            <a:r>
              <a:rPr lang="en-US" dirty="0" smtClean="0"/>
              <a:t>.”</a:t>
            </a:r>
          </a:p>
          <a:p>
            <a:pPr marL="0" indent="0">
              <a:buNone/>
            </a:pPr>
            <a:endParaRPr lang="en-US" dirty="0"/>
          </a:p>
          <a:p>
            <a:pPr marL="0" indent="0">
              <a:buNone/>
            </a:pPr>
            <a:r>
              <a:rPr lang="en-US" dirty="0"/>
              <a:t>Désir lambasted social networks for what he described as a failure to take responsibility for “racist or anti-Semitic” content published on their platforms, citing Facebook and Twitter as examples</a:t>
            </a:r>
            <a:r>
              <a:rPr lang="en-US" dirty="0" smtClean="0"/>
              <a:t>. “</a:t>
            </a:r>
            <a:r>
              <a:rPr lang="en-US" dirty="0"/>
              <a:t>We want to be clear with what we have seen – that those networks are used to promote violence, discrimination, and hatred. The answer from these companies has been to say that ‘we are not responsible for what is said</a:t>
            </a:r>
            <a:r>
              <a:rPr lang="en-US" dirty="0" smtClean="0"/>
              <a:t>’.”</a:t>
            </a:r>
          </a:p>
          <a:p>
            <a:pPr marL="0" indent="0">
              <a:buNone/>
            </a:pPr>
            <a:endParaRPr lang="en-US" dirty="0" smtClean="0"/>
          </a:p>
          <a:p>
            <a:pPr marL="0" indent="0">
              <a:buNone/>
            </a:pPr>
            <a:r>
              <a:rPr lang="en-US" dirty="0"/>
              <a:t>In response, France wants to create a legal framework that would “place the responsibility on those who are passing the message, even if they are not deciding the message,” he said.</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108950" cy="5334000"/>
          </a:xfrm>
        </p:spPr>
        <p:txBody>
          <a:bodyPr/>
          <a:lstStyle/>
          <a:p>
            <a:pPr marL="0" indent="0" algn="ctr">
              <a:buNone/>
            </a:pPr>
            <a:r>
              <a:rPr lang="en-US" sz="2000" b="1" dirty="0"/>
              <a:t>‘Difficult’ issue of freedom of </a:t>
            </a:r>
            <a:r>
              <a:rPr lang="en-US" sz="2000" b="1" dirty="0" smtClean="0"/>
              <a:t>expression</a:t>
            </a:r>
          </a:p>
          <a:p>
            <a:pPr marL="0" indent="0">
              <a:buNone/>
            </a:pPr>
            <a:endParaRPr lang="en-US" b="1" dirty="0"/>
          </a:p>
          <a:p>
            <a:pPr marL="0" indent="0">
              <a:buNone/>
            </a:pPr>
            <a:r>
              <a:rPr lang="en-US" dirty="0" smtClean="0"/>
              <a:t>Désir </a:t>
            </a:r>
            <a:r>
              <a:rPr lang="en-US" dirty="0"/>
              <a:t>was keen to stress that the proposed law would not target freedom of expression, a principle for which some four million people in France marched in support after the terror attacks, which began on the morning of January 7 with the massacre of “blasphemous” cartoonists at satirical magazine Charlie </a:t>
            </a:r>
            <a:r>
              <a:rPr lang="en-US" dirty="0" err="1"/>
              <a:t>Hebdo</a:t>
            </a:r>
            <a:r>
              <a:rPr lang="en-US" dirty="0" smtClean="0"/>
              <a:t>.</a:t>
            </a:r>
          </a:p>
          <a:p>
            <a:pPr marL="0" indent="0">
              <a:buNone/>
            </a:pPr>
            <a:endParaRPr lang="en-US" dirty="0"/>
          </a:p>
          <a:p>
            <a:pPr marL="0" indent="0">
              <a:buNone/>
            </a:pPr>
            <a:r>
              <a:rPr lang="en-US" dirty="0"/>
              <a:t>“It’s very difficult because we are profoundly attached to the principle of freedom of expression,” he said. “There needs to be a clear distinction between freedom of expression, which is a fundamental right, and the liberty to incite hate, discrimination, and death</a:t>
            </a:r>
            <a:r>
              <a:rPr lang="en-US" dirty="0" smtClean="0"/>
              <a:t>.”</a:t>
            </a:r>
          </a:p>
          <a:p>
            <a:pPr marL="0" indent="0">
              <a:buNone/>
            </a:pPr>
            <a:endParaRPr lang="en-US" dirty="0"/>
          </a:p>
          <a:p>
            <a:pPr marL="0" indent="0">
              <a:buNone/>
            </a:pPr>
            <a:r>
              <a:rPr lang="en-US" dirty="0"/>
              <a:t>Comparing hate speech with the dissemination of child pornography, he called for a consensual international effort to curtail it. “This can’t be done country by country,” he said, adding that the European Union member heads of state would address the issue on February 12</a:t>
            </a:r>
            <a:r>
              <a:rPr lang="en-US" dirty="0" smtClean="0"/>
              <a:t>.</a:t>
            </a:r>
          </a:p>
          <a:p>
            <a:pPr marL="0" indent="0">
              <a:buNone/>
            </a:pPr>
            <a:endParaRPr lang="en-US" dirty="0"/>
          </a:p>
          <a:p>
            <a:pPr marL="0" indent="0">
              <a:buNone/>
            </a:pPr>
            <a:r>
              <a:rPr lang="en-US" dirty="0"/>
              <a:t>The US Ambassador to the United Nations, Samantha Power, described </a:t>
            </a:r>
            <a:r>
              <a:rPr lang="en-US" dirty="0" err="1"/>
              <a:t>Désir’s</a:t>
            </a:r>
            <a:r>
              <a:rPr lang="en-US" dirty="0"/>
              <a:t> plan as an “interesting proposal” that would require consulting both the general public and the private sector.</a:t>
            </a:r>
          </a:p>
          <a:p>
            <a:pPr marL="0" indent="0">
              <a:buNone/>
            </a:pP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00" y="609600"/>
            <a:ext cx="5810280" cy="360363"/>
          </a:xfrm>
        </p:spPr>
        <p:txBody>
          <a:bodyPr/>
          <a:lstStyle/>
          <a:p>
            <a:r>
              <a:rPr lang="en-US" sz="2800" dirty="0" smtClean="0">
                <a:solidFill>
                  <a:schemeClr val="tx1"/>
                </a:solidFill>
                <a:latin typeface="+mn-lt"/>
              </a:rPr>
              <a:t>Comprehension</a:t>
            </a:r>
            <a:endParaRPr lang="en-US" sz="2800" dirty="0">
              <a:solidFill>
                <a:schemeClr val="tx1"/>
              </a:solidFill>
              <a:latin typeface="+mn-lt"/>
            </a:endParaRPr>
          </a:p>
        </p:txBody>
      </p:sp>
      <p:sp>
        <p:nvSpPr>
          <p:cNvPr id="3" name="Content Placeholder 2"/>
          <p:cNvSpPr>
            <a:spLocks noGrp="1"/>
          </p:cNvSpPr>
          <p:nvPr>
            <p:ph idx="1"/>
          </p:nvPr>
        </p:nvSpPr>
        <p:spPr>
          <a:xfrm>
            <a:off x="533400" y="1371600"/>
            <a:ext cx="8108950" cy="4700588"/>
          </a:xfrm>
        </p:spPr>
        <p:txBody>
          <a:bodyPr/>
          <a:lstStyle/>
          <a:p>
            <a:pPr marL="342900" indent="-342900">
              <a:lnSpc>
                <a:spcPct val="150000"/>
              </a:lnSpc>
              <a:buNone/>
            </a:pPr>
            <a:r>
              <a:rPr lang="en-US" sz="1800" dirty="0" smtClean="0"/>
              <a:t>1)  </a:t>
            </a:r>
            <a:r>
              <a:rPr lang="en-US" dirty="0" smtClean="0"/>
              <a:t>What is France calling for?</a:t>
            </a:r>
          </a:p>
          <a:p>
            <a:pPr marL="342900" indent="-342900">
              <a:lnSpc>
                <a:spcPct val="150000"/>
              </a:lnSpc>
              <a:buAutoNum type="arabicParenR"/>
            </a:pPr>
            <a:endParaRPr lang="en-US" dirty="0" smtClean="0"/>
          </a:p>
          <a:p>
            <a:pPr marL="342900" indent="-342900">
              <a:lnSpc>
                <a:spcPct val="150000"/>
              </a:lnSpc>
              <a:buNone/>
            </a:pPr>
            <a:r>
              <a:rPr lang="en-US" dirty="0" smtClean="0"/>
              <a:t>2)  Who is </a:t>
            </a:r>
            <a:r>
              <a:rPr lang="en-US" dirty="0">
                <a:solidFill>
                  <a:schemeClr val="tx1"/>
                </a:solidFill>
              </a:rPr>
              <a:t>Harlem Désir</a:t>
            </a:r>
            <a:r>
              <a:rPr lang="en-US" dirty="0" smtClean="0"/>
              <a:t>?</a:t>
            </a:r>
          </a:p>
          <a:p>
            <a:pPr marL="342900" indent="-342900">
              <a:lnSpc>
                <a:spcPct val="150000"/>
              </a:lnSpc>
              <a:buAutoNum type="arabicParenR"/>
            </a:pPr>
            <a:endParaRPr lang="en-US" dirty="0" smtClean="0"/>
          </a:p>
          <a:p>
            <a:pPr marL="342900" indent="-342900">
              <a:lnSpc>
                <a:spcPct val="150000"/>
              </a:lnSpc>
              <a:buNone/>
            </a:pPr>
            <a:r>
              <a:rPr lang="en-US" dirty="0" smtClean="0"/>
              <a:t>3)  Why has Désir </a:t>
            </a:r>
            <a:r>
              <a:rPr lang="en-US" dirty="0"/>
              <a:t>lambasted social </a:t>
            </a:r>
            <a:r>
              <a:rPr lang="en-US" dirty="0" smtClean="0"/>
              <a:t>networks?</a:t>
            </a:r>
          </a:p>
          <a:p>
            <a:pPr marL="342900" indent="-342900">
              <a:lnSpc>
                <a:spcPct val="150000"/>
              </a:lnSpc>
              <a:buAutoNum type="arabicParenR"/>
            </a:pPr>
            <a:endParaRPr lang="en-US" dirty="0" smtClean="0"/>
          </a:p>
          <a:p>
            <a:pPr marL="342900" indent="-342900">
              <a:lnSpc>
                <a:spcPct val="150000"/>
              </a:lnSpc>
              <a:buNone/>
            </a:pPr>
            <a:r>
              <a:rPr lang="en-US" dirty="0" smtClean="0"/>
              <a:t>4)  According </a:t>
            </a:r>
            <a:r>
              <a:rPr lang="en-US" dirty="0"/>
              <a:t>to </a:t>
            </a:r>
            <a:r>
              <a:rPr lang="en-US" dirty="0" smtClean="0"/>
              <a:t>Désir which clear distinction is needed? </a:t>
            </a:r>
          </a:p>
          <a:p>
            <a:pPr marL="342900" indent="-342900">
              <a:lnSpc>
                <a:spcPct val="150000"/>
              </a:lnSpc>
              <a:buAutoNum type="arabicParenR"/>
            </a:pPr>
            <a:endParaRPr lang="en-US" dirty="0" smtClean="0"/>
          </a:p>
          <a:p>
            <a:pPr marL="342900" indent="-342900">
              <a:lnSpc>
                <a:spcPct val="150000"/>
              </a:lnSpc>
              <a:buNone/>
            </a:pPr>
            <a:r>
              <a:rPr lang="en-US" dirty="0" smtClean="0"/>
              <a:t>5)  Who is </a:t>
            </a:r>
            <a:r>
              <a:rPr lang="en-US" dirty="0"/>
              <a:t>US Ambassador to the United Nations</a:t>
            </a:r>
            <a:r>
              <a:rPr lang="en-US" dirty="0" smtClean="0"/>
              <a:t>?</a:t>
            </a:r>
          </a:p>
          <a:p>
            <a:pPr marL="342900" indent="-342900">
              <a:lnSpc>
                <a:spcPct val="150000"/>
              </a:lnSpc>
              <a:buNone/>
            </a:pPr>
            <a:endParaRPr lang="en-US" dirty="0" smtClean="0"/>
          </a:p>
          <a:p>
            <a:pPr marL="342900" indent="-342900">
              <a:lnSpc>
                <a:spcPct val="150000"/>
              </a:lnSpc>
              <a:buNone/>
            </a:pPr>
            <a:r>
              <a:rPr lang="en-US" dirty="0" smtClean="0"/>
              <a:t>6)  Name the two social networking sites mentioned here.</a:t>
            </a:r>
          </a:p>
          <a:p>
            <a:pPr marL="342900" indent="-342900">
              <a:buAutoNum type="arabicParenR"/>
            </a:pPr>
            <a:endParaRPr lang="en-US" sz="1800" dirty="0" smtClean="0"/>
          </a:p>
          <a:p>
            <a:pPr marL="342900" indent="-342900">
              <a:buAutoNum type="arabicParenR"/>
            </a:pPr>
            <a:endParaRPr lang="en-US" sz="1800" dirty="0" smtClean="0"/>
          </a:p>
          <a:p>
            <a:pPr marL="342900" indent="-342900">
              <a:buAutoNum type="arabicParenR"/>
            </a:pPr>
            <a:endParaRPr lang="en-US" sz="1800" dirty="0" smtClean="0"/>
          </a:p>
          <a:p>
            <a:pPr marL="342900" indent="-342900">
              <a:buAutoNum type="arabicParenR"/>
            </a:pPr>
            <a:endParaRPr lang="en-US" sz="18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342900" indent="-342900">
              <a:lnSpc>
                <a:spcPct val="150000"/>
              </a:lnSpc>
              <a:buNone/>
            </a:pPr>
            <a:r>
              <a:rPr lang="en-US" dirty="0" smtClean="0"/>
              <a:t>1) Anti-Semitic</a:t>
            </a:r>
          </a:p>
          <a:p>
            <a:pPr marL="342900" indent="-342900">
              <a:lnSpc>
                <a:spcPct val="150000"/>
              </a:lnSpc>
              <a:buNone/>
            </a:pPr>
            <a:endParaRPr lang="en-US" dirty="0" smtClean="0"/>
          </a:p>
          <a:p>
            <a:pPr marL="342900" indent="-342900">
              <a:lnSpc>
                <a:spcPct val="150000"/>
              </a:lnSpc>
              <a:buNone/>
            </a:pPr>
            <a:r>
              <a:rPr lang="en-US" dirty="0" smtClean="0"/>
              <a:t>2) Propaganda</a:t>
            </a:r>
          </a:p>
          <a:p>
            <a:pPr marL="342900" indent="-342900">
              <a:lnSpc>
                <a:spcPct val="150000"/>
              </a:lnSpc>
              <a:buNone/>
            </a:pPr>
            <a:endParaRPr lang="en-US" dirty="0" smtClean="0"/>
          </a:p>
          <a:p>
            <a:pPr marL="342900" indent="-342900">
              <a:lnSpc>
                <a:spcPct val="150000"/>
              </a:lnSpc>
              <a:buNone/>
            </a:pPr>
            <a:r>
              <a:rPr lang="en-US" dirty="0" smtClean="0"/>
              <a:t>3) Fanaticism</a:t>
            </a:r>
          </a:p>
          <a:p>
            <a:pPr marL="342900" indent="-342900">
              <a:lnSpc>
                <a:spcPct val="150000"/>
              </a:lnSpc>
              <a:buNone/>
            </a:pPr>
            <a:endParaRPr lang="en-US" dirty="0" smtClean="0"/>
          </a:p>
          <a:p>
            <a:pPr marL="342900" indent="-342900">
              <a:lnSpc>
                <a:spcPct val="150000"/>
              </a:lnSpc>
              <a:buNone/>
            </a:pPr>
            <a:r>
              <a:rPr lang="en-US" dirty="0" smtClean="0"/>
              <a:t>4) Dissemination </a:t>
            </a:r>
          </a:p>
          <a:p>
            <a:pPr marL="342900" indent="-342900">
              <a:lnSpc>
                <a:spcPct val="150000"/>
              </a:lnSpc>
              <a:buNone/>
            </a:pPr>
            <a:endParaRPr lang="en-US" dirty="0" smtClean="0"/>
          </a:p>
          <a:p>
            <a:pPr marL="342900" indent="-342900">
              <a:lnSpc>
                <a:spcPct val="150000"/>
              </a:lnSpc>
              <a:buNone/>
            </a:pPr>
            <a:r>
              <a:rPr lang="en-US" dirty="0" smtClean="0"/>
              <a:t>5) Satirical </a:t>
            </a:r>
          </a:p>
          <a:p>
            <a:pPr marL="342900" indent="-342900">
              <a:lnSpc>
                <a:spcPct val="150000"/>
              </a:lnSpc>
              <a:buNone/>
            </a:pPr>
            <a:endParaRPr lang="en-US" dirty="0"/>
          </a:p>
          <a:p>
            <a:pPr marL="342900" indent="-342900">
              <a:lnSpc>
                <a:spcPct val="150000"/>
              </a:lnSpc>
              <a:buNone/>
            </a:pPr>
            <a:r>
              <a:rPr lang="en-US" dirty="0" smtClean="0"/>
              <a:t>6) Lambaste</a:t>
            </a:r>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191000" y="1676400"/>
            <a:ext cx="4429125" cy="4343400"/>
          </a:xfrm>
          <a:prstGeom prst="rect">
            <a:avLst/>
          </a:prstGeom>
        </p:spPr>
      </p:pic>
      <p:sp>
        <p:nvSpPr>
          <p:cNvPr id="6" name="Title 1"/>
          <p:cNvSpPr>
            <a:spLocks noGrp="1"/>
          </p:cNvSpPr>
          <p:nvPr>
            <p:ph type="title"/>
          </p:nvPr>
        </p:nvSpPr>
        <p:spPr>
          <a:xfrm>
            <a:off x="1143000" y="609600"/>
            <a:ext cx="5810280" cy="360363"/>
          </a:xfrm>
        </p:spPr>
        <p:txBody>
          <a:bodyPr/>
          <a:lstStyle/>
          <a:p>
            <a:r>
              <a:rPr lang="en-US" sz="2800" dirty="0" smtClean="0">
                <a:solidFill>
                  <a:schemeClr val="tx1"/>
                </a:solidFill>
                <a:latin typeface="+mn-lt"/>
              </a:rPr>
              <a:t>Vocabulary</a:t>
            </a:r>
            <a:endParaRPr lang="en-US" sz="2800" dirty="0">
              <a:solidFill>
                <a:schemeClr val="tx1"/>
              </a:solidFill>
              <a:latin typeface="+mn-lt"/>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1371600"/>
            <a:ext cx="8108950" cy="4471988"/>
          </a:xfrm>
        </p:spPr>
        <p:txBody>
          <a:bodyPr/>
          <a:lstStyle/>
          <a:p>
            <a:pPr marL="457200" indent="-457200">
              <a:buNone/>
            </a:pPr>
            <a:r>
              <a:rPr lang="en-US" dirty="0" smtClean="0"/>
              <a:t>1) Do you agree with Mr. </a:t>
            </a:r>
            <a:r>
              <a:rPr lang="en-US" dirty="0">
                <a:solidFill>
                  <a:schemeClr val="tx1"/>
                </a:solidFill>
              </a:rPr>
              <a:t>Harlem </a:t>
            </a:r>
            <a:r>
              <a:rPr lang="en-US" dirty="0" smtClean="0">
                <a:solidFill>
                  <a:schemeClr val="tx1"/>
                </a:solidFill>
              </a:rPr>
              <a:t>Désir</a:t>
            </a:r>
            <a:r>
              <a:rPr lang="en-US" dirty="0" smtClean="0"/>
              <a:t>? Why?</a:t>
            </a:r>
          </a:p>
          <a:p>
            <a:pPr marL="457200" indent="-457200">
              <a:buNone/>
            </a:pPr>
            <a:endParaRPr lang="en-US" dirty="0" smtClean="0"/>
          </a:p>
          <a:p>
            <a:pPr marL="342900" indent="-342900">
              <a:buNone/>
            </a:pPr>
            <a:r>
              <a:rPr lang="en-US" dirty="0" smtClean="0"/>
              <a:t>2) What do you think about social networking sites?</a:t>
            </a:r>
          </a:p>
          <a:p>
            <a:pPr marL="342900" indent="-342900">
              <a:buNone/>
            </a:pPr>
            <a:endParaRPr lang="en-US" sz="2000" b="1" dirty="0" smtClean="0"/>
          </a:p>
          <a:p>
            <a:pPr marL="342900" indent="-342900">
              <a:buNone/>
            </a:pPr>
            <a:endParaRPr lang="en-US" sz="1800" dirty="0" smtClean="0"/>
          </a:p>
          <a:p>
            <a:pPr>
              <a:buNone/>
            </a:pPr>
            <a:endParaRPr lang="en-US" dirty="0"/>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447800" y="2895600"/>
            <a:ext cx="5276422" cy="3519486"/>
          </a:xfrm>
          <a:prstGeom prst="rect">
            <a:avLst/>
          </a:prstGeom>
        </p:spPr>
      </p:pic>
      <p:sp>
        <p:nvSpPr>
          <p:cNvPr id="7" name="Title 1"/>
          <p:cNvSpPr>
            <a:spLocks noGrp="1"/>
          </p:cNvSpPr>
          <p:nvPr>
            <p:ph type="title"/>
          </p:nvPr>
        </p:nvSpPr>
        <p:spPr>
          <a:xfrm>
            <a:off x="1143000" y="609600"/>
            <a:ext cx="5810280" cy="360363"/>
          </a:xfrm>
        </p:spPr>
        <p:txBody>
          <a:bodyPr/>
          <a:lstStyle/>
          <a:p>
            <a:r>
              <a:rPr lang="en-US" sz="2800" dirty="0" smtClean="0">
                <a:solidFill>
                  <a:schemeClr val="tx1"/>
                </a:solidFill>
                <a:latin typeface="+mn-lt"/>
              </a:rPr>
              <a:t>Conversation</a:t>
            </a:r>
            <a:endParaRPr lang="en-US" sz="2800" dirty="0">
              <a:solidFill>
                <a:schemeClr val="tx1"/>
              </a:solidFill>
              <a:latin typeface="+mn-lt"/>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399" y="1519237"/>
            <a:ext cx="7921625" cy="4700588"/>
          </a:xfrm>
        </p:spPr>
        <p:txBody>
          <a:bodyPr/>
          <a:lstStyle/>
          <a:p>
            <a:pPr marL="342900" indent="-342900">
              <a:buNone/>
            </a:pPr>
            <a:r>
              <a:rPr lang="en-US" dirty="0" smtClean="0"/>
              <a:t>1) </a:t>
            </a:r>
            <a:r>
              <a:rPr lang="en-US" dirty="0"/>
              <a:t>What is ‘freedom of expression’ according to you?</a:t>
            </a:r>
          </a:p>
          <a:p>
            <a:pPr marL="342900" indent="-342900">
              <a:buNone/>
            </a:pPr>
            <a:endParaRPr lang="en-US" dirty="0" smtClean="0"/>
          </a:p>
          <a:p>
            <a:pPr marL="342900" indent="-342900">
              <a:buNone/>
            </a:pPr>
            <a:r>
              <a:rPr lang="en-US" dirty="0" smtClean="0"/>
              <a:t>2) What can be done to curb hate speech?</a:t>
            </a:r>
          </a:p>
          <a:p>
            <a:pPr marL="342900" indent="-342900">
              <a:buNone/>
            </a:pPr>
            <a:endParaRPr lang="en-US" sz="2400" b="1" dirty="0" smtClean="0"/>
          </a:p>
          <a:p>
            <a:pPr>
              <a:buNone/>
            </a:pPr>
            <a:endParaRPr lang="en-US" dirty="0" smtClean="0"/>
          </a:p>
          <a:p>
            <a:pPr>
              <a:buNone/>
            </a:pPr>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19200" y="2743200"/>
            <a:ext cx="6210300" cy="3495798"/>
          </a:xfrm>
          <a:prstGeom prst="rect">
            <a:avLst/>
          </a:prstGeom>
        </p:spPr>
      </p:pic>
      <p:sp>
        <p:nvSpPr>
          <p:cNvPr id="6" name="Title 1"/>
          <p:cNvSpPr>
            <a:spLocks noGrp="1"/>
          </p:cNvSpPr>
          <p:nvPr>
            <p:ph type="title"/>
          </p:nvPr>
        </p:nvSpPr>
        <p:spPr>
          <a:xfrm>
            <a:off x="1143000" y="609600"/>
            <a:ext cx="5810280" cy="360363"/>
          </a:xfrm>
        </p:spPr>
        <p:txBody>
          <a:bodyPr/>
          <a:lstStyle/>
          <a:p>
            <a:r>
              <a:rPr lang="en-US" sz="2800" dirty="0" smtClean="0">
                <a:solidFill>
                  <a:schemeClr val="tx1"/>
                </a:solidFill>
                <a:latin typeface="+mn-lt"/>
              </a:rPr>
              <a:t>Conversation</a:t>
            </a:r>
            <a:endParaRPr lang="en-US" sz="2800" dirty="0">
              <a:solidFill>
                <a:schemeClr val="tx1"/>
              </a:solidFill>
              <a:latin typeface="+mn-lt"/>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81200" y="914400"/>
            <a:ext cx="5562600" cy="5029200"/>
          </a:xfrm>
          <a:prstGeom prst="rect">
            <a:avLst/>
          </a:prstGeom>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3_Default Design">
  <a:themeElements>
    <a:clrScheme name="1_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1_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398</TotalTime>
  <Words>567</Words>
  <Application>Microsoft Office PowerPoint</Application>
  <PresentationFormat>On-screen Show (4:3)</PresentationFormat>
  <Paragraphs>75</Paragraphs>
  <Slides>8</Slides>
  <Notes>3</Notes>
  <HiddenSlides>0</HiddenSlides>
  <MMClips>0</MMClips>
  <ScaleCrop>false</ScaleCrop>
  <HeadingPairs>
    <vt:vector size="4" baseType="variant">
      <vt:variant>
        <vt:lpstr>Theme</vt:lpstr>
      </vt:variant>
      <vt:variant>
        <vt:i4>2</vt:i4>
      </vt:variant>
      <vt:variant>
        <vt:lpstr>Slide Titles</vt:lpstr>
      </vt:variant>
      <vt:variant>
        <vt:i4>8</vt:i4>
      </vt:variant>
    </vt:vector>
  </HeadingPairs>
  <TitlesOfParts>
    <vt:vector size="10" baseType="lpstr">
      <vt:lpstr>3_Default Design</vt:lpstr>
      <vt:lpstr>Custom Design</vt:lpstr>
      <vt:lpstr>PowerPoint Presentation</vt:lpstr>
      <vt:lpstr>PowerPoint Presentation</vt:lpstr>
      <vt:lpstr>PowerPoint Presentation</vt:lpstr>
      <vt:lpstr>Comprehension</vt:lpstr>
      <vt:lpstr>Vocabulary</vt:lpstr>
      <vt:lpstr>Conversation</vt:lpstr>
      <vt:lpstr>Conversation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user</dc:creator>
  <cp:lastModifiedBy>User</cp:lastModifiedBy>
  <cp:revision>38</cp:revision>
  <dcterms:created xsi:type="dcterms:W3CDTF">2014-06-11T08:44:41Z</dcterms:created>
  <dcterms:modified xsi:type="dcterms:W3CDTF">2015-09-28T06:22:09Z</dcterms:modified>
</cp:coreProperties>
</file>