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686" r:id="rId2"/>
  </p:sldMasterIdLst>
  <p:notesMasterIdLst>
    <p:notesMasterId r:id="rId10"/>
  </p:notesMasterIdLst>
  <p:sldIdLst>
    <p:sldId id="258" r:id="rId3"/>
    <p:sldId id="259" r:id="rId4"/>
    <p:sldId id="260" r:id="rId5"/>
    <p:sldId id="261" r:id="rId6"/>
    <p:sldId id="262" r:id="rId7"/>
    <p:sldId id="263" r:id="rId8"/>
    <p:sldId id="264"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35" autoAdjust="0"/>
    <p:restoredTop sz="73357" autoAdjust="0"/>
  </p:normalViewPr>
  <p:slideViewPr>
    <p:cSldViewPr>
      <p:cViewPr>
        <p:scale>
          <a:sx n="69" d="100"/>
          <a:sy n="69" d="100"/>
        </p:scale>
        <p:origin x="-1446" y="-72"/>
      </p:cViewPr>
      <p:guideLst>
        <p:guide orient="horz" pos="2160"/>
        <p:guide pos="2880"/>
      </p:guideLst>
    </p:cSldViewPr>
  </p:slideViewPr>
  <p:notesTextViewPr>
    <p:cViewPr>
      <p:scale>
        <a:sx n="100" d="100"/>
        <a:sy n="100" d="100"/>
      </p:scale>
      <p:origin x="0" y="336"/>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A5F69EE-EBD9-472B-932D-6033737F647A}" type="datetimeFigureOut">
              <a:rPr lang="en-US" smtClean="0"/>
              <a:pPr/>
              <a:t>7/31/2015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2AB5D9-F35C-46C6-8CDB-ADBFF6D16D22}" type="slidenum">
              <a:rPr lang="en-US" smtClean="0"/>
              <a:pPr/>
              <a:t>‹#›</a:t>
            </a:fld>
            <a:endParaRPr lang="en-US"/>
          </a:p>
        </p:txBody>
      </p:sp>
    </p:spTree>
    <p:extLst>
      <p:ext uri="{BB962C8B-B14F-4D97-AF65-F5344CB8AC3E}">
        <p14:creationId xmlns:p14="http://schemas.microsoft.com/office/powerpoint/2010/main" val="26270804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arenR"/>
            </a:pPr>
            <a:r>
              <a:rPr lang="en-US" sz="1200" dirty="0" err="1" smtClean="0">
                <a:latin typeface="+mn-lt"/>
                <a:cs typeface="Calibri" pitchFamily="34" charset="0"/>
              </a:rPr>
              <a:t>Ceo</a:t>
            </a:r>
            <a:r>
              <a:rPr lang="en-US" sz="1200" dirty="0" smtClean="0">
                <a:latin typeface="+mn-lt"/>
                <a:cs typeface="Calibri" pitchFamily="34" charset="0"/>
              </a:rPr>
              <a:t> - Brian </a:t>
            </a:r>
            <a:r>
              <a:rPr lang="en-US" sz="1200" dirty="0" err="1" smtClean="0">
                <a:latin typeface="+mn-lt"/>
                <a:cs typeface="Calibri" pitchFamily="34" charset="0"/>
              </a:rPr>
              <a:t>Chesky</a:t>
            </a:r>
            <a:r>
              <a:rPr lang="en-US" sz="1200" dirty="0" smtClean="0">
                <a:latin typeface="+mn-lt"/>
                <a:cs typeface="Calibri" pitchFamily="34" charset="0"/>
              </a:rPr>
              <a:t> ,, Deputy Mayor - Bruno Julliard </a:t>
            </a:r>
          </a:p>
          <a:p>
            <a:pPr marL="228600" indent="-228600">
              <a:buAutoNum type="arabicParenR"/>
            </a:pPr>
            <a:r>
              <a:rPr lang="en-US" sz="1200" dirty="0" smtClean="0">
                <a:latin typeface="+mn-lt"/>
                <a:cs typeface="Calibri" pitchFamily="34" charset="0"/>
              </a:rPr>
              <a:t>In November, French lawmakers passed a law obliging </a:t>
            </a:r>
            <a:r>
              <a:rPr lang="en-US" sz="1200" dirty="0" err="1" smtClean="0">
                <a:latin typeface="+mn-lt"/>
                <a:cs typeface="Calibri" pitchFamily="34" charset="0"/>
              </a:rPr>
              <a:t>Airbnb</a:t>
            </a:r>
            <a:r>
              <a:rPr lang="en-US" sz="1200" dirty="0" smtClean="0">
                <a:latin typeface="+mn-lt"/>
                <a:cs typeface="Calibri" pitchFamily="34" charset="0"/>
              </a:rPr>
              <a:t> and similar sites to collect a “</a:t>
            </a:r>
            <a:r>
              <a:rPr lang="en-US" sz="1200" dirty="0" err="1" smtClean="0">
                <a:latin typeface="+mn-lt"/>
                <a:cs typeface="Calibri" pitchFamily="34" charset="0"/>
              </a:rPr>
              <a:t>taxe</a:t>
            </a:r>
            <a:r>
              <a:rPr lang="en-US" sz="1200" dirty="0" smtClean="0">
                <a:latin typeface="+mn-lt"/>
                <a:cs typeface="Calibri" pitchFamily="34" charset="0"/>
              </a:rPr>
              <a:t> de </a:t>
            </a:r>
            <a:r>
              <a:rPr lang="en-US" sz="1200" dirty="0" err="1" smtClean="0">
                <a:latin typeface="+mn-lt"/>
                <a:cs typeface="Calibri" pitchFamily="34" charset="0"/>
              </a:rPr>
              <a:t>séjour</a:t>
            </a:r>
            <a:r>
              <a:rPr lang="en-US" sz="1200" dirty="0" smtClean="0">
                <a:latin typeface="+mn-lt"/>
                <a:cs typeface="Calibri" pitchFamily="34" charset="0"/>
              </a:rPr>
              <a:t>”, or lodgings tax, like hotels. </a:t>
            </a:r>
          </a:p>
          <a:p>
            <a:pPr marL="228600" indent="-228600">
              <a:buAutoNum type="arabicParenR"/>
            </a:pPr>
            <a:r>
              <a:rPr lang="en-US" sz="1200" baseline="0" dirty="0" smtClean="0">
                <a:latin typeface="+mn-lt"/>
              </a:rPr>
              <a:t>France , Paris  </a:t>
            </a:r>
          </a:p>
          <a:p>
            <a:pPr marL="228600" marR="0" indent="-228600" algn="l" defTabSz="914400" rtl="0" eaLnBrk="1" fontAlgn="auto" latinLnBrk="0" hangingPunct="1">
              <a:lnSpc>
                <a:spcPct val="100000"/>
              </a:lnSpc>
              <a:spcBef>
                <a:spcPts val="0"/>
              </a:spcBef>
              <a:spcAft>
                <a:spcPts val="0"/>
              </a:spcAft>
              <a:buClrTx/>
              <a:buSzTx/>
              <a:buFontTx/>
              <a:buAutoNum type="arabicParenR"/>
              <a:tabLst/>
              <a:defRPr/>
            </a:pPr>
            <a:r>
              <a:rPr lang="en-US" sz="1200" baseline="0" dirty="0" smtClean="0">
                <a:latin typeface="+mn-lt"/>
              </a:rPr>
              <a:t> </a:t>
            </a:r>
            <a:r>
              <a:rPr lang="en-US" sz="1200" baseline="0" dirty="0" err="1" smtClean="0">
                <a:latin typeface="+mn-lt"/>
              </a:rPr>
              <a:t>Chesky</a:t>
            </a:r>
            <a:r>
              <a:rPr lang="en-US" sz="1200" baseline="0" dirty="0" smtClean="0">
                <a:latin typeface="+mn-lt"/>
              </a:rPr>
              <a:t> said in agreement , </a:t>
            </a:r>
            <a:r>
              <a:rPr lang="en-US" sz="1200" dirty="0" smtClean="0">
                <a:latin typeface="+mn-lt"/>
                <a:cs typeface="Calibri" pitchFamily="34" charset="0"/>
              </a:rPr>
              <a:t>“I don’t think for us to win [that] anybody has to lose”.</a:t>
            </a:r>
          </a:p>
          <a:p>
            <a:pPr marL="228600" indent="-228600">
              <a:buAutoNum type="arabicParenR"/>
            </a:pPr>
            <a:endParaRPr lang="en-IN"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4</a:t>
            </a:fld>
            <a:endParaRPr lang="en-US"/>
          </a:p>
        </p:txBody>
      </p:sp>
    </p:spTree>
    <p:extLst>
      <p:ext uri="{BB962C8B-B14F-4D97-AF65-F5344CB8AC3E}">
        <p14:creationId xmlns:p14="http://schemas.microsoft.com/office/powerpoint/2010/main" val="10115045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latin typeface="Calibri" pitchFamily="34" charset="0"/>
                <a:cs typeface="Calibri" pitchFamily="34" charset="0"/>
              </a:rPr>
              <a:t>hatchet - </a:t>
            </a:r>
            <a:r>
              <a:rPr lang="en-US" sz="1200" b="0" i="0" kern="1200" dirty="0" smtClean="0">
                <a:solidFill>
                  <a:schemeClr val="tx1"/>
                </a:solidFill>
                <a:latin typeface="+mn-lt"/>
                <a:ea typeface="+mn-ea"/>
                <a:cs typeface="+mn-cs"/>
              </a:rPr>
              <a:t>to become reconciled or reunited; make peace.</a:t>
            </a:r>
          </a:p>
          <a:p>
            <a:r>
              <a:rPr lang="en-US" sz="1200" b="0" i="0" kern="1200" dirty="0" smtClean="0">
                <a:solidFill>
                  <a:schemeClr val="tx1"/>
                </a:solidFill>
                <a:latin typeface="+mn-lt"/>
                <a:ea typeface="+mn-ea"/>
                <a:cs typeface="+mn-cs"/>
              </a:rPr>
              <a:t>Comply - to act or be in accordance with wishes, requests, </a:t>
            </a:r>
            <a:r>
              <a:rPr lang="en-US" sz="1200" b="0" i="0" kern="1200" dirty="0" smtClean="0">
                <a:solidFill>
                  <a:schemeClr val="tx1"/>
                </a:solidFill>
                <a:latin typeface="+mn-lt"/>
                <a:ea typeface="+mn-ea"/>
                <a:cs typeface="+mn-cs"/>
              </a:rPr>
              <a:t>demands, requirements,</a:t>
            </a:r>
            <a:r>
              <a:rPr lang="en-US" sz="1200" b="0" i="0" kern="1200" dirty="0" smtClean="0">
                <a:solidFill>
                  <a:schemeClr val="tx1"/>
                </a:solidFill>
                <a:latin typeface="+mn-lt"/>
                <a:ea typeface="+mn-ea"/>
                <a:cs typeface="+mn-cs"/>
              </a:rPr>
              <a:t> conditions, etc.; agree (sometimes followed by </a:t>
            </a:r>
            <a:r>
              <a:rPr lang="en-US" sz="1200" b="0" i="1" kern="1200" dirty="0" smtClean="0">
                <a:solidFill>
                  <a:schemeClr val="tx1"/>
                </a:solidFill>
                <a:latin typeface="+mn-lt"/>
                <a:ea typeface="+mn-ea"/>
                <a:cs typeface="+mn-cs"/>
              </a:rPr>
              <a:t>with</a:t>
            </a:r>
            <a:r>
              <a:rPr lang="en-US" sz="1200" b="0" i="0" kern="1200" dirty="0" smtClean="0">
                <a:solidFill>
                  <a:schemeClr val="tx1"/>
                </a:solidFill>
                <a:latin typeface="+mn-lt"/>
                <a:ea typeface="+mn-ea"/>
                <a:cs typeface="+mn-cs"/>
              </a:rPr>
              <a:t>)</a:t>
            </a:r>
          </a:p>
          <a:p>
            <a:r>
              <a:rPr lang="en-US" dirty="0" smtClean="0">
                <a:latin typeface="Calibri" pitchFamily="34" charset="0"/>
                <a:cs typeface="Calibri" pitchFamily="34" charset="0"/>
              </a:rPr>
              <a:t>regulations - </a:t>
            </a:r>
            <a:r>
              <a:rPr lang="en-US" sz="1200" b="0" i="0" kern="1200" dirty="0" smtClean="0">
                <a:solidFill>
                  <a:schemeClr val="tx1"/>
                </a:solidFill>
                <a:latin typeface="+mn-lt"/>
                <a:ea typeface="+mn-ea"/>
                <a:cs typeface="+mn-cs"/>
              </a:rPr>
              <a:t>a law, rule, or other order prescribed by authority, especially to </a:t>
            </a:r>
            <a:r>
              <a:rPr lang="en-US" sz="1200" b="0" i="0" u="none" strike="noStrike" kern="1200" dirty="0" smtClean="0">
                <a:solidFill>
                  <a:schemeClr val="tx1"/>
                </a:solidFill>
                <a:latin typeface="+mn-lt"/>
                <a:ea typeface="+mn-ea"/>
                <a:cs typeface="+mn-cs"/>
              </a:rPr>
              <a:t>regulate</a:t>
            </a:r>
            <a:r>
              <a:rPr lang="en-US" sz="1200" b="0" i="0" kern="1200" dirty="0" smtClean="0">
                <a:solidFill>
                  <a:schemeClr val="tx1"/>
                </a:solidFill>
                <a:latin typeface="+mn-lt"/>
                <a:ea typeface="+mn-ea"/>
                <a:cs typeface="+mn-cs"/>
              </a:rPr>
              <a:t> conduct.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libri" pitchFamily="34" charset="0"/>
                <a:cs typeface="Calibri" pitchFamily="34" charset="0"/>
              </a:rPr>
              <a:t>lodgings tax - </a:t>
            </a:r>
            <a:r>
              <a:rPr lang="en-US" sz="1200" b="0" i="0" kern="1200" dirty="0" smtClean="0">
                <a:solidFill>
                  <a:schemeClr val="tx1"/>
                </a:solidFill>
                <a:latin typeface="+mn-lt"/>
                <a:ea typeface="+mn-ea"/>
                <a:cs typeface="+mn-cs"/>
              </a:rPr>
              <a:t>Tax on accommodation in a house, especially in rooms for rent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libri" pitchFamily="34" charset="0"/>
                <a:cs typeface="Calibri" pitchFamily="34" charset="0"/>
              </a:rPr>
              <a:t>Hailed - </a:t>
            </a:r>
            <a:r>
              <a:rPr lang="en-US" sz="1200" b="0" i="0" kern="1200" dirty="0" smtClean="0">
                <a:solidFill>
                  <a:schemeClr val="tx1"/>
                </a:solidFill>
                <a:latin typeface="+mn-lt"/>
                <a:ea typeface="+mn-ea"/>
                <a:cs typeface="+mn-cs"/>
              </a:rPr>
              <a:t>to call out in order to greet, attract attention, etc.</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Calibri" pitchFamily="34" charset="0"/>
                <a:cs typeface="Calibri" pitchFamily="34" charset="0"/>
              </a:rPr>
              <a:t>Accommodation - </a:t>
            </a:r>
            <a:r>
              <a:rPr lang="en-US" sz="1200" b="0" i="0" kern="1200" dirty="0" smtClean="0">
                <a:solidFill>
                  <a:schemeClr val="tx1"/>
                </a:solidFill>
                <a:latin typeface="+mn-lt"/>
                <a:ea typeface="+mn-ea"/>
                <a:cs typeface="+mn-cs"/>
              </a:rPr>
              <a:t>the act of accommodating; state or process of being </a:t>
            </a:r>
            <a:r>
              <a:rPr lang="en-US" sz="1200" b="0" i="0" kern="1200" dirty="0" smtClean="0">
                <a:solidFill>
                  <a:schemeClr val="tx1"/>
                </a:solidFill>
                <a:latin typeface="+mn-lt"/>
                <a:ea typeface="+mn-ea"/>
                <a:cs typeface="+mn-cs"/>
              </a:rPr>
              <a:t>accommodated; adaptation.</a:t>
            </a:r>
            <a:endParaRPr lang="en-US" dirty="0" smtClean="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Calibri" pitchFamily="34" charset="0"/>
              <a:cs typeface="Calibri" pitchFamily="34" charset="0"/>
            </a:endParaRPr>
          </a:p>
          <a:p>
            <a:r>
              <a:rPr lang="en-US" sz="1200" b="0" i="0" kern="1200" dirty="0" smtClean="0">
                <a:solidFill>
                  <a:schemeClr val="tx1"/>
                </a:solidFill>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362AB5D9-F35C-46C6-8CDB-ADBFF6D16D22}" type="slidenum">
              <a:rPr lang="en-US" smtClean="0"/>
              <a:pPr/>
              <a:t>5</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A06E034-4A1C-42C3-A2FB-419B4D1B752E}" type="datetimeFigureOut">
              <a:rPr lang="en-US" smtClean="0"/>
              <a:pPr/>
              <a:t>7/31/2015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2BECB8-1A14-455E-BEE0-B8869ED5DDCC}"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06E034-4A1C-42C3-A2FB-419B4D1B752E}" type="datetimeFigureOut">
              <a:rPr lang="en-US" smtClean="0"/>
              <a:pPr/>
              <a:t>7/31/2015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2BECB8-1A14-455E-BEE0-B8869ED5DDCC}"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A06E034-4A1C-42C3-A2FB-419B4D1B752E}" type="datetimeFigureOut">
              <a:rPr lang="en-US" smtClean="0"/>
              <a:pPr/>
              <a:t>7/31/2015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2BECB8-1A14-455E-BEE0-B8869ED5DDCC}"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A06E034-4A1C-42C3-A2FB-419B4D1B752E}" type="datetimeFigureOut">
              <a:rPr lang="en-US" smtClean="0"/>
              <a:pPr/>
              <a:t>7/31/2015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2BECB8-1A14-455E-BEE0-B8869ED5DDCC}"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A06E034-4A1C-42C3-A2FB-419B4D1B752E}" type="datetimeFigureOut">
              <a:rPr lang="en-US" smtClean="0"/>
              <a:pPr/>
              <a:t>7/31/2015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2BECB8-1A14-455E-BEE0-B8869ED5DDCC}"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A06E034-4A1C-42C3-A2FB-419B4D1B752E}" type="datetimeFigureOut">
              <a:rPr lang="en-US" smtClean="0"/>
              <a:pPr/>
              <a:t>7/31/2015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2BECB8-1A14-455E-BEE0-B8869ED5DDCC}"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06E034-4A1C-42C3-A2FB-419B4D1B752E}" type="datetimeFigureOut">
              <a:rPr lang="en-US" smtClean="0"/>
              <a:pPr/>
              <a:t>7/31/2015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2BECB8-1A14-455E-BEE0-B8869ED5DDC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06E034-4A1C-42C3-A2FB-419B4D1B752E}" type="datetimeFigureOut">
              <a:rPr lang="en-US" smtClean="0"/>
              <a:pPr/>
              <a:t>7/31/2015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2BECB8-1A14-455E-BEE0-B8869ED5DDCC}"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A06E034-4A1C-42C3-A2FB-419B4D1B752E}" type="datetimeFigureOut">
              <a:rPr lang="en-US" smtClean="0"/>
              <a:pPr/>
              <a:t>7/31/2015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2BECB8-1A14-455E-BEE0-B8869ED5DDCC}"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06E034-4A1C-42C3-A2FB-419B4D1B752E}" type="datetimeFigureOut">
              <a:rPr lang="en-US" smtClean="0"/>
              <a:pPr/>
              <a:t>7/31/2015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2BECB8-1A14-455E-BEE0-B8869ED5DDCC}" type="slidenum">
              <a:rPr lang="en-US" smtClean="0"/>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A06E034-4A1C-42C3-A2FB-419B4D1B752E}" type="datetimeFigureOut">
              <a:rPr lang="en-US" smtClean="0"/>
              <a:pPr/>
              <a:t>7/31/2015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2BECB8-1A14-455E-BEE0-B8869ED5DDC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Slide Number Placeholder 2"/>
          <p:cNvSpPr>
            <a:spLocks noGrp="1"/>
          </p:cNvSpPr>
          <p:nvPr>
            <p:ph type="sldNum" idx="10"/>
          </p:nvPr>
        </p:nvSpPr>
        <p:spPr>
          <a:xfrm>
            <a:off x="598488" y="6526213"/>
            <a:ext cx="150812" cy="150812"/>
          </a:xfrm>
          <a:prstGeom prst="rect">
            <a:avLst/>
          </a:prstGeom>
        </p:spPr>
        <p:txBody>
          <a:bodyPr/>
          <a:lstStyle/>
          <a:p>
            <a:pPr>
              <a:defRPr/>
            </a:pPr>
            <a:fld id="{98F6EB86-9D46-48BA-96E4-F8F79B28F23F}" type="slidenum">
              <a:rPr lang="en-US" smtClean="0"/>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xfrm>
            <a:off x="598488" y="6526213"/>
            <a:ext cx="150812" cy="150812"/>
          </a:xfrm>
          <a:prstGeom prst="rect">
            <a:avLst/>
          </a:prstGeom>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4"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dirty="0" smtClean="0"/>
              <a:t>Click to edit the outline text format</a:t>
            </a:r>
          </a:p>
          <a:p>
            <a:pPr lvl="1"/>
            <a:r>
              <a:rPr lang="en-GB" dirty="0" smtClean="0"/>
              <a:t>Second Outline Level</a:t>
            </a:r>
          </a:p>
          <a:p>
            <a:pPr lvl="2"/>
            <a:r>
              <a:rPr lang="en-GB" dirty="0" smtClean="0"/>
              <a:t>Third Outline Level</a:t>
            </a:r>
          </a:p>
          <a:p>
            <a:pPr lvl="3"/>
            <a:r>
              <a:rPr lang="en-GB" dirty="0" smtClean="0"/>
              <a:t>Fourth Outline Level</a:t>
            </a:r>
          </a:p>
          <a:p>
            <a:pPr lvl="4"/>
            <a:r>
              <a:rPr lang="en-GB" dirty="0" smtClean="0"/>
              <a:t>Fifth Outline Level</a:t>
            </a:r>
          </a:p>
          <a:p>
            <a:pPr lvl="4"/>
            <a:r>
              <a:rPr lang="en-GB" dirty="0" smtClean="0"/>
              <a:t>Sixth Outline Level</a:t>
            </a:r>
          </a:p>
          <a:p>
            <a:pPr lvl="4"/>
            <a:r>
              <a:rPr lang="en-GB" dirty="0" smtClean="0"/>
              <a:t>Seventh Outline Level</a:t>
            </a:r>
          </a:p>
          <a:p>
            <a:pPr lvl="4"/>
            <a:r>
              <a:rPr lang="en-GB" dirty="0" smtClean="0"/>
              <a:t>Eighth Outline Level</a:t>
            </a:r>
          </a:p>
          <a:p>
            <a:pPr lvl="4"/>
            <a:r>
              <a:rPr lang="en-GB" dirty="0"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rot="10800000" flipV="1">
            <a:off x="6357950" y="6564578"/>
            <a:ext cx="2571736" cy="169277"/>
          </a:xfrm>
          <a:prstGeom prst="rect">
            <a:avLst/>
          </a:prstGeom>
          <a:noFill/>
          <a:ln w="21600">
            <a:noFill/>
            <a:round/>
            <a:headEnd/>
            <a:tailEnd/>
          </a:ln>
          <a:effectLst/>
        </p:spPr>
        <p:txBody>
          <a:bodyPr wrap="squar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a:solidFill>
                  <a:srgbClr val="FFFFFF"/>
                </a:solidFill>
              </a:rPr>
              <a:t>© </a:t>
            </a:r>
            <a:r>
              <a:rPr lang="en-US" sz="1100" dirty="0" smtClean="0">
                <a:solidFill>
                  <a:srgbClr val="FFFFFF"/>
                </a:solidFill>
              </a:rPr>
              <a:t>2015</a:t>
            </a:r>
            <a:r>
              <a:rPr lang="en-US" sz="1100" baseline="0" dirty="0" smtClean="0">
                <a:solidFill>
                  <a:srgbClr val="FFFFFF"/>
                </a:solidFill>
              </a:rPr>
              <a:t> albert-learning</a:t>
            </a:r>
            <a:r>
              <a:rPr lang="en-US" sz="1100" dirty="0" smtClean="0">
                <a:solidFill>
                  <a:srgbClr val="FFFFFF"/>
                </a:solidFill>
              </a:rPr>
              <a:t>.com</a:t>
            </a:r>
            <a:endParaRPr lang="en-US" sz="1100" dirty="0">
              <a:solidFill>
                <a:srgbClr val="FFFFFF"/>
              </a:solidFill>
            </a:endParaRPr>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3082" name="Line 10"/>
          <p:cNvSpPr>
            <a:spLocks noChangeShapeType="1"/>
          </p:cNvSpPr>
          <p:nvPr/>
        </p:nvSpPr>
        <p:spPr bwMode="auto">
          <a:xfrm>
            <a:off x="995363" y="6526213"/>
            <a:ext cx="1587" cy="165100"/>
          </a:xfrm>
          <a:prstGeom prst="line">
            <a:avLst/>
          </a:prstGeom>
          <a:noFill/>
          <a:ln w="9360">
            <a:solidFill>
              <a:srgbClr val="FFFFFF"/>
            </a:solidFill>
            <a:miter lim="800000"/>
            <a:headEnd/>
            <a:tailEnd/>
          </a:ln>
          <a:effectLst/>
        </p:spPr>
        <p:txBody>
          <a:bodyPr/>
          <a:lstStyle/>
          <a:p>
            <a:pPr>
              <a:defRPr/>
            </a:pPr>
            <a:endParaRPr lang="en-US"/>
          </a:p>
        </p:txBody>
      </p:sp>
      <p:sp>
        <p:nvSpPr>
          <p:cNvPr id="11" name="Rectangle 10"/>
          <p:cNvSpPr/>
          <p:nvPr userDrawn="1"/>
        </p:nvSpPr>
        <p:spPr>
          <a:xfrm>
            <a:off x="1000100" y="0"/>
            <a:ext cx="5286412" cy="369332"/>
          </a:xfrm>
          <a:prstGeom prst="rect">
            <a:avLst/>
          </a:prstGeom>
        </p:spPr>
        <p:txBody>
          <a:bodyPr wrap="square">
            <a:spAutoFit/>
          </a:bodyPr>
          <a:lstStyle/>
          <a:p>
            <a:pPr fontAlgn="base"/>
            <a:r>
              <a:rPr lang="en-US" b="1" i="0" u="none" strike="noStrike" kern="1200" dirty="0" err="1" smtClean="0">
                <a:solidFill>
                  <a:schemeClr val="bg1"/>
                </a:solidFill>
                <a:latin typeface="+mj-lt"/>
                <a:ea typeface="+mn-ea"/>
                <a:cs typeface="Arial" charset="0"/>
              </a:rPr>
              <a:t>Airbnb</a:t>
            </a:r>
            <a:r>
              <a:rPr lang="en-US" b="1" i="0" u="none" strike="noStrike" kern="1200" dirty="0" smtClean="0">
                <a:solidFill>
                  <a:schemeClr val="bg1"/>
                </a:solidFill>
                <a:latin typeface="+mj-lt"/>
                <a:ea typeface="+mn-ea"/>
                <a:cs typeface="Arial" charset="0"/>
              </a:rPr>
              <a:t> vows to comply with Paris lodgings tax</a:t>
            </a:r>
            <a:endParaRPr lang="en-US" b="1" i="0" u="none" strike="noStrike" kern="1200" dirty="0">
              <a:solidFill>
                <a:schemeClr val="bg1"/>
              </a:solidFill>
              <a:latin typeface="+mj-lt"/>
              <a:ea typeface="+mn-ea"/>
              <a:cs typeface="Arial" charset="0"/>
            </a:endParaRPr>
          </a:p>
        </p:txBody>
      </p:sp>
      <p:pic>
        <p:nvPicPr>
          <p:cNvPr id="2" name="Picture 2" descr="E:\PPTS\Logo albert_rouge.png"/>
          <p:cNvPicPr>
            <a:picLocks noChangeAspect="1" noChangeArrowheads="1"/>
          </p:cNvPicPr>
          <p:nvPr userDrawn="1"/>
        </p:nvPicPr>
        <p:blipFill>
          <a:blip r:embed="rId15" cstate="print"/>
          <a:srcRect/>
          <a:stretch>
            <a:fillRect/>
          </a:stretch>
        </p:blipFill>
        <p:spPr bwMode="auto">
          <a:xfrm>
            <a:off x="7786710" y="-357214"/>
            <a:ext cx="1152144" cy="1152144"/>
          </a:xfrm>
          <a:prstGeom prst="rect">
            <a:avLst/>
          </a:prstGeom>
          <a:noFill/>
        </p:spPr>
      </p:pic>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85"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06E034-4A1C-42C3-A2FB-419B4D1B752E}" type="datetimeFigureOut">
              <a:rPr lang="en-US" smtClean="0"/>
              <a:pPr/>
              <a:t>7/31/2015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2BECB8-1A14-455E-BEE0-B8869ED5DDC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ChangeArrowheads="1"/>
          </p:cNvSpPr>
          <p:nvPr/>
        </p:nvSpPr>
        <p:spPr bwMode="auto">
          <a:xfrm>
            <a:off x="642910" y="6072206"/>
            <a:ext cx="8215370" cy="307777"/>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effectLst/>
                <a:latin typeface="Arial" pitchFamily="34" charset="0"/>
                <a:cs typeface="Arial" pitchFamily="34" charset="0"/>
              </a:rPr>
              <a:t>http://www.france24.com/en/20150226-paris-airbnb-cooperate-home-rental-hotels-chesky-france/</a:t>
            </a:r>
          </a:p>
        </p:txBody>
      </p:sp>
      <p:sp>
        <p:nvSpPr>
          <p:cNvPr id="3" name="Rectangle 2"/>
          <p:cNvSpPr/>
          <p:nvPr/>
        </p:nvSpPr>
        <p:spPr>
          <a:xfrm>
            <a:off x="642910" y="548680"/>
            <a:ext cx="7500990" cy="1200329"/>
          </a:xfrm>
          <a:prstGeom prst="rect">
            <a:avLst/>
          </a:prstGeom>
        </p:spPr>
        <p:txBody>
          <a:bodyPr wrap="square">
            <a:spAutoFit/>
          </a:bodyPr>
          <a:lstStyle/>
          <a:p>
            <a:pPr algn="ctr"/>
            <a:r>
              <a:rPr lang="en-US" b="1" dirty="0" smtClean="0"/>
              <a:t>The city of Paris appeared to have buried the hatchet with </a:t>
            </a:r>
            <a:r>
              <a:rPr lang="en-US" b="1" dirty="0" err="1" smtClean="0"/>
              <a:t>Airbnb</a:t>
            </a:r>
            <a:r>
              <a:rPr lang="en-US" b="1" dirty="0" smtClean="0"/>
              <a:t> on Thursday after the short-term rental website promised to comply with city regulations to start collecting a lodgings tax. Paris is the No. 1 destination for </a:t>
            </a:r>
            <a:r>
              <a:rPr lang="en-US" b="1" dirty="0" err="1" smtClean="0"/>
              <a:t>Airbnb</a:t>
            </a:r>
            <a:r>
              <a:rPr lang="en-US" b="1" dirty="0" smtClean="0"/>
              <a:t> users</a:t>
            </a:r>
            <a:r>
              <a:rPr lang="en-US" dirty="0" smtClean="0"/>
              <a:t>.</a:t>
            </a:r>
            <a:endParaRPr lang="en-US" dirty="0"/>
          </a:p>
        </p:txBody>
      </p:sp>
      <p:pic>
        <p:nvPicPr>
          <p:cNvPr id="1026" name="Picture 2" descr="C:\Users\pc\Downloads\reduction-airbn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7584" y="2060848"/>
            <a:ext cx="7560839" cy="388843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1428736"/>
            <a:ext cx="8643998" cy="4278094"/>
          </a:xfrm>
          <a:prstGeom prst="rect">
            <a:avLst/>
          </a:prstGeom>
        </p:spPr>
        <p:txBody>
          <a:bodyPr wrap="square">
            <a:spAutoFit/>
          </a:bodyPr>
          <a:lstStyle/>
          <a:p>
            <a:pPr>
              <a:buFont typeface="Wingdings" pitchFamily="2" charset="2"/>
              <a:buChar char="Ø"/>
            </a:pPr>
            <a:r>
              <a:rPr lang="en-US" sz="1600" dirty="0" smtClean="0">
                <a:latin typeface="+mn-lt"/>
                <a:cs typeface="Calibri" pitchFamily="34" charset="0"/>
              </a:rPr>
              <a:t>It was all smiles and handshakes when </a:t>
            </a:r>
            <a:r>
              <a:rPr lang="en-US" sz="1600" dirty="0" err="1" smtClean="0">
                <a:latin typeface="+mn-lt"/>
                <a:cs typeface="Calibri" pitchFamily="34" charset="0"/>
              </a:rPr>
              <a:t>Airbnb’s</a:t>
            </a:r>
            <a:r>
              <a:rPr lang="en-US" sz="1600" dirty="0" smtClean="0">
                <a:latin typeface="+mn-lt"/>
                <a:cs typeface="Calibri" pitchFamily="34" charset="0"/>
              </a:rPr>
              <a:t> CEO Brian </a:t>
            </a:r>
            <a:r>
              <a:rPr lang="en-US" sz="1600" dirty="0" err="1" smtClean="0">
                <a:latin typeface="+mn-lt"/>
                <a:cs typeface="Calibri" pitchFamily="34" charset="0"/>
              </a:rPr>
              <a:t>Chesky</a:t>
            </a:r>
            <a:r>
              <a:rPr lang="en-US" sz="1600" dirty="0" smtClean="0">
                <a:latin typeface="+mn-lt"/>
                <a:cs typeface="Calibri" pitchFamily="34" charset="0"/>
              </a:rPr>
              <a:t> appeared before the cameras with Deputy Mayor Bruno Julliard at the Town Hall in Paris.</a:t>
            </a:r>
          </a:p>
          <a:p>
            <a:pPr>
              <a:buFont typeface="Wingdings" pitchFamily="2" charset="2"/>
              <a:buChar char="Ø"/>
            </a:pPr>
            <a:endParaRPr lang="en-US" sz="1600" dirty="0" smtClean="0">
              <a:latin typeface="+mn-lt"/>
              <a:cs typeface="Calibri" pitchFamily="34" charset="0"/>
            </a:endParaRPr>
          </a:p>
          <a:p>
            <a:pPr>
              <a:buFont typeface="Wingdings" pitchFamily="2" charset="2"/>
              <a:buChar char="Ø"/>
            </a:pPr>
            <a:r>
              <a:rPr lang="en-US" sz="1600" dirty="0" smtClean="0">
                <a:latin typeface="+mn-lt"/>
                <a:cs typeface="Calibri" pitchFamily="34" charset="0"/>
              </a:rPr>
              <a:t>“We had a very cordial discussion,” said the deputy mayor, while </a:t>
            </a:r>
            <a:r>
              <a:rPr lang="en-US" sz="1600" dirty="0" err="1" smtClean="0">
                <a:latin typeface="+mn-lt"/>
                <a:cs typeface="Calibri" pitchFamily="34" charset="0"/>
              </a:rPr>
              <a:t>Chesky</a:t>
            </a:r>
            <a:r>
              <a:rPr lang="en-US" sz="1600" dirty="0" smtClean="0">
                <a:latin typeface="+mn-lt"/>
                <a:cs typeface="Calibri" pitchFamily="34" charset="0"/>
              </a:rPr>
              <a:t> hailed the French capital as </a:t>
            </a:r>
            <a:r>
              <a:rPr lang="en-US" sz="1600" dirty="0" err="1" smtClean="0">
                <a:latin typeface="+mn-lt"/>
                <a:cs typeface="Calibri" pitchFamily="34" charset="0"/>
              </a:rPr>
              <a:t>Airbnb's</a:t>
            </a:r>
            <a:r>
              <a:rPr lang="en-US" sz="1600" dirty="0" smtClean="0">
                <a:latin typeface="+mn-lt"/>
                <a:cs typeface="Calibri" pitchFamily="34" charset="0"/>
              </a:rPr>
              <a:t> "Number one city".</a:t>
            </a:r>
          </a:p>
          <a:p>
            <a:pPr>
              <a:buFont typeface="Wingdings" pitchFamily="2" charset="2"/>
              <a:buChar char="Ø"/>
            </a:pPr>
            <a:endParaRPr lang="en-US" sz="1600" dirty="0" smtClean="0">
              <a:latin typeface="+mn-lt"/>
              <a:cs typeface="Calibri" pitchFamily="34" charset="0"/>
            </a:endParaRPr>
          </a:p>
          <a:p>
            <a:pPr>
              <a:buFont typeface="Wingdings" pitchFamily="2" charset="2"/>
              <a:buChar char="Ø"/>
            </a:pPr>
            <a:r>
              <a:rPr lang="en-US" sz="1600" dirty="0" smtClean="0">
                <a:latin typeface="+mn-lt"/>
                <a:cs typeface="Calibri" pitchFamily="34" charset="0"/>
              </a:rPr>
              <a:t>The meeting came two weeks after Parisian hotel owners penned a letter to Prime Minister Manuel </a:t>
            </a:r>
            <a:r>
              <a:rPr lang="en-US" sz="1600" dirty="0" err="1" smtClean="0">
                <a:latin typeface="+mn-lt"/>
                <a:cs typeface="Calibri" pitchFamily="34" charset="0"/>
              </a:rPr>
              <a:t>Valls</a:t>
            </a:r>
            <a:r>
              <a:rPr lang="en-US" sz="1600" dirty="0" smtClean="0">
                <a:latin typeface="+mn-lt"/>
                <a:cs typeface="Calibri" pitchFamily="34" charset="0"/>
              </a:rPr>
              <a:t>, angered by what they describe as “unfair” competition from the San Francisco-based rental website.</a:t>
            </a:r>
          </a:p>
          <a:p>
            <a:pPr>
              <a:buFont typeface="Wingdings" pitchFamily="2" charset="2"/>
              <a:buChar char="Ø"/>
            </a:pPr>
            <a:endParaRPr lang="en-US" sz="1600" dirty="0" smtClean="0">
              <a:latin typeface="+mn-lt"/>
              <a:cs typeface="Calibri" pitchFamily="34" charset="0"/>
            </a:endParaRPr>
          </a:p>
          <a:p>
            <a:pPr>
              <a:buFont typeface="Wingdings" pitchFamily="2" charset="2"/>
              <a:buChar char="Ø"/>
            </a:pPr>
            <a:r>
              <a:rPr lang="en-US" sz="1600" dirty="0" smtClean="0">
                <a:latin typeface="+mn-lt"/>
                <a:cs typeface="Calibri" pitchFamily="34" charset="0"/>
              </a:rPr>
              <a:t>In November, French lawmakers passed a law obliging </a:t>
            </a:r>
            <a:r>
              <a:rPr lang="en-US" sz="1600" dirty="0" err="1" smtClean="0">
                <a:latin typeface="+mn-lt"/>
                <a:cs typeface="Calibri" pitchFamily="34" charset="0"/>
              </a:rPr>
              <a:t>Airbnb</a:t>
            </a:r>
            <a:r>
              <a:rPr lang="en-US" sz="1600" dirty="0" smtClean="0">
                <a:latin typeface="+mn-lt"/>
                <a:cs typeface="Calibri" pitchFamily="34" charset="0"/>
              </a:rPr>
              <a:t> and similar sites to collect a “</a:t>
            </a:r>
            <a:r>
              <a:rPr lang="en-US" sz="1600" dirty="0" err="1" smtClean="0">
                <a:latin typeface="+mn-lt"/>
                <a:cs typeface="Calibri" pitchFamily="34" charset="0"/>
              </a:rPr>
              <a:t>taxe</a:t>
            </a:r>
            <a:r>
              <a:rPr lang="en-US" sz="1600" dirty="0" smtClean="0">
                <a:latin typeface="+mn-lt"/>
                <a:cs typeface="Calibri" pitchFamily="34" charset="0"/>
              </a:rPr>
              <a:t> de </a:t>
            </a:r>
            <a:r>
              <a:rPr lang="en-US" sz="1600" dirty="0" err="1" smtClean="0">
                <a:latin typeface="+mn-lt"/>
                <a:cs typeface="Calibri" pitchFamily="34" charset="0"/>
              </a:rPr>
              <a:t>séjour</a:t>
            </a:r>
            <a:r>
              <a:rPr lang="en-US" sz="1600" dirty="0" smtClean="0">
                <a:latin typeface="+mn-lt"/>
                <a:cs typeface="Calibri" pitchFamily="34" charset="0"/>
              </a:rPr>
              <a:t>”, or lodgings tax, like hotels. The tax amounts to between €0.20 and €0.75 per day and brings in some €40 million to Paris every year.</a:t>
            </a:r>
          </a:p>
          <a:p>
            <a:pPr>
              <a:buFont typeface="Wingdings" pitchFamily="2" charset="2"/>
              <a:buChar char="Ø"/>
            </a:pPr>
            <a:endParaRPr lang="en-US" sz="1600" dirty="0" smtClean="0">
              <a:latin typeface="+mn-lt"/>
              <a:cs typeface="Calibri" pitchFamily="34" charset="0"/>
            </a:endParaRPr>
          </a:p>
          <a:p>
            <a:pPr>
              <a:buFont typeface="Wingdings" pitchFamily="2" charset="2"/>
              <a:buChar char="Ø"/>
            </a:pPr>
            <a:r>
              <a:rPr lang="en-US" sz="1600" dirty="0" smtClean="0">
                <a:latin typeface="+mn-lt"/>
                <a:cs typeface="Calibri" pitchFamily="34" charset="0"/>
              </a:rPr>
              <a:t>“</a:t>
            </a:r>
            <a:r>
              <a:rPr lang="en-US" sz="1600" dirty="0" err="1" smtClean="0">
                <a:latin typeface="+mn-lt"/>
                <a:cs typeface="Calibri" pitchFamily="34" charset="0"/>
              </a:rPr>
              <a:t>Airbnb</a:t>
            </a:r>
            <a:r>
              <a:rPr lang="en-US" sz="1600" dirty="0" smtClean="0">
                <a:latin typeface="+mn-lt"/>
                <a:cs typeface="Calibri" pitchFamily="34" charset="0"/>
              </a:rPr>
              <a:t> has become an essential offering for accommodation in Paris, especially for younger tourists,” Julliard said, pointing to the shortage of affordable hotel </a:t>
            </a:r>
            <a:r>
              <a:rPr lang="en-US" sz="1600" dirty="0" err="1" smtClean="0">
                <a:latin typeface="+mn-lt"/>
                <a:cs typeface="Calibri" pitchFamily="34" charset="0"/>
              </a:rPr>
              <a:t>rooms.Chesky</a:t>
            </a:r>
            <a:r>
              <a:rPr lang="en-US" sz="1600" dirty="0" smtClean="0">
                <a:latin typeface="+mn-lt"/>
                <a:cs typeface="Calibri" pitchFamily="34" charset="0"/>
              </a:rPr>
              <a:t> nodded in agreement, adding that: “I don’t think for us to win [that] anybody has to lose”.</a:t>
            </a:r>
            <a:endParaRPr lang="en-US" sz="1600" dirty="0">
              <a:latin typeface="+mn-lt"/>
              <a:cs typeface="Calibri" pitchFamily="34" charset="0"/>
            </a:endParaRPr>
          </a:p>
        </p:txBody>
      </p:sp>
      <p:sp>
        <p:nvSpPr>
          <p:cNvPr id="3" name="TextBox 2"/>
          <p:cNvSpPr txBox="1"/>
          <p:nvPr/>
        </p:nvSpPr>
        <p:spPr>
          <a:xfrm>
            <a:off x="2714612" y="571480"/>
            <a:ext cx="3717684" cy="707886"/>
          </a:xfrm>
          <a:prstGeom prst="rect">
            <a:avLst/>
          </a:prstGeom>
          <a:noFill/>
        </p:spPr>
        <p:txBody>
          <a:bodyPr wrap="none" rtlCol="0">
            <a:spAutoFit/>
          </a:bodyPr>
          <a:lstStyle/>
          <a:p>
            <a:r>
              <a:rPr lang="en-US" sz="4000" b="1" dirty="0" smtClean="0">
                <a:latin typeface="+mn-lt"/>
                <a:cs typeface="Calibri" pitchFamily="34" charset="0"/>
              </a:rPr>
              <a:t>News:Reading</a:t>
            </a:r>
            <a:endParaRPr lang="en-US" sz="4000" b="1" dirty="0">
              <a:latin typeface="+mn-lt"/>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28794" y="571480"/>
            <a:ext cx="5309467" cy="707886"/>
          </a:xfrm>
          <a:prstGeom prst="rect">
            <a:avLst/>
          </a:prstGeom>
          <a:noFill/>
        </p:spPr>
        <p:txBody>
          <a:bodyPr wrap="none" rtlCol="0">
            <a:spAutoFit/>
          </a:bodyPr>
          <a:lstStyle/>
          <a:p>
            <a:r>
              <a:rPr lang="en-US" sz="4000" b="1" dirty="0" smtClean="0">
                <a:latin typeface="+mn-lt"/>
              </a:rPr>
              <a:t>Hunting down frauds</a:t>
            </a:r>
            <a:endParaRPr lang="en-US" sz="4000" b="1" dirty="0">
              <a:latin typeface="+mn-lt"/>
              <a:cs typeface="Calibri" pitchFamily="34" charset="0"/>
            </a:endParaRPr>
          </a:p>
        </p:txBody>
      </p:sp>
      <p:sp>
        <p:nvSpPr>
          <p:cNvPr id="3" name="Rectangle 2"/>
          <p:cNvSpPr/>
          <p:nvPr/>
        </p:nvSpPr>
        <p:spPr>
          <a:xfrm>
            <a:off x="428596" y="1225689"/>
            <a:ext cx="8286808" cy="4770537"/>
          </a:xfrm>
          <a:prstGeom prst="rect">
            <a:avLst/>
          </a:prstGeom>
        </p:spPr>
        <p:txBody>
          <a:bodyPr wrap="square">
            <a:spAutoFit/>
          </a:bodyPr>
          <a:lstStyle/>
          <a:p>
            <a:pPr>
              <a:buFont typeface="Wingdings" pitchFamily="2" charset="2"/>
              <a:buChar char="Ø"/>
            </a:pPr>
            <a:r>
              <a:rPr lang="en-US" sz="1600" dirty="0" smtClean="0">
                <a:latin typeface="+mn-lt"/>
                <a:cs typeface="Calibri" pitchFamily="34" charset="0"/>
              </a:rPr>
              <a:t>Paris is the No. 1 destination for </a:t>
            </a:r>
            <a:r>
              <a:rPr lang="en-US" sz="1600" dirty="0" err="1" smtClean="0">
                <a:latin typeface="+mn-lt"/>
                <a:cs typeface="Calibri" pitchFamily="34" charset="0"/>
              </a:rPr>
              <a:t>Airbnb</a:t>
            </a:r>
            <a:r>
              <a:rPr lang="en-US" sz="1600" dirty="0" smtClean="0">
                <a:latin typeface="+mn-lt"/>
                <a:cs typeface="Calibri" pitchFamily="34" charset="0"/>
              </a:rPr>
              <a:t> users, with a total of 1.8 million visits since its creation in 2008, and the site now counts more than 40,000 Parisian homes to its network. Five years ago, just 50 Parisian homes were registered with </a:t>
            </a:r>
            <a:r>
              <a:rPr lang="en-US" sz="1600" dirty="0" err="1" smtClean="0">
                <a:latin typeface="+mn-lt"/>
                <a:cs typeface="Calibri" pitchFamily="34" charset="0"/>
              </a:rPr>
              <a:t>Airbnb</a:t>
            </a:r>
            <a:r>
              <a:rPr lang="en-US" sz="1600" dirty="0" smtClean="0">
                <a:latin typeface="+mn-lt"/>
                <a:cs typeface="Calibri" pitchFamily="34" charset="0"/>
              </a:rPr>
              <a:t>.</a:t>
            </a:r>
          </a:p>
          <a:p>
            <a:pPr>
              <a:buFont typeface="Wingdings" pitchFamily="2" charset="2"/>
              <a:buChar char="Ø"/>
            </a:pPr>
            <a:endParaRPr lang="en-US" sz="1600" dirty="0" smtClean="0">
              <a:latin typeface="+mn-lt"/>
              <a:cs typeface="Calibri" pitchFamily="34" charset="0"/>
            </a:endParaRPr>
          </a:p>
          <a:p>
            <a:pPr>
              <a:buFont typeface="Wingdings" pitchFamily="2" charset="2"/>
              <a:buChar char="Ø"/>
            </a:pPr>
            <a:r>
              <a:rPr lang="en-US" sz="1600" dirty="0" smtClean="0">
                <a:latin typeface="+mn-lt"/>
                <a:cs typeface="Calibri" pitchFamily="34" charset="0"/>
              </a:rPr>
              <a:t>“Ultimately we’re allowing people that couldn’t have made an income to be able to share their space and we allow people who wouldn’t have been able to afford to come to Paris to come and stay,” </a:t>
            </a:r>
            <a:r>
              <a:rPr lang="en-US" sz="1600" dirty="0" err="1" smtClean="0">
                <a:latin typeface="+mn-lt"/>
                <a:cs typeface="Calibri" pitchFamily="34" charset="0"/>
              </a:rPr>
              <a:t>Chesky</a:t>
            </a:r>
            <a:r>
              <a:rPr lang="en-US" sz="1600" dirty="0" smtClean="0">
                <a:latin typeface="+mn-lt"/>
                <a:cs typeface="Calibri" pitchFamily="34" charset="0"/>
              </a:rPr>
              <a:t> said.</a:t>
            </a:r>
          </a:p>
          <a:p>
            <a:pPr>
              <a:buFont typeface="Wingdings" pitchFamily="2" charset="2"/>
              <a:buChar char="Ø"/>
            </a:pPr>
            <a:endParaRPr lang="en-US" sz="1600" dirty="0" smtClean="0">
              <a:latin typeface="+mn-lt"/>
              <a:cs typeface="Calibri" pitchFamily="34" charset="0"/>
            </a:endParaRPr>
          </a:p>
          <a:p>
            <a:pPr>
              <a:buFont typeface="Wingdings" pitchFamily="2" charset="2"/>
              <a:buChar char="Ø"/>
            </a:pPr>
            <a:r>
              <a:rPr lang="en-US" sz="1600" dirty="0" smtClean="0">
                <a:latin typeface="+mn-lt"/>
                <a:cs typeface="Calibri" pitchFamily="34" charset="0"/>
              </a:rPr>
              <a:t>He added that he had taken the concerns voiced by the mayor’s office seriously.</a:t>
            </a:r>
          </a:p>
          <a:p>
            <a:r>
              <a:rPr lang="en-US" sz="1600" dirty="0" smtClean="0">
                <a:latin typeface="+mn-lt"/>
                <a:cs typeface="Calibri" pitchFamily="34" charset="0"/>
              </a:rPr>
              <a:t>“We want to make sure that hosts do comply with local laws and regulations. So whatever we can do to cooperate we would like to do that,” he said.</a:t>
            </a:r>
          </a:p>
          <a:p>
            <a:pPr>
              <a:buFont typeface="Wingdings" pitchFamily="2" charset="2"/>
              <a:buChar char="Ø"/>
            </a:pPr>
            <a:endParaRPr lang="en-US" sz="1600" dirty="0" smtClean="0">
              <a:latin typeface="+mn-lt"/>
              <a:cs typeface="Calibri" pitchFamily="34" charset="0"/>
            </a:endParaRPr>
          </a:p>
          <a:p>
            <a:pPr>
              <a:buFont typeface="Wingdings" pitchFamily="2" charset="2"/>
              <a:buChar char="Ø"/>
            </a:pPr>
            <a:r>
              <a:rPr lang="en-US" sz="1600" dirty="0" smtClean="0">
                <a:latin typeface="+mn-lt"/>
                <a:cs typeface="Calibri" pitchFamily="34" charset="0"/>
              </a:rPr>
              <a:t>As part of the cooperation, </a:t>
            </a:r>
            <a:r>
              <a:rPr lang="en-US" sz="1600" dirty="0" err="1" smtClean="0">
                <a:latin typeface="+mn-lt"/>
                <a:cs typeface="Calibri" pitchFamily="34" charset="0"/>
              </a:rPr>
              <a:t>Airbnb</a:t>
            </a:r>
            <a:r>
              <a:rPr lang="en-US" sz="1600" dirty="0" smtClean="0">
                <a:latin typeface="+mn-lt"/>
                <a:cs typeface="Calibri" pitchFamily="34" charset="0"/>
              </a:rPr>
              <a:t> has promised to look out for users who abuse the system by pretending to live in apartments exclusively reserved for short-term rental.</a:t>
            </a:r>
          </a:p>
          <a:p>
            <a:r>
              <a:rPr lang="en-US" sz="1600" dirty="0" smtClean="0">
                <a:latin typeface="+mn-lt"/>
                <a:cs typeface="Calibri" pitchFamily="34" charset="0"/>
              </a:rPr>
              <a:t>Last year, Paris intensified its controls to make sure that </a:t>
            </a:r>
            <a:r>
              <a:rPr lang="en-US" sz="1600" dirty="0" err="1" smtClean="0">
                <a:latin typeface="+mn-lt"/>
                <a:cs typeface="Calibri" pitchFamily="34" charset="0"/>
              </a:rPr>
              <a:t>Airbnb</a:t>
            </a:r>
            <a:r>
              <a:rPr lang="en-US" sz="1600" dirty="0" smtClean="0">
                <a:latin typeface="+mn-lt"/>
                <a:cs typeface="Calibri" pitchFamily="34" charset="0"/>
              </a:rPr>
              <a:t> home owners were not violating the rules.</a:t>
            </a:r>
          </a:p>
          <a:p>
            <a:pPr>
              <a:buFont typeface="Wingdings" pitchFamily="2" charset="2"/>
              <a:buChar char="Ø"/>
            </a:pPr>
            <a:endParaRPr lang="en-US" sz="1600" dirty="0" smtClean="0">
              <a:latin typeface="+mn-lt"/>
              <a:cs typeface="Calibri" pitchFamily="34" charset="0"/>
            </a:endParaRPr>
          </a:p>
          <a:p>
            <a:pPr>
              <a:buFont typeface="Wingdings" pitchFamily="2" charset="2"/>
              <a:buChar char="Ø"/>
            </a:pPr>
            <a:r>
              <a:rPr lang="en-US" sz="1600" dirty="0" smtClean="0">
                <a:latin typeface="+mn-lt"/>
                <a:cs typeface="Calibri" pitchFamily="34" charset="0"/>
              </a:rPr>
              <a:t>France is the world’s most visited country, with Paris receiving some 30 million tourists each year, more than any other world city.</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357422" y="571480"/>
            <a:ext cx="4086375" cy="707886"/>
          </a:xfrm>
          <a:prstGeom prst="rect">
            <a:avLst/>
          </a:prstGeom>
          <a:noFill/>
        </p:spPr>
        <p:txBody>
          <a:bodyPr wrap="none" rtlCol="0">
            <a:spAutoFit/>
          </a:bodyPr>
          <a:lstStyle/>
          <a:p>
            <a:r>
              <a:rPr lang="en-US" sz="4000" b="1" dirty="0" smtClean="0"/>
              <a:t>Comprehension</a:t>
            </a:r>
            <a:endParaRPr lang="en-US" sz="4000" b="1" dirty="0">
              <a:latin typeface="Calibri" pitchFamily="34" charset="0"/>
              <a:cs typeface="Calibri" pitchFamily="34" charset="0"/>
            </a:endParaRPr>
          </a:p>
        </p:txBody>
      </p:sp>
      <p:sp>
        <p:nvSpPr>
          <p:cNvPr id="3" name="TextBox 2"/>
          <p:cNvSpPr txBox="1"/>
          <p:nvPr/>
        </p:nvSpPr>
        <p:spPr>
          <a:xfrm>
            <a:off x="1000100" y="1928802"/>
            <a:ext cx="7458100" cy="3554819"/>
          </a:xfrm>
          <a:prstGeom prst="rect">
            <a:avLst/>
          </a:prstGeom>
          <a:noFill/>
        </p:spPr>
        <p:txBody>
          <a:bodyPr wrap="square" rtlCol="0">
            <a:spAutoFit/>
          </a:bodyPr>
          <a:lstStyle/>
          <a:p>
            <a:pPr>
              <a:lnSpc>
                <a:spcPct val="250000"/>
              </a:lnSpc>
              <a:buFont typeface="Wingdings" pitchFamily="2" charset="2"/>
              <a:buChar char="Ø"/>
            </a:pPr>
            <a:r>
              <a:rPr lang="en-US" dirty="0" smtClean="0">
                <a:latin typeface="+mn-lt"/>
                <a:cs typeface="Calibri" pitchFamily="34" charset="0"/>
              </a:rPr>
              <a:t>What is the name of </a:t>
            </a:r>
            <a:r>
              <a:rPr lang="en-US" dirty="0" err="1" smtClean="0">
                <a:latin typeface="+mn-lt"/>
                <a:cs typeface="Calibri" pitchFamily="34" charset="0"/>
              </a:rPr>
              <a:t>Airbnb’s</a:t>
            </a:r>
            <a:r>
              <a:rPr lang="en-US" dirty="0" smtClean="0">
                <a:latin typeface="+mn-lt"/>
                <a:cs typeface="Calibri" pitchFamily="34" charset="0"/>
              </a:rPr>
              <a:t> CEO and Deputy Mayor?</a:t>
            </a:r>
          </a:p>
          <a:p>
            <a:pPr>
              <a:lnSpc>
                <a:spcPct val="250000"/>
              </a:lnSpc>
              <a:buFont typeface="Wingdings" pitchFamily="2" charset="2"/>
              <a:buChar char="Ø"/>
            </a:pPr>
            <a:r>
              <a:rPr lang="en-US" dirty="0" smtClean="0">
                <a:latin typeface="+mn-lt"/>
                <a:cs typeface="Calibri" pitchFamily="34" charset="0"/>
              </a:rPr>
              <a:t>What law did the French lawmakers pass in the month of November?</a:t>
            </a:r>
          </a:p>
          <a:p>
            <a:pPr>
              <a:lnSpc>
                <a:spcPct val="250000"/>
              </a:lnSpc>
              <a:buFont typeface="Wingdings" pitchFamily="2" charset="2"/>
              <a:buChar char="Ø"/>
            </a:pPr>
            <a:r>
              <a:rPr lang="en-US" dirty="0" smtClean="0">
                <a:latin typeface="+mn-lt"/>
                <a:cs typeface="Calibri" pitchFamily="34" charset="0"/>
              </a:rPr>
              <a:t>Which country is the most visited?</a:t>
            </a:r>
          </a:p>
          <a:p>
            <a:pPr>
              <a:lnSpc>
                <a:spcPct val="250000"/>
              </a:lnSpc>
              <a:buFont typeface="Wingdings" pitchFamily="2" charset="2"/>
              <a:buChar char="Ø"/>
            </a:pPr>
            <a:r>
              <a:rPr lang="en-US" dirty="0" smtClean="0">
                <a:latin typeface="+mn-lt"/>
                <a:cs typeface="Calibri" pitchFamily="34" charset="0"/>
              </a:rPr>
              <a:t>What did </a:t>
            </a:r>
            <a:r>
              <a:rPr lang="en-US" dirty="0" err="1" smtClean="0">
                <a:latin typeface="+mn-lt"/>
                <a:cs typeface="Calibri" pitchFamily="34" charset="0"/>
              </a:rPr>
              <a:t>Chesky</a:t>
            </a:r>
            <a:r>
              <a:rPr lang="en-US" dirty="0" smtClean="0">
                <a:latin typeface="+mn-lt"/>
                <a:cs typeface="Calibri" pitchFamily="34" charset="0"/>
              </a:rPr>
              <a:t> say in agreement?</a:t>
            </a:r>
          </a:p>
          <a:p>
            <a:pPr>
              <a:lnSpc>
                <a:spcPct val="250000"/>
              </a:lnSpc>
              <a:buFont typeface="Wingdings" pitchFamily="2" charset="2"/>
              <a:buChar char="Ø"/>
            </a:pPr>
            <a:endParaRPr lang="en-US" dirty="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71802" y="571480"/>
            <a:ext cx="2910156" cy="707886"/>
          </a:xfrm>
          <a:prstGeom prst="rect">
            <a:avLst/>
          </a:prstGeom>
          <a:noFill/>
        </p:spPr>
        <p:txBody>
          <a:bodyPr wrap="none" rtlCol="0">
            <a:spAutoFit/>
          </a:bodyPr>
          <a:lstStyle/>
          <a:p>
            <a:r>
              <a:rPr lang="en-US" sz="4000" b="1" dirty="0" smtClean="0"/>
              <a:t>Vocabulary</a:t>
            </a:r>
            <a:endParaRPr lang="en-US" sz="4000" b="1" dirty="0">
              <a:latin typeface="Calibri" pitchFamily="34" charset="0"/>
              <a:cs typeface="Calibri" pitchFamily="34" charset="0"/>
            </a:endParaRPr>
          </a:p>
        </p:txBody>
      </p:sp>
      <p:sp>
        <p:nvSpPr>
          <p:cNvPr id="3" name="Rectangle 2"/>
          <p:cNvSpPr/>
          <p:nvPr/>
        </p:nvSpPr>
        <p:spPr>
          <a:xfrm>
            <a:off x="1000100" y="1643050"/>
            <a:ext cx="6000792" cy="4247317"/>
          </a:xfrm>
          <a:prstGeom prst="rect">
            <a:avLst/>
          </a:prstGeom>
        </p:spPr>
        <p:txBody>
          <a:bodyPr wrap="square">
            <a:spAutoFit/>
          </a:bodyPr>
          <a:lstStyle/>
          <a:p>
            <a:pPr>
              <a:lnSpc>
                <a:spcPct val="250000"/>
              </a:lnSpc>
              <a:buFont typeface="Wingdings" pitchFamily="2" charset="2"/>
              <a:buChar char="Ø"/>
            </a:pPr>
            <a:r>
              <a:rPr lang="en-US" dirty="0" smtClean="0">
                <a:latin typeface="+mn-lt"/>
                <a:cs typeface="Calibri" pitchFamily="34" charset="0"/>
              </a:rPr>
              <a:t>buried the hatchet</a:t>
            </a:r>
          </a:p>
          <a:p>
            <a:pPr>
              <a:lnSpc>
                <a:spcPct val="250000"/>
              </a:lnSpc>
              <a:buFont typeface="Wingdings" pitchFamily="2" charset="2"/>
              <a:buChar char="Ø"/>
            </a:pPr>
            <a:r>
              <a:rPr lang="en-US" dirty="0" smtClean="0">
                <a:latin typeface="+mn-lt"/>
                <a:cs typeface="Calibri" pitchFamily="34" charset="0"/>
              </a:rPr>
              <a:t>comply </a:t>
            </a:r>
          </a:p>
          <a:p>
            <a:pPr>
              <a:lnSpc>
                <a:spcPct val="250000"/>
              </a:lnSpc>
              <a:buFont typeface="Wingdings" pitchFamily="2" charset="2"/>
              <a:buChar char="Ø"/>
            </a:pPr>
            <a:r>
              <a:rPr lang="en-US" dirty="0" smtClean="0">
                <a:latin typeface="+mn-lt"/>
                <a:cs typeface="Calibri" pitchFamily="34" charset="0"/>
              </a:rPr>
              <a:t>regulations </a:t>
            </a:r>
          </a:p>
          <a:p>
            <a:pPr>
              <a:lnSpc>
                <a:spcPct val="250000"/>
              </a:lnSpc>
              <a:buFont typeface="Wingdings" pitchFamily="2" charset="2"/>
              <a:buChar char="Ø"/>
            </a:pPr>
            <a:r>
              <a:rPr lang="en-US" dirty="0" smtClean="0">
                <a:latin typeface="+mn-lt"/>
                <a:cs typeface="Calibri" pitchFamily="34" charset="0"/>
              </a:rPr>
              <a:t>lodgings tax</a:t>
            </a:r>
          </a:p>
          <a:p>
            <a:pPr>
              <a:lnSpc>
                <a:spcPct val="250000"/>
              </a:lnSpc>
              <a:buFont typeface="Wingdings" pitchFamily="2" charset="2"/>
              <a:buChar char="Ø"/>
            </a:pPr>
            <a:r>
              <a:rPr lang="en-US" dirty="0" smtClean="0">
                <a:latin typeface="+mn-lt"/>
                <a:cs typeface="Calibri" pitchFamily="34" charset="0"/>
              </a:rPr>
              <a:t>hailed</a:t>
            </a:r>
          </a:p>
          <a:p>
            <a:pPr>
              <a:lnSpc>
                <a:spcPct val="250000"/>
              </a:lnSpc>
              <a:buFont typeface="Wingdings" pitchFamily="2" charset="2"/>
              <a:buChar char="Ø"/>
            </a:pPr>
            <a:r>
              <a:rPr lang="en-US" dirty="0" smtClean="0">
                <a:latin typeface="+mn-lt"/>
                <a:cs typeface="Calibri" pitchFamily="34" charset="0"/>
              </a:rPr>
              <a:t>accommodation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071802" y="571480"/>
            <a:ext cx="1941878" cy="707886"/>
          </a:xfrm>
          <a:prstGeom prst="rect">
            <a:avLst/>
          </a:prstGeom>
          <a:noFill/>
        </p:spPr>
        <p:txBody>
          <a:bodyPr wrap="none" rtlCol="0">
            <a:spAutoFit/>
          </a:bodyPr>
          <a:lstStyle/>
          <a:p>
            <a:r>
              <a:rPr lang="en-US" sz="4000" b="1" dirty="0" smtClean="0"/>
              <a:t>Writing</a:t>
            </a:r>
            <a:endParaRPr lang="en-US" sz="4000" b="1" dirty="0">
              <a:latin typeface="Calibri" pitchFamily="34" charset="0"/>
              <a:cs typeface="Calibri" pitchFamily="34" charset="0"/>
            </a:endParaRPr>
          </a:p>
        </p:txBody>
      </p:sp>
      <p:sp>
        <p:nvSpPr>
          <p:cNvPr id="3" name="TextBox 2"/>
          <p:cNvSpPr txBox="1"/>
          <p:nvPr/>
        </p:nvSpPr>
        <p:spPr>
          <a:xfrm>
            <a:off x="857224" y="1364188"/>
            <a:ext cx="6143668" cy="3554819"/>
          </a:xfrm>
          <a:prstGeom prst="rect">
            <a:avLst/>
          </a:prstGeom>
          <a:noFill/>
        </p:spPr>
        <p:txBody>
          <a:bodyPr wrap="square" rtlCol="0">
            <a:spAutoFit/>
          </a:bodyPr>
          <a:lstStyle/>
          <a:p>
            <a:pPr>
              <a:lnSpc>
                <a:spcPct val="250000"/>
              </a:lnSpc>
              <a:buFont typeface="Wingdings" pitchFamily="2" charset="2"/>
              <a:buChar char="Ø"/>
            </a:pPr>
            <a:r>
              <a:rPr lang="en-US" b="1" u="sng" dirty="0" smtClean="0">
                <a:latin typeface="+mn-lt"/>
                <a:cs typeface="Calibri" pitchFamily="34" charset="0"/>
              </a:rPr>
              <a:t>Make sentences on :</a:t>
            </a:r>
          </a:p>
          <a:p>
            <a:pPr>
              <a:lnSpc>
                <a:spcPct val="250000"/>
              </a:lnSpc>
              <a:buFont typeface="Wingdings" pitchFamily="2" charset="2"/>
              <a:buChar char="Ø"/>
            </a:pPr>
            <a:r>
              <a:rPr lang="en-US" dirty="0" smtClean="0">
                <a:latin typeface="+mn-lt"/>
                <a:cs typeface="Calibri" pitchFamily="34" charset="0"/>
              </a:rPr>
              <a:t>Accommodation</a:t>
            </a:r>
          </a:p>
          <a:p>
            <a:pPr>
              <a:lnSpc>
                <a:spcPct val="250000"/>
              </a:lnSpc>
              <a:buFont typeface="Wingdings" pitchFamily="2" charset="2"/>
              <a:buChar char="Ø"/>
            </a:pPr>
            <a:r>
              <a:rPr lang="en-US" dirty="0" smtClean="0">
                <a:latin typeface="+mn-lt"/>
                <a:cs typeface="Calibri" pitchFamily="34" charset="0"/>
              </a:rPr>
              <a:t>buried the hatchet</a:t>
            </a:r>
          </a:p>
          <a:p>
            <a:pPr>
              <a:lnSpc>
                <a:spcPct val="250000"/>
              </a:lnSpc>
              <a:buFont typeface="Wingdings" pitchFamily="2" charset="2"/>
              <a:buChar char="Ø"/>
            </a:pPr>
            <a:r>
              <a:rPr lang="en-US" b="1" dirty="0" smtClean="0">
                <a:latin typeface="+mn-lt"/>
                <a:cs typeface="Calibri" pitchFamily="34" charset="0"/>
              </a:rPr>
              <a:t>Write </a:t>
            </a:r>
            <a:r>
              <a:rPr lang="en-US" b="1" dirty="0">
                <a:latin typeface="+mn-lt"/>
                <a:cs typeface="Calibri" pitchFamily="34" charset="0"/>
              </a:rPr>
              <a:t> </a:t>
            </a:r>
            <a:r>
              <a:rPr lang="en-US" b="1" dirty="0" smtClean="0">
                <a:latin typeface="+mn-lt"/>
                <a:cs typeface="Calibri" pitchFamily="34" charset="0"/>
              </a:rPr>
              <a:t>about your favourite destination.</a:t>
            </a:r>
          </a:p>
          <a:p>
            <a:pPr>
              <a:lnSpc>
                <a:spcPct val="250000"/>
              </a:lnSpc>
              <a:buFont typeface="Wingdings" pitchFamily="2" charset="2"/>
              <a:buChar char="Ø"/>
            </a:pPr>
            <a:r>
              <a:rPr lang="en-US" b="1" dirty="0" smtClean="0">
                <a:latin typeface="+mn-lt"/>
                <a:cs typeface="Calibri" pitchFamily="34" charset="0"/>
              </a:rPr>
              <a:t>Write about your best vacation</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643174" y="571480"/>
            <a:ext cx="3461204" cy="707886"/>
          </a:xfrm>
          <a:prstGeom prst="rect">
            <a:avLst/>
          </a:prstGeom>
          <a:noFill/>
        </p:spPr>
        <p:txBody>
          <a:bodyPr wrap="none" rtlCol="0">
            <a:spAutoFit/>
          </a:bodyPr>
          <a:lstStyle/>
          <a:p>
            <a:r>
              <a:rPr lang="en-US" sz="4000" b="1" dirty="0" smtClean="0"/>
              <a:t>Conversation</a:t>
            </a:r>
            <a:endParaRPr lang="en-US" sz="4000" b="1" dirty="0">
              <a:latin typeface="Calibri" pitchFamily="34" charset="0"/>
              <a:cs typeface="Calibri" pitchFamily="34" charset="0"/>
            </a:endParaRPr>
          </a:p>
        </p:txBody>
      </p:sp>
      <p:sp>
        <p:nvSpPr>
          <p:cNvPr id="3" name="TextBox 2"/>
          <p:cNvSpPr txBox="1"/>
          <p:nvPr/>
        </p:nvSpPr>
        <p:spPr>
          <a:xfrm>
            <a:off x="1357290" y="1857364"/>
            <a:ext cx="5857916" cy="3554819"/>
          </a:xfrm>
          <a:prstGeom prst="rect">
            <a:avLst/>
          </a:prstGeom>
          <a:noFill/>
        </p:spPr>
        <p:txBody>
          <a:bodyPr wrap="square" rtlCol="0">
            <a:spAutoFit/>
          </a:bodyPr>
          <a:lstStyle/>
          <a:p>
            <a:pPr>
              <a:lnSpc>
                <a:spcPct val="250000"/>
              </a:lnSpc>
              <a:buFont typeface="Wingdings" pitchFamily="2" charset="2"/>
              <a:buChar char="Ø"/>
            </a:pPr>
            <a:r>
              <a:rPr lang="en-US" dirty="0" smtClean="0">
                <a:latin typeface="+mn-lt"/>
                <a:cs typeface="Calibri" pitchFamily="34" charset="0"/>
              </a:rPr>
              <a:t>Have you visited any other country ?</a:t>
            </a:r>
          </a:p>
          <a:p>
            <a:pPr>
              <a:lnSpc>
                <a:spcPct val="250000"/>
              </a:lnSpc>
              <a:buFont typeface="Wingdings" pitchFamily="2" charset="2"/>
              <a:buChar char="Ø"/>
            </a:pPr>
            <a:r>
              <a:rPr lang="en-US" dirty="0" smtClean="0">
                <a:latin typeface="+mn-lt"/>
                <a:cs typeface="Calibri" pitchFamily="34" charset="0"/>
              </a:rPr>
              <a:t>Where do you stay when on vacation?</a:t>
            </a:r>
          </a:p>
          <a:p>
            <a:pPr>
              <a:lnSpc>
                <a:spcPct val="250000"/>
              </a:lnSpc>
              <a:buFont typeface="Wingdings" pitchFamily="2" charset="2"/>
              <a:buChar char="Ø"/>
            </a:pPr>
            <a:r>
              <a:rPr lang="en-US" dirty="0" smtClean="0">
                <a:latin typeface="+mn-lt"/>
                <a:cs typeface="Calibri" pitchFamily="34" charset="0"/>
              </a:rPr>
              <a:t>What kind of room do you prefer?</a:t>
            </a:r>
          </a:p>
          <a:p>
            <a:pPr>
              <a:lnSpc>
                <a:spcPct val="250000"/>
              </a:lnSpc>
              <a:buFont typeface="Wingdings" pitchFamily="2" charset="2"/>
              <a:buChar char="Ø"/>
            </a:pPr>
            <a:r>
              <a:rPr lang="en-US" dirty="0" smtClean="0">
                <a:latin typeface="+mn-lt"/>
                <a:cs typeface="Calibri" pitchFamily="34" charset="0"/>
              </a:rPr>
              <a:t>Whom do you travel on vacation with ?</a:t>
            </a:r>
          </a:p>
          <a:p>
            <a:pPr>
              <a:lnSpc>
                <a:spcPct val="250000"/>
              </a:lnSpc>
              <a:buFont typeface="Wingdings" pitchFamily="2" charset="2"/>
              <a:buChar char="Ø"/>
            </a:pPr>
            <a:r>
              <a:rPr lang="en-US" dirty="0" smtClean="0">
                <a:latin typeface="+mn-lt"/>
                <a:cs typeface="Calibri" pitchFamily="34" charset="0"/>
              </a:rPr>
              <a:t>Whom do you share you room with ?</a:t>
            </a:r>
            <a:endParaRPr lang="en-US" dirty="0">
              <a:latin typeface="+mn-lt"/>
              <a:cs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633</TotalTime>
  <Words>634</Words>
  <Application>Microsoft Office PowerPoint</Application>
  <PresentationFormat>On-screen Show (4:3)</PresentationFormat>
  <Paragraphs>63</Paragraphs>
  <Slides>7</Slides>
  <Notes>2</Notes>
  <HiddenSlides>0</HiddenSlides>
  <MMClips>0</MMClips>
  <ScaleCrop>false</ScaleCrop>
  <HeadingPairs>
    <vt:vector size="4" baseType="variant">
      <vt:variant>
        <vt:lpstr>Theme</vt:lpstr>
      </vt:variant>
      <vt:variant>
        <vt:i4>2</vt:i4>
      </vt:variant>
      <vt:variant>
        <vt:lpstr>Slide Titles</vt:lpstr>
      </vt:variant>
      <vt:variant>
        <vt:i4>7</vt:i4>
      </vt:variant>
    </vt:vector>
  </HeadingPairs>
  <TitlesOfParts>
    <vt:vector size="9" baseType="lpstr">
      <vt:lpstr>3_Default Design</vt:lpstr>
      <vt:lpstr>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Administrator</dc:creator>
  <cp:lastModifiedBy>a</cp:lastModifiedBy>
  <cp:revision>45</cp:revision>
  <dcterms:created xsi:type="dcterms:W3CDTF">2011-12-01T13:28:45Z</dcterms:created>
  <dcterms:modified xsi:type="dcterms:W3CDTF">2015-07-31T06:54:50Z</dcterms:modified>
</cp:coreProperties>
</file>