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2" autoAdjust="0"/>
  </p:normalViewPr>
  <p:slideViewPr>
    <p:cSldViewPr>
      <p:cViewPr varScale="1">
        <p:scale>
          <a:sx n="70" d="100"/>
          <a:sy n="70" d="100"/>
        </p:scale>
        <p:origin x="-138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0B661-4EEA-4790-8585-32DB23859FC6}" type="datetimeFigureOut">
              <a:rPr lang="en-IN" smtClean="0"/>
              <a:t>18-05-2015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FF9B7-D1EA-4BE0-A444-37AA8182E6E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912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FF9B7-D1EA-4BE0-A444-37AA8182E6EF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771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IN" sz="1200" b="1" dirty="0" smtClean="0"/>
          </a:p>
          <a:p>
            <a:pPr marL="0" indent="0">
              <a:buNone/>
            </a:pPr>
            <a:r>
              <a:rPr lang="en-IN" sz="1200" dirty="0" smtClean="0">
                <a:solidFill>
                  <a:schemeClr val="tx1"/>
                </a:solidFill>
              </a:rPr>
              <a:t>1)Coincide: </a:t>
            </a:r>
            <a:r>
              <a:rPr lang="en-IN" sz="1200" dirty="0" smtClean="0"/>
              <a:t>to occupy the same place in space, the same point or period in time, </a:t>
            </a:r>
            <a:r>
              <a:rPr lang="en-IN" sz="1200" dirty="0" err="1" smtClean="0"/>
              <a:t>orthe</a:t>
            </a:r>
            <a:r>
              <a:rPr lang="en-IN" sz="1200" dirty="0" smtClean="0"/>
              <a:t> same relative position:</a:t>
            </a:r>
            <a:endParaRPr lang="en-IN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N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N" sz="1200" dirty="0" smtClean="0">
                <a:solidFill>
                  <a:schemeClr val="tx1"/>
                </a:solidFill>
              </a:rPr>
              <a:t>2)Homophobia: </a:t>
            </a:r>
            <a:r>
              <a:rPr lang="en-IN" sz="1200" dirty="0" smtClean="0"/>
              <a:t>unreasoning fear of or antipathy toward homosexuals </a:t>
            </a:r>
            <a:r>
              <a:rPr lang="en-IN" sz="1200" dirty="0" err="1" smtClean="0"/>
              <a:t>andhomosexuality</a:t>
            </a:r>
            <a:r>
              <a:rPr lang="en-IN" sz="1200" dirty="0" smtClean="0"/>
              <a:t>.</a:t>
            </a:r>
            <a:endParaRPr lang="en-IN" sz="12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charset="2"/>
              <a:buAutoNum type="arabicParenR"/>
            </a:pPr>
            <a:endParaRPr lang="en-IN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N" sz="1200" dirty="0" smtClean="0">
                <a:solidFill>
                  <a:schemeClr val="tx1"/>
                </a:solidFill>
              </a:rPr>
              <a:t>3) Transphobia: 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unreasoning hostility, aversion, etc., toward transgender people.</a:t>
            </a:r>
            <a:endParaRPr lang="en-IN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N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N" sz="1200" dirty="0" smtClean="0">
                <a:solidFill>
                  <a:schemeClr val="tx1"/>
                </a:solidFill>
              </a:rPr>
              <a:t>4) Liturgical : 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form of public worship; ritual.</a:t>
            </a:r>
            <a:endParaRPr lang="en-IN" sz="12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charset="2"/>
              <a:buAutoNum type="arabicParenR"/>
            </a:pPr>
            <a:endParaRPr lang="en-IN" sz="1200" dirty="0" smtClean="0"/>
          </a:p>
          <a:p>
            <a:pPr marL="0" indent="0">
              <a:buNone/>
            </a:pPr>
            <a:r>
              <a:rPr lang="en-IN" sz="1200" dirty="0" smtClean="0"/>
              <a:t>5) Overwhelmingly: 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 great as to render resistance or opposition useless</a:t>
            </a:r>
            <a:endParaRPr lang="en-IN" sz="1200" dirty="0" smtClean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FF9B7-D1EA-4BE0-A444-37AA8182E6EF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671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598488" y="6526213"/>
            <a:ext cx="150812" cy="1508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2A9D-AEC7-4A0F-A1E8-E5311C7592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0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598488" y="6526213"/>
            <a:ext cx="150812" cy="1508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5909-6C5B-467D-83C4-8E96DD6AA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7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598488" y="6526213"/>
            <a:ext cx="150812" cy="1508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A583-03BF-4E4C-BF0D-DC8BC9141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3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787400"/>
            <a:ext cx="2117725" cy="53006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963" y="787400"/>
            <a:ext cx="6202362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598488" y="6526213"/>
            <a:ext cx="150812" cy="1508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25D-FE57-4746-AFA6-1F7FC0B7B9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5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598488" y="6526213"/>
            <a:ext cx="150812" cy="1508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2ED6-C062-4589-A0BD-E8BDE62042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5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598488" y="6526213"/>
            <a:ext cx="150812" cy="1508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1823-F296-4860-A1CF-F015F2577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598488" y="6526213"/>
            <a:ext cx="150812" cy="1508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2D92-E9AD-44BF-B144-9408591ACC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2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598488" y="6526213"/>
            <a:ext cx="150812" cy="1508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F6EB86-9D46-48BA-96E4-F8F79B28F2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3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598488" y="6526213"/>
            <a:ext cx="150812" cy="1508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70E-C802-4A32-8F59-9BFEE12D26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5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598488" y="6526213"/>
            <a:ext cx="150812" cy="1508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8AF6-5321-4EB0-85BF-0D9BF88590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4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598488" y="6526213"/>
            <a:ext cx="150812" cy="1508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C4C9-1EBD-4BB7-B530-4898196D7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1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xfrm>
            <a:off x="598488" y="6526213"/>
            <a:ext cx="150812" cy="1508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AE53-FF69-49D1-AA5A-B17B2475E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9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9237" cy="3873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63" y="6473825"/>
            <a:ext cx="9139237" cy="384175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387475"/>
            <a:ext cx="8108950" cy="470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 rot="10800000" flipV="1">
            <a:off x="6572264" y="6594778"/>
            <a:ext cx="2286016" cy="169277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457200" eaLnBrk="0" hangingPunct="0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1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en-US" sz="1100" dirty="0" smtClean="0">
                <a:solidFill>
                  <a:srgbClr val="FFFFFF"/>
                </a:solidFill>
                <a:latin typeface="+mn-lt"/>
              </a:rPr>
              <a:t>2015</a:t>
            </a:r>
            <a:r>
              <a:rPr lang="en-US" sz="1100" baseline="0" dirty="0" smtClean="0">
                <a:solidFill>
                  <a:srgbClr val="FFFFFF"/>
                </a:solidFill>
                <a:latin typeface="+mn-lt"/>
              </a:rPr>
              <a:t> albert-learning</a:t>
            </a:r>
            <a:r>
              <a:rPr lang="en-US" sz="1100" dirty="0" smtClean="0">
                <a:solidFill>
                  <a:srgbClr val="FFFFFF"/>
                </a:solidFill>
                <a:latin typeface="+mn-lt"/>
              </a:rPr>
              <a:t>.com</a:t>
            </a:r>
            <a:endParaRPr lang="en-US" sz="11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90600" y="147638"/>
            <a:ext cx="1588" cy="2349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/>
            <a:endParaRPr lang="en-IN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95363" y="6526213"/>
            <a:ext cx="1587" cy="1651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" name="Picture 2" descr="E:\Logo albert_rouge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3756" y="-382397"/>
            <a:ext cx="1152144" cy="11521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 userDrawn="1"/>
        </p:nvSpPr>
        <p:spPr>
          <a:xfrm>
            <a:off x="914399" y="76200"/>
            <a:ext cx="708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IN" sz="1800" b="1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French Protestant church approves move to bless gay couples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577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+mj-lt"/>
          <a:ea typeface="+mj-ea"/>
          <a:cs typeface="+mj-cs"/>
        </a:defRPr>
      </a:lvl1pPr>
      <a:lvl2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2pPr>
      <a:lvl3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3pPr>
      <a:lvl4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4pPr>
      <a:lvl5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161925" indent="-161925" algn="l" defTabSz="457200" rtl="0" eaLnBrk="0" fontAlgn="base" hangingPunct="0">
        <a:spcBef>
          <a:spcPts val="400"/>
        </a:spcBef>
        <a:spcAft>
          <a:spcPct val="0"/>
        </a:spcAft>
        <a:buClr>
          <a:srgbClr val="7889FB"/>
        </a:buClr>
        <a:buSzPct val="110000"/>
        <a:buFont typeface="Wingdings" charset="2"/>
        <a:buChar char="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0482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85407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200150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4pPr>
      <a:lvl5pPr marL="1533525" indent="-161925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5pPr>
      <a:lvl6pPr marL="19907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6pPr>
      <a:lvl7pPr marL="24479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7pPr>
      <a:lvl8pPr marL="29051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8pPr>
      <a:lvl9pPr marL="33623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798657"/>
            <a:ext cx="7239000" cy="1470025"/>
          </a:xfrm>
        </p:spPr>
        <p:txBody>
          <a:bodyPr/>
          <a:lstStyle/>
          <a:p>
            <a:pPr algn="ctr"/>
            <a:r>
              <a:rPr lang="en-IN" sz="3200" dirty="0">
                <a:solidFill>
                  <a:schemeClr val="accent6">
                    <a:lumMod val="75000"/>
                  </a:schemeClr>
                </a:solidFill>
              </a:rPr>
              <a:t>French Protestant church approves move to bless gay couples</a:t>
            </a:r>
            <a:r>
              <a:rPr lang="en-IN" sz="3200" dirty="0"/>
              <a:t/>
            </a:r>
            <a:br>
              <a:rPr lang="en-IN" sz="3200" dirty="0"/>
            </a:br>
            <a:endParaRPr lang="en-IN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68682"/>
            <a:ext cx="62484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00" y="2057400"/>
            <a:ext cx="8517000" cy="43354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800" dirty="0">
                <a:solidFill>
                  <a:schemeClr val="tx1"/>
                </a:solidFill>
              </a:rPr>
              <a:t>The United Protestant Church of France, which counts around 250,000 members across the country, adopted the reform during a national synod held in the Mediterranean city of </a:t>
            </a:r>
            <a:r>
              <a:rPr lang="en-IN" sz="1800" dirty="0" err="1">
                <a:solidFill>
                  <a:schemeClr val="tx1"/>
                </a:solidFill>
              </a:rPr>
              <a:t>Sète</a:t>
            </a:r>
            <a:r>
              <a:rPr lang="en-IN" sz="1800" dirty="0">
                <a:solidFill>
                  <a:schemeClr val="tx1"/>
                </a:solidFill>
              </a:rPr>
              <a:t> meant to coincide with the International Day Against Homophobia and Transphobia</a:t>
            </a:r>
            <a:r>
              <a:rPr lang="en-IN" sz="18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Font typeface="Wingdings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1800" dirty="0">
                <a:solidFill>
                  <a:schemeClr val="tx1"/>
                </a:solidFill>
              </a:rPr>
              <a:t>Ninety-four representatives of the protestant group voted in favour of the measure, with only three voting against it, a church spokesman told the press on Sunday</a:t>
            </a:r>
            <a:r>
              <a:rPr lang="en-IN" sz="18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IN" sz="1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1800" dirty="0">
                <a:solidFill>
                  <a:schemeClr val="tx1"/>
                </a:solidFill>
              </a:rPr>
              <a:t>“The synod has decided to go a step forward in supporting those couples by opening the possibility of holding liturgical celebrations when they are requested,” the Church leader Laurent Schlumberger said.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859958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News Reading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7733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08950" cy="47005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1800" dirty="0"/>
              <a:t>“It’s an option, not an obligation,” Schlumberger noted. “Every pastor and every parish is free to implement this change</a:t>
            </a:r>
            <a:r>
              <a:rPr lang="en-IN" sz="1800" dirty="0" smtClean="0"/>
              <a:t>.”</a:t>
            </a:r>
          </a:p>
          <a:p>
            <a:pPr>
              <a:buFont typeface="Wingdings" pitchFamily="2" charset="2"/>
              <a:buChar char="Ø"/>
            </a:pPr>
            <a:endParaRPr lang="en-IN" sz="1800" dirty="0"/>
          </a:p>
          <a:p>
            <a:pPr>
              <a:buFont typeface="Wingdings" pitchFamily="2" charset="2"/>
              <a:buChar char="Ø"/>
            </a:pPr>
            <a:r>
              <a:rPr lang="en-IN" sz="1800" dirty="0"/>
              <a:t>“The decision was adopted overwhelmingly and calmly, and has allowed us to move forward together, even if different positions within our Church remain on this subject,” he added</a:t>
            </a:r>
            <a:r>
              <a:rPr lang="en-IN" sz="18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IN" sz="1800" dirty="0"/>
          </a:p>
          <a:p>
            <a:pPr>
              <a:buFont typeface="Wingdings" pitchFamily="2" charset="2"/>
              <a:buChar char="Ø"/>
            </a:pPr>
            <a:r>
              <a:rPr lang="en-IN" sz="1800" dirty="0"/>
              <a:t>France’s Socialist-led government legalised marriage and adoption by same-sex couples in May 2013, but the reform sparked massive protests which were led, in part, by some of the country’s most prominent Catholic institutions.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370676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93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620688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Comprehension</a:t>
            </a:r>
            <a:endParaRPr lang="en-GB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5075" y="1752600"/>
            <a:ext cx="83745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What is the topic about?</a:t>
            </a:r>
          </a:p>
          <a:p>
            <a:endParaRPr lang="en-US" dirty="0"/>
          </a:p>
          <a:p>
            <a:r>
              <a:rPr lang="en-US" dirty="0" smtClean="0"/>
              <a:t>2) How many </a:t>
            </a:r>
            <a:r>
              <a:rPr lang="en-IN" dirty="0"/>
              <a:t> </a:t>
            </a:r>
            <a:r>
              <a:rPr lang="en-IN" dirty="0" smtClean="0"/>
              <a:t>representatives</a:t>
            </a:r>
            <a:r>
              <a:rPr lang="en-US" dirty="0" smtClean="0"/>
              <a:t> </a:t>
            </a:r>
            <a:r>
              <a:rPr lang="en-IN" dirty="0"/>
              <a:t>of the protestant group voted in favour of the </a:t>
            </a:r>
            <a:r>
              <a:rPr lang="en-IN" dirty="0" smtClean="0"/>
              <a:t>measure?</a:t>
            </a:r>
          </a:p>
          <a:p>
            <a:endParaRPr lang="en-US" dirty="0"/>
          </a:p>
          <a:p>
            <a:r>
              <a:rPr lang="en-IN" dirty="0" smtClean="0"/>
              <a:t>3) How many </a:t>
            </a:r>
            <a:r>
              <a:rPr lang="en-IN" dirty="0"/>
              <a:t>members across the country, adopted the reform during a national synod held in the Mediterranean city of </a:t>
            </a:r>
            <a:r>
              <a:rPr lang="en-IN" dirty="0" err="1" smtClean="0"/>
              <a:t>Sète</a:t>
            </a:r>
            <a:r>
              <a:rPr lang="en-IN" dirty="0" smtClean="0"/>
              <a:t>?</a:t>
            </a:r>
          </a:p>
          <a:p>
            <a:endParaRPr lang="en-US" dirty="0" smtClean="0"/>
          </a:p>
          <a:p>
            <a:r>
              <a:rPr lang="en-IN" dirty="0" smtClean="0"/>
              <a:t>4) Reform </a:t>
            </a:r>
            <a:r>
              <a:rPr lang="en-IN" dirty="0"/>
              <a:t>sparked massive protests which were led, in part, by some of the country’s </a:t>
            </a:r>
            <a:r>
              <a:rPr lang="en-IN" dirty="0" smtClean="0"/>
              <a:t>most__________________________.</a:t>
            </a:r>
            <a:endParaRPr lang="en-IN" dirty="0"/>
          </a:p>
          <a:p>
            <a:endParaRPr lang="en-US" dirty="0"/>
          </a:p>
          <a:p>
            <a:endParaRPr lang="en-IN" dirty="0" smtClean="0"/>
          </a:p>
          <a:p>
            <a:endParaRPr lang="en-US" dirty="0"/>
          </a:p>
          <a:p>
            <a:endParaRPr lang="en-IN" dirty="0" smtClean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7787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936" y="1524000"/>
            <a:ext cx="8108950" cy="4700588"/>
          </a:xfrm>
        </p:spPr>
        <p:txBody>
          <a:bodyPr/>
          <a:lstStyle/>
          <a:p>
            <a:pPr marL="0" indent="0">
              <a:buNone/>
            </a:pPr>
            <a:r>
              <a:rPr lang="en-IN" sz="2000" dirty="0" smtClean="0">
                <a:solidFill>
                  <a:schemeClr val="tx1"/>
                </a:solidFill>
              </a:rPr>
              <a:t>1) Coincide</a:t>
            </a:r>
          </a:p>
          <a:p>
            <a:pPr marL="0" indent="0">
              <a:buNone/>
            </a:pPr>
            <a:endParaRPr lang="en-IN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N" sz="2000" dirty="0" smtClean="0">
                <a:solidFill>
                  <a:schemeClr val="tx1"/>
                </a:solidFill>
              </a:rPr>
              <a:t>2) Homophobia</a:t>
            </a:r>
          </a:p>
          <a:p>
            <a:pPr marL="0" indent="0">
              <a:buNone/>
            </a:pPr>
            <a:endParaRPr lang="en-IN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N" sz="2000" dirty="0" smtClean="0">
                <a:solidFill>
                  <a:schemeClr val="tx1"/>
                </a:solidFill>
              </a:rPr>
              <a:t>3) Transphobia.</a:t>
            </a:r>
          </a:p>
          <a:p>
            <a:pPr marL="0" indent="0">
              <a:buNone/>
            </a:pPr>
            <a:endParaRPr lang="en-IN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N" sz="2000" dirty="0" smtClean="0">
                <a:solidFill>
                  <a:schemeClr val="tx1"/>
                </a:solidFill>
              </a:rPr>
              <a:t>4) Liturgical </a:t>
            </a:r>
          </a:p>
          <a:p>
            <a:pPr marL="457200" indent="-457200">
              <a:buFont typeface="Wingdings" charset="2"/>
              <a:buAutoNum type="arabicParenR"/>
            </a:pP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5) Overwhelmingly</a:t>
            </a:r>
            <a:endParaRPr lang="en-IN" sz="2000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IN" sz="2000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I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620688"/>
            <a:ext cx="2096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Vocabulary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2358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1) Write 2 lines on this topic.</a:t>
            </a: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2) Make sentences on the following:</a:t>
            </a:r>
          </a:p>
          <a:p>
            <a:pPr marL="0" indent="0">
              <a:buNone/>
            </a:pPr>
            <a:r>
              <a:rPr lang="en-IN" sz="1800" b="1" dirty="0" smtClean="0">
                <a:solidFill>
                  <a:schemeClr val="tx1"/>
                </a:solidFill>
              </a:rPr>
              <a:t>a) Coincide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b)</a:t>
            </a:r>
            <a:r>
              <a:rPr lang="en-IN" sz="1800" b="1" dirty="0">
                <a:solidFill>
                  <a:schemeClr val="tx1"/>
                </a:solidFill>
              </a:rPr>
              <a:t> Liturgical </a:t>
            </a:r>
            <a:endParaRPr lang="en-IN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3) </a:t>
            </a:r>
            <a:r>
              <a:rPr lang="en-US" sz="1800" b="1" dirty="0" smtClean="0">
                <a:solidFill>
                  <a:schemeClr val="tx1"/>
                </a:solidFill>
              </a:rPr>
              <a:t>Will this protestation help?</a:t>
            </a:r>
            <a:endParaRPr lang="en-IN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N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IN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620688"/>
            <a:ext cx="1414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Writing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6952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08950" cy="43354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1) What </a:t>
            </a:r>
            <a:r>
              <a:rPr lang="en-US" sz="1800" b="1" dirty="0"/>
              <a:t>is your point of view about this topic</a:t>
            </a:r>
            <a:r>
              <a:rPr lang="en-US" sz="1800" b="1" dirty="0" smtClean="0"/>
              <a:t>?</a:t>
            </a:r>
          </a:p>
          <a:p>
            <a:pPr marL="342900" indent="-342900">
              <a:buAutoNum type="arabicParenR"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2) Are you against this topic? If no, why/if yes, why?</a:t>
            </a:r>
          </a:p>
          <a:p>
            <a:pPr marL="342900" indent="-342900">
              <a:buAutoNum type="arabicParenR"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3) How will you conclude this topic?</a:t>
            </a:r>
            <a:endParaRPr lang="en-US" sz="1800" b="1" dirty="0"/>
          </a:p>
          <a:p>
            <a:pPr marL="0" indent="0">
              <a:buNone/>
            </a:pPr>
            <a:endParaRPr lang="en-IN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620688"/>
            <a:ext cx="2483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Conversation</a:t>
            </a:r>
            <a:endParaRPr lang="en-GB" sz="2800" b="1" dirty="0"/>
          </a:p>
        </p:txBody>
      </p:sp>
      <p:pic>
        <p:nvPicPr>
          <p:cNvPr id="1026" name="Picture 2" descr="http://www.jta.org/wp-content/uploads/2014/02/DSCN4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4902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365331"/>
      </p:ext>
    </p:extLst>
  </p:cSld>
  <p:clrMapOvr>
    <a:masterClrMapping/>
  </p:clrMapOvr>
</p:sld>
</file>

<file path=ppt/theme/theme1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267</Words>
  <Application>Microsoft Office PowerPoint</Application>
  <PresentationFormat>On-screen Show (4:3)</PresentationFormat>
  <Paragraphs>61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4_Default Design</vt:lpstr>
      <vt:lpstr>French Protestant church approves move to bless gay couples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44</cp:revision>
  <dcterms:created xsi:type="dcterms:W3CDTF">2014-06-11T08:44:41Z</dcterms:created>
  <dcterms:modified xsi:type="dcterms:W3CDTF">2015-05-18T10:16:28Z</dcterms:modified>
</cp:coreProperties>
</file>