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14"/>
  </p:notesMasterIdLst>
  <p:sldIdLst>
    <p:sldId id="257" r:id="rId4"/>
    <p:sldId id="265" r:id="rId5"/>
    <p:sldId id="258" r:id="rId6"/>
    <p:sldId id="260" r:id="rId7"/>
    <p:sldId id="259" r:id="rId8"/>
    <p:sldId id="261" r:id="rId9"/>
    <p:sldId id="262" r:id="rId10"/>
    <p:sldId id="264"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384" autoAdjust="0"/>
  </p:normalViewPr>
  <p:slideViewPr>
    <p:cSldViewPr>
      <p:cViewPr varScale="1">
        <p:scale>
          <a:sx n="49" d="100"/>
          <a:sy n="49" d="100"/>
        </p:scale>
        <p:origin x="-198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7DB74F-0210-4C53-B927-55D626F60825}" type="datetimeFigureOut">
              <a:rPr lang="en-US" smtClean="0"/>
              <a:t>9/9/2015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9C1218-FFC4-42EE-8E6F-D2813637E9B6}" type="slidenum">
              <a:rPr lang="en-US" smtClean="0"/>
              <a:t>‹#›</a:t>
            </a:fld>
            <a:endParaRPr lang="en-US" dirty="0"/>
          </a:p>
        </p:txBody>
      </p:sp>
    </p:spTree>
    <p:extLst>
      <p:ext uri="{BB962C8B-B14F-4D97-AF65-F5344CB8AC3E}">
        <p14:creationId xmlns:p14="http://schemas.microsoft.com/office/powerpoint/2010/main" val="4207505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HOME – ASSIGNMENT</a:t>
            </a:r>
          </a:p>
          <a:p>
            <a:endParaRPr lang="en-US" dirty="0" smtClean="0"/>
          </a:p>
          <a:p>
            <a:r>
              <a:rPr lang="en-US" dirty="0" smtClean="0"/>
              <a:t>1)</a:t>
            </a:r>
            <a:r>
              <a:rPr lang="en-US" b="1" dirty="0" smtClean="0"/>
              <a:t>Give synonym </a:t>
            </a:r>
            <a:r>
              <a:rPr lang="en-US" dirty="0" smtClean="0"/>
              <a:t>: crisis</a:t>
            </a:r>
          </a:p>
          <a:p>
            <a:endParaRPr lang="en-US" dirty="0" smtClean="0"/>
          </a:p>
          <a:p>
            <a:r>
              <a:rPr lang="en-US" dirty="0" smtClean="0"/>
              <a:t>2) </a:t>
            </a:r>
            <a:r>
              <a:rPr lang="en-US" b="1" dirty="0" smtClean="0"/>
              <a:t>Give antonym </a:t>
            </a:r>
            <a:r>
              <a:rPr lang="en-US" dirty="0" smtClean="0"/>
              <a:t>: love</a:t>
            </a:r>
          </a:p>
          <a:p>
            <a:endParaRPr lang="en-US" dirty="0" smtClean="0"/>
          </a:p>
          <a:p>
            <a:r>
              <a:rPr lang="en-US" dirty="0" smtClean="0"/>
              <a:t>3) </a:t>
            </a:r>
            <a:r>
              <a:rPr lang="en-US" b="1" dirty="0" smtClean="0"/>
              <a:t>Give meaning </a:t>
            </a:r>
            <a:r>
              <a:rPr lang="en-US" dirty="0" smtClean="0"/>
              <a:t>: </a:t>
            </a:r>
          </a:p>
          <a:p>
            <a:r>
              <a:rPr lang="en-US" dirty="0" smtClean="0"/>
              <a:t>a)wagering b)stake  c)compulsive d)consequence</a:t>
            </a:r>
          </a:p>
          <a:p>
            <a:endParaRPr lang="en-US" dirty="0" smtClean="0"/>
          </a:p>
          <a:p>
            <a:r>
              <a:rPr lang="en-US" dirty="0" smtClean="0"/>
              <a:t>4) </a:t>
            </a:r>
            <a:r>
              <a:rPr lang="en-US" b="1" dirty="0" smtClean="0"/>
              <a:t>Make a sentence using below word </a:t>
            </a:r>
            <a:r>
              <a:rPr lang="en-US" dirty="0" smtClean="0"/>
              <a:t>: </a:t>
            </a:r>
          </a:p>
          <a:p>
            <a:r>
              <a:rPr lang="en-US" dirty="0" smtClean="0"/>
              <a:t>a)indulge b)give c)avoid</a:t>
            </a:r>
          </a:p>
          <a:p>
            <a:endParaRPr lang="en-US" dirty="0"/>
          </a:p>
        </p:txBody>
      </p:sp>
      <p:sp>
        <p:nvSpPr>
          <p:cNvPr id="4" name="Slide Number Placeholder 3"/>
          <p:cNvSpPr>
            <a:spLocks noGrp="1"/>
          </p:cNvSpPr>
          <p:nvPr>
            <p:ph type="sldNum" sz="quarter" idx="10"/>
          </p:nvPr>
        </p:nvSpPr>
        <p:spPr/>
        <p:txBody>
          <a:bodyPr/>
          <a:lstStyle/>
          <a:p>
            <a:fld id="{599C1218-FFC4-42EE-8E6F-D2813637E9B6}" type="slidenum">
              <a:rPr lang="en-US" smtClean="0"/>
              <a:t>9</a:t>
            </a:fld>
            <a:endParaRPr lang="en-US" dirty="0"/>
          </a:p>
        </p:txBody>
      </p:sp>
    </p:spTree>
    <p:extLst>
      <p:ext uri="{BB962C8B-B14F-4D97-AF65-F5344CB8AC3E}">
        <p14:creationId xmlns:p14="http://schemas.microsoft.com/office/powerpoint/2010/main" val="1463437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0B722A9D-AEC7-4A0F-A1E8-E5311C7592FE}" type="slidenum">
              <a:rPr lang="en-US"/>
              <a:pPr>
                <a:defRPr/>
              </a:pPr>
              <a:t>‹#›</a:t>
            </a:fld>
            <a:endParaRPr lang="en-US" dirty="0"/>
          </a:p>
        </p:txBody>
      </p:sp>
    </p:spTree>
    <p:extLst>
      <p:ext uri="{BB962C8B-B14F-4D97-AF65-F5344CB8AC3E}">
        <p14:creationId xmlns:p14="http://schemas.microsoft.com/office/powerpoint/2010/main" val="1707267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271C5909-6C5B-467D-83C4-8E96DD6AAC6A}" type="slidenum">
              <a:rPr lang="en-US"/>
              <a:pPr>
                <a:defRPr/>
              </a:pPr>
              <a:t>‹#›</a:t>
            </a:fld>
            <a:endParaRPr lang="en-US" dirty="0"/>
          </a:p>
        </p:txBody>
      </p:sp>
    </p:spTree>
    <p:extLst>
      <p:ext uri="{BB962C8B-B14F-4D97-AF65-F5344CB8AC3E}">
        <p14:creationId xmlns:p14="http://schemas.microsoft.com/office/powerpoint/2010/main" val="1495285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48CA583-03BF-4E4C-BF0D-DC8BC9141EED}" type="slidenum">
              <a:rPr lang="en-US"/>
              <a:pPr>
                <a:defRPr/>
              </a:pPr>
              <a:t>‹#›</a:t>
            </a:fld>
            <a:endParaRPr lang="en-US" dirty="0"/>
          </a:p>
        </p:txBody>
      </p:sp>
    </p:spTree>
    <p:extLst>
      <p:ext uri="{BB962C8B-B14F-4D97-AF65-F5344CB8AC3E}">
        <p14:creationId xmlns:p14="http://schemas.microsoft.com/office/powerpoint/2010/main" val="907415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787400"/>
            <a:ext cx="2117725" cy="53006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4963" y="787400"/>
            <a:ext cx="6202362" cy="530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163025D-FE57-4746-AFA6-1F7FC0B7B964}" type="slidenum">
              <a:rPr lang="en-US"/>
              <a:pPr>
                <a:defRPr/>
              </a:pPr>
              <a:t>‹#›</a:t>
            </a:fld>
            <a:endParaRPr lang="en-US" dirty="0"/>
          </a:p>
        </p:txBody>
      </p:sp>
    </p:spTree>
    <p:extLst>
      <p:ext uri="{BB962C8B-B14F-4D97-AF65-F5344CB8AC3E}">
        <p14:creationId xmlns:p14="http://schemas.microsoft.com/office/powerpoint/2010/main" val="1384242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B89D4C-419D-41B8-84C3-4D3D95C8B5E6}" type="datetimeFigureOut">
              <a:rPr lang="en-US" smtClean="0"/>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0B0CC9-21D6-4967-A80C-AF14DAC372F0}" type="slidenum">
              <a:rPr lang="en-US" smtClean="0"/>
              <a:t>‹#›</a:t>
            </a:fld>
            <a:endParaRPr lang="en-US" dirty="0"/>
          </a:p>
        </p:txBody>
      </p:sp>
    </p:spTree>
    <p:extLst>
      <p:ext uri="{BB962C8B-B14F-4D97-AF65-F5344CB8AC3E}">
        <p14:creationId xmlns:p14="http://schemas.microsoft.com/office/powerpoint/2010/main" val="1121428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B89D4C-419D-41B8-84C3-4D3D95C8B5E6}" type="datetimeFigureOut">
              <a:rPr lang="en-US" smtClean="0"/>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0B0CC9-21D6-4967-A80C-AF14DAC372F0}" type="slidenum">
              <a:rPr lang="en-US" smtClean="0"/>
              <a:t>‹#›</a:t>
            </a:fld>
            <a:endParaRPr lang="en-US" dirty="0"/>
          </a:p>
        </p:txBody>
      </p:sp>
    </p:spTree>
    <p:extLst>
      <p:ext uri="{BB962C8B-B14F-4D97-AF65-F5344CB8AC3E}">
        <p14:creationId xmlns:p14="http://schemas.microsoft.com/office/powerpoint/2010/main" val="4278007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B89D4C-419D-41B8-84C3-4D3D95C8B5E6}" type="datetimeFigureOut">
              <a:rPr lang="en-US" smtClean="0"/>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0B0CC9-21D6-4967-A80C-AF14DAC372F0}" type="slidenum">
              <a:rPr lang="en-US" smtClean="0"/>
              <a:t>‹#›</a:t>
            </a:fld>
            <a:endParaRPr lang="en-US" dirty="0"/>
          </a:p>
        </p:txBody>
      </p:sp>
    </p:spTree>
    <p:extLst>
      <p:ext uri="{BB962C8B-B14F-4D97-AF65-F5344CB8AC3E}">
        <p14:creationId xmlns:p14="http://schemas.microsoft.com/office/powerpoint/2010/main" val="3000434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B89D4C-419D-41B8-84C3-4D3D95C8B5E6}" type="datetimeFigureOut">
              <a:rPr lang="en-US" smtClean="0"/>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0B0CC9-21D6-4967-A80C-AF14DAC372F0}" type="slidenum">
              <a:rPr lang="en-US" smtClean="0"/>
              <a:t>‹#›</a:t>
            </a:fld>
            <a:endParaRPr lang="en-US" dirty="0"/>
          </a:p>
        </p:txBody>
      </p:sp>
    </p:spTree>
    <p:extLst>
      <p:ext uri="{BB962C8B-B14F-4D97-AF65-F5344CB8AC3E}">
        <p14:creationId xmlns:p14="http://schemas.microsoft.com/office/powerpoint/2010/main" val="451137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B89D4C-419D-41B8-84C3-4D3D95C8B5E6}" type="datetimeFigureOut">
              <a:rPr lang="en-US" smtClean="0"/>
              <a:t>9/9/2015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0B0CC9-21D6-4967-A80C-AF14DAC372F0}" type="slidenum">
              <a:rPr lang="en-US" smtClean="0"/>
              <a:t>‹#›</a:t>
            </a:fld>
            <a:endParaRPr lang="en-US" dirty="0"/>
          </a:p>
        </p:txBody>
      </p:sp>
    </p:spTree>
    <p:extLst>
      <p:ext uri="{BB962C8B-B14F-4D97-AF65-F5344CB8AC3E}">
        <p14:creationId xmlns:p14="http://schemas.microsoft.com/office/powerpoint/2010/main" val="985882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B89D4C-419D-41B8-84C3-4D3D95C8B5E6}" type="datetimeFigureOut">
              <a:rPr lang="en-US" smtClean="0"/>
              <a:t>9/9/2015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0B0CC9-21D6-4967-A80C-AF14DAC372F0}" type="slidenum">
              <a:rPr lang="en-US" smtClean="0"/>
              <a:t>‹#›</a:t>
            </a:fld>
            <a:endParaRPr lang="en-US" dirty="0"/>
          </a:p>
        </p:txBody>
      </p:sp>
    </p:spTree>
    <p:extLst>
      <p:ext uri="{BB962C8B-B14F-4D97-AF65-F5344CB8AC3E}">
        <p14:creationId xmlns:p14="http://schemas.microsoft.com/office/powerpoint/2010/main" val="2398637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B89D4C-419D-41B8-84C3-4D3D95C8B5E6}" type="datetimeFigureOut">
              <a:rPr lang="en-US" smtClean="0"/>
              <a:t>9/9/2015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0B0CC9-21D6-4967-A80C-AF14DAC372F0}" type="slidenum">
              <a:rPr lang="en-US" smtClean="0"/>
              <a:t>‹#›</a:t>
            </a:fld>
            <a:endParaRPr lang="en-US" dirty="0"/>
          </a:p>
        </p:txBody>
      </p:sp>
    </p:spTree>
    <p:extLst>
      <p:ext uri="{BB962C8B-B14F-4D97-AF65-F5344CB8AC3E}">
        <p14:creationId xmlns:p14="http://schemas.microsoft.com/office/powerpoint/2010/main" val="3363689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B85B2ED6-C062-4589-A0BD-E8BDE620425C}" type="slidenum">
              <a:rPr lang="en-US"/>
              <a:pPr>
                <a:defRPr/>
              </a:pPr>
              <a:t>‹#›</a:t>
            </a:fld>
            <a:endParaRPr lang="en-US" dirty="0"/>
          </a:p>
        </p:txBody>
      </p:sp>
    </p:spTree>
    <p:extLst>
      <p:ext uri="{BB962C8B-B14F-4D97-AF65-F5344CB8AC3E}">
        <p14:creationId xmlns:p14="http://schemas.microsoft.com/office/powerpoint/2010/main" val="4112723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89D4C-419D-41B8-84C3-4D3D95C8B5E6}" type="datetimeFigureOut">
              <a:rPr lang="en-US" smtClean="0"/>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0B0CC9-21D6-4967-A80C-AF14DAC372F0}" type="slidenum">
              <a:rPr lang="en-US" smtClean="0"/>
              <a:t>‹#›</a:t>
            </a:fld>
            <a:endParaRPr lang="en-US" dirty="0"/>
          </a:p>
        </p:txBody>
      </p:sp>
    </p:spTree>
    <p:extLst>
      <p:ext uri="{BB962C8B-B14F-4D97-AF65-F5344CB8AC3E}">
        <p14:creationId xmlns:p14="http://schemas.microsoft.com/office/powerpoint/2010/main" val="81198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89D4C-419D-41B8-84C3-4D3D95C8B5E6}" type="datetimeFigureOut">
              <a:rPr lang="en-US" smtClean="0"/>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0B0CC9-21D6-4967-A80C-AF14DAC372F0}" type="slidenum">
              <a:rPr lang="en-US" smtClean="0"/>
              <a:t>‹#›</a:t>
            </a:fld>
            <a:endParaRPr lang="en-US" dirty="0"/>
          </a:p>
        </p:txBody>
      </p:sp>
    </p:spTree>
    <p:extLst>
      <p:ext uri="{BB962C8B-B14F-4D97-AF65-F5344CB8AC3E}">
        <p14:creationId xmlns:p14="http://schemas.microsoft.com/office/powerpoint/2010/main" val="2466536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B89D4C-419D-41B8-84C3-4D3D95C8B5E6}" type="datetimeFigureOut">
              <a:rPr lang="en-US" smtClean="0"/>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0B0CC9-21D6-4967-A80C-AF14DAC372F0}" type="slidenum">
              <a:rPr lang="en-US" smtClean="0"/>
              <a:t>‹#›</a:t>
            </a:fld>
            <a:endParaRPr lang="en-US" dirty="0"/>
          </a:p>
        </p:txBody>
      </p:sp>
    </p:spTree>
    <p:extLst>
      <p:ext uri="{BB962C8B-B14F-4D97-AF65-F5344CB8AC3E}">
        <p14:creationId xmlns:p14="http://schemas.microsoft.com/office/powerpoint/2010/main" val="2839552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B89D4C-419D-41B8-84C3-4D3D95C8B5E6}" type="datetimeFigureOut">
              <a:rPr lang="en-US" smtClean="0"/>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0B0CC9-21D6-4967-A80C-AF14DAC372F0}" type="slidenum">
              <a:rPr lang="en-US" smtClean="0"/>
              <a:t>‹#›</a:t>
            </a:fld>
            <a:endParaRPr lang="en-US" dirty="0"/>
          </a:p>
        </p:txBody>
      </p:sp>
    </p:spTree>
    <p:extLst>
      <p:ext uri="{BB962C8B-B14F-4D97-AF65-F5344CB8AC3E}">
        <p14:creationId xmlns:p14="http://schemas.microsoft.com/office/powerpoint/2010/main" val="3641244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0B722A9D-AEC7-4A0F-A1E8-E5311C7592FE}" type="slidenum">
              <a:rPr lang="en-US"/>
              <a:pPr>
                <a:defRPr/>
              </a:pPr>
              <a:t>‹#›</a:t>
            </a:fld>
            <a:endParaRPr lang="en-US" dirty="0"/>
          </a:p>
        </p:txBody>
      </p:sp>
    </p:spTree>
    <p:extLst>
      <p:ext uri="{BB962C8B-B14F-4D97-AF65-F5344CB8AC3E}">
        <p14:creationId xmlns:p14="http://schemas.microsoft.com/office/powerpoint/2010/main" val="38229370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B85B2ED6-C062-4589-A0BD-E8BDE620425C}" type="slidenum">
              <a:rPr lang="en-US"/>
              <a:pPr>
                <a:defRPr/>
              </a:pPr>
              <a:t>‹#›</a:t>
            </a:fld>
            <a:endParaRPr lang="en-US" dirty="0"/>
          </a:p>
        </p:txBody>
      </p:sp>
    </p:spTree>
    <p:extLst>
      <p:ext uri="{BB962C8B-B14F-4D97-AF65-F5344CB8AC3E}">
        <p14:creationId xmlns:p14="http://schemas.microsoft.com/office/powerpoint/2010/main" val="1205984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2C151823-F296-4860-A1CF-F015F257733C}" type="slidenum">
              <a:rPr lang="en-US"/>
              <a:pPr>
                <a:defRPr/>
              </a:pPr>
              <a:t>‹#›</a:t>
            </a:fld>
            <a:endParaRPr lang="en-US" dirty="0"/>
          </a:p>
        </p:txBody>
      </p:sp>
    </p:spTree>
    <p:extLst>
      <p:ext uri="{BB962C8B-B14F-4D97-AF65-F5344CB8AC3E}">
        <p14:creationId xmlns:p14="http://schemas.microsoft.com/office/powerpoint/2010/main" val="16239627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29175"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idx="10"/>
          </p:nvPr>
        </p:nvSpPr>
        <p:spPr>
          <a:ln/>
        </p:spPr>
        <p:txBody>
          <a:bodyPr/>
          <a:lstStyle>
            <a:lvl1pPr>
              <a:defRPr/>
            </a:lvl1pPr>
          </a:lstStyle>
          <a:p>
            <a:pPr>
              <a:defRPr/>
            </a:pPr>
            <a:fld id="{87162D92-E9AD-44BF-B144-9408591ACC14}" type="slidenum">
              <a:rPr lang="en-US"/>
              <a:pPr>
                <a:defRPr/>
              </a:pPr>
              <a:t>‹#›</a:t>
            </a:fld>
            <a:endParaRPr lang="en-US" dirty="0"/>
          </a:p>
        </p:txBody>
      </p:sp>
    </p:spTree>
    <p:extLst>
      <p:ext uri="{BB962C8B-B14F-4D97-AF65-F5344CB8AC3E}">
        <p14:creationId xmlns:p14="http://schemas.microsoft.com/office/powerpoint/2010/main" val="1295646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p>
            <a:pPr>
              <a:defRPr/>
            </a:pPr>
            <a:fld id="{98F6EB86-9D46-48BA-96E4-F8F79B28F23F}" type="slidenum">
              <a:rPr lang="en-US"/>
              <a:pPr>
                <a:defRPr/>
              </a:pPr>
              <a:t>‹#›</a:t>
            </a:fld>
            <a:endParaRPr lang="en-US" dirty="0"/>
          </a:p>
        </p:txBody>
      </p:sp>
    </p:spTree>
    <p:extLst>
      <p:ext uri="{BB962C8B-B14F-4D97-AF65-F5344CB8AC3E}">
        <p14:creationId xmlns:p14="http://schemas.microsoft.com/office/powerpoint/2010/main" val="1076144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idx="10"/>
          </p:nvPr>
        </p:nvSpPr>
        <p:spPr>
          <a:ln/>
        </p:spPr>
        <p:txBody>
          <a:bodyPr/>
          <a:lstStyle>
            <a:lvl1pPr>
              <a:defRPr/>
            </a:lvl1pPr>
          </a:lstStyle>
          <a:p>
            <a:pPr>
              <a:defRPr/>
            </a:pPr>
            <a:fld id="{F23C370E-C802-4A32-8F59-9BFEE12D2614}" type="slidenum">
              <a:rPr lang="en-US"/>
              <a:pPr>
                <a:defRPr/>
              </a:pPr>
              <a:t>‹#›</a:t>
            </a:fld>
            <a:endParaRPr lang="en-US" dirty="0"/>
          </a:p>
        </p:txBody>
      </p:sp>
    </p:spTree>
    <p:extLst>
      <p:ext uri="{BB962C8B-B14F-4D97-AF65-F5344CB8AC3E}">
        <p14:creationId xmlns:p14="http://schemas.microsoft.com/office/powerpoint/2010/main" val="3856716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2C151823-F296-4860-A1CF-F015F257733C}" type="slidenum">
              <a:rPr lang="en-US"/>
              <a:pPr>
                <a:defRPr/>
              </a:pPr>
              <a:t>‹#›</a:t>
            </a:fld>
            <a:endParaRPr lang="en-US" dirty="0"/>
          </a:p>
        </p:txBody>
      </p:sp>
    </p:spTree>
    <p:extLst>
      <p:ext uri="{BB962C8B-B14F-4D97-AF65-F5344CB8AC3E}">
        <p14:creationId xmlns:p14="http://schemas.microsoft.com/office/powerpoint/2010/main" val="3339993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Rectangle 8"/>
          <p:cNvSpPr>
            <a:spLocks noGrp="1" noChangeArrowheads="1"/>
          </p:cNvSpPr>
          <p:nvPr>
            <p:ph type="sldNum" idx="10"/>
          </p:nvPr>
        </p:nvSpPr>
        <p:spPr>
          <a:ln/>
        </p:spPr>
        <p:txBody>
          <a:bodyPr/>
          <a:lstStyle>
            <a:lvl1pPr>
              <a:defRPr/>
            </a:lvl1pPr>
          </a:lstStyle>
          <a:p>
            <a:pPr>
              <a:defRPr/>
            </a:pPr>
            <a:fld id="{14CD8AF6-5321-4EB0-85BF-0D9BF885909A}" type="slidenum">
              <a:rPr lang="en-US"/>
              <a:pPr>
                <a:defRPr/>
              </a:pPr>
              <a:t>‹#›</a:t>
            </a:fld>
            <a:endParaRPr lang="en-US" dirty="0"/>
          </a:p>
        </p:txBody>
      </p:sp>
    </p:spTree>
    <p:extLst>
      <p:ext uri="{BB962C8B-B14F-4D97-AF65-F5344CB8AC3E}">
        <p14:creationId xmlns:p14="http://schemas.microsoft.com/office/powerpoint/2010/main" val="20191252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5B70C4C9-1EBD-4BB7-B530-4898196D7C93}" type="slidenum">
              <a:rPr lang="en-US"/>
              <a:pPr>
                <a:defRPr/>
              </a:pPr>
              <a:t>‹#›</a:t>
            </a:fld>
            <a:endParaRPr lang="en-US" dirty="0"/>
          </a:p>
        </p:txBody>
      </p:sp>
    </p:spTree>
    <p:extLst>
      <p:ext uri="{BB962C8B-B14F-4D97-AF65-F5344CB8AC3E}">
        <p14:creationId xmlns:p14="http://schemas.microsoft.com/office/powerpoint/2010/main" val="13769275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3DCAAE53-FF69-49D1-AA5A-B17B2475ED31}" type="slidenum">
              <a:rPr lang="en-US"/>
              <a:pPr>
                <a:defRPr/>
              </a:pPr>
              <a:t>‹#›</a:t>
            </a:fld>
            <a:endParaRPr lang="en-US" dirty="0"/>
          </a:p>
        </p:txBody>
      </p:sp>
    </p:spTree>
    <p:extLst>
      <p:ext uri="{BB962C8B-B14F-4D97-AF65-F5344CB8AC3E}">
        <p14:creationId xmlns:p14="http://schemas.microsoft.com/office/powerpoint/2010/main" val="28659715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271C5909-6C5B-467D-83C4-8E96DD6AAC6A}" type="slidenum">
              <a:rPr lang="en-US"/>
              <a:pPr>
                <a:defRPr/>
              </a:pPr>
              <a:t>‹#›</a:t>
            </a:fld>
            <a:endParaRPr lang="en-US" dirty="0"/>
          </a:p>
        </p:txBody>
      </p:sp>
    </p:spTree>
    <p:extLst>
      <p:ext uri="{BB962C8B-B14F-4D97-AF65-F5344CB8AC3E}">
        <p14:creationId xmlns:p14="http://schemas.microsoft.com/office/powerpoint/2010/main" val="3203966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48CA583-03BF-4E4C-BF0D-DC8BC9141EED}" type="slidenum">
              <a:rPr lang="en-US"/>
              <a:pPr>
                <a:defRPr/>
              </a:pPr>
              <a:t>‹#›</a:t>
            </a:fld>
            <a:endParaRPr lang="en-US" dirty="0"/>
          </a:p>
        </p:txBody>
      </p:sp>
    </p:spTree>
    <p:extLst>
      <p:ext uri="{BB962C8B-B14F-4D97-AF65-F5344CB8AC3E}">
        <p14:creationId xmlns:p14="http://schemas.microsoft.com/office/powerpoint/2010/main" val="1294637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787400"/>
            <a:ext cx="2117725" cy="53006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4963" y="787400"/>
            <a:ext cx="6202362" cy="530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163025D-FE57-4746-AFA6-1F7FC0B7B964}" type="slidenum">
              <a:rPr lang="en-US"/>
              <a:pPr>
                <a:defRPr/>
              </a:pPr>
              <a:t>‹#›</a:t>
            </a:fld>
            <a:endParaRPr lang="en-US" dirty="0"/>
          </a:p>
        </p:txBody>
      </p:sp>
    </p:spTree>
    <p:extLst>
      <p:ext uri="{BB962C8B-B14F-4D97-AF65-F5344CB8AC3E}">
        <p14:creationId xmlns:p14="http://schemas.microsoft.com/office/powerpoint/2010/main" val="37840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29175"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idx="10"/>
          </p:nvPr>
        </p:nvSpPr>
        <p:spPr>
          <a:ln/>
        </p:spPr>
        <p:txBody>
          <a:bodyPr/>
          <a:lstStyle>
            <a:lvl1pPr>
              <a:defRPr/>
            </a:lvl1pPr>
          </a:lstStyle>
          <a:p>
            <a:pPr>
              <a:defRPr/>
            </a:pPr>
            <a:fld id="{87162D92-E9AD-44BF-B144-9408591ACC14}" type="slidenum">
              <a:rPr lang="en-US"/>
              <a:pPr>
                <a:defRPr/>
              </a:pPr>
              <a:t>‹#›</a:t>
            </a:fld>
            <a:endParaRPr lang="en-US" dirty="0"/>
          </a:p>
        </p:txBody>
      </p:sp>
    </p:spTree>
    <p:extLst>
      <p:ext uri="{BB962C8B-B14F-4D97-AF65-F5344CB8AC3E}">
        <p14:creationId xmlns:p14="http://schemas.microsoft.com/office/powerpoint/2010/main" val="200025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p>
            <a:pPr>
              <a:defRPr/>
            </a:pPr>
            <a:fld id="{98F6EB86-9D46-48BA-96E4-F8F79B28F23F}" type="slidenum">
              <a:rPr lang="en-US"/>
              <a:pPr>
                <a:defRPr/>
              </a:pPr>
              <a:t>‹#›</a:t>
            </a:fld>
            <a:endParaRPr lang="en-US" dirty="0"/>
          </a:p>
        </p:txBody>
      </p:sp>
    </p:spTree>
    <p:extLst>
      <p:ext uri="{BB962C8B-B14F-4D97-AF65-F5344CB8AC3E}">
        <p14:creationId xmlns:p14="http://schemas.microsoft.com/office/powerpoint/2010/main" val="1253076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idx="10"/>
          </p:nvPr>
        </p:nvSpPr>
        <p:spPr>
          <a:ln/>
        </p:spPr>
        <p:txBody>
          <a:bodyPr/>
          <a:lstStyle>
            <a:lvl1pPr>
              <a:defRPr/>
            </a:lvl1pPr>
          </a:lstStyle>
          <a:p>
            <a:pPr>
              <a:defRPr/>
            </a:pPr>
            <a:fld id="{F23C370E-C802-4A32-8F59-9BFEE12D2614}" type="slidenum">
              <a:rPr lang="en-US"/>
              <a:pPr>
                <a:defRPr/>
              </a:pPr>
              <a:t>‹#›</a:t>
            </a:fld>
            <a:endParaRPr lang="en-US" dirty="0"/>
          </a:p>
        </p:txBody>
      </p:sp>
    </p:spTree>
    <p:extLst>
      <p:ext uri="{BB962C8B-B14F-4D97-AF65-F5344CB8AC3E}">
        <p14:creationId xmlns:p14="http://schemas.microsoft.com/office/powerpoint/2010/main" val="1174184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Rectangle 8"/>
          <p:cNvSpPr>
            <a:spLocks noGrp="1" noChangeArrowheads="1"/>
          </p:cNvSpPr>
          <p:nvPr>
            <p:ph type="sldNum" idx="10"/>
          </p:nvPr>
        </p:nvSpPr>
        <p:spPr>
          <a:ln/>
        </p:spPr>
        <p:txBody>
          <a:bodyPr/>
          <a:lstStyle>
            <a:lvl1pPr>
              <a:defRPr/>
            </a:lvl1pPr>
          </a:lstStyle>
          <a:p>
            <a:pPr>
              <a:defRPr/>
            </a:pPr>
            <a:fld id="{14CD8AF6-5321-4EB0-85BF-0D9BF885909A}" type="slidenum">
              <a:rPr lang="en-US"/>
              <a:pPr>
                <a:defRPr/>
              </a:pPr>
              <a:t>‹#›</a:t>
            </a:fld>
            <a:endParaRPr lang="en-US" dirty="0"/>
          </a:p>
        </p:txBody>
      </p:sp>
    </p:spTree>
    <p:extLst>
      <p:ext uri="{BB962C8B-B14F-4D97-AF65-F5344CB8AC3E}">
        <p14:creationId xmlns:p14="http://schemas.microsoft.com/office/powerpoint/2010/main" val="269730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5B70C4C9-1EBD-4BB7-B530-4898196D7C93}" type="slidenum">
              <a:rPr lang="en-US"/>
              <a:pPr>
                <a:defRPr/>
              </a:pPr>
              <a:t>‹#›</a:t>
            </a:fld>
            <a:endParaRPr lang="en-US" dirty="0"/>
          </a:p>
        </p:txBody>
      </p:sp>
    </p:spTree>
    <p:extLst>
      <p:ext uri="{BB962C8B-B14F-4D97-AF65-F5344CB8AC3E}">
        <p14:creationId xmlns:p14="http://schemas.microsoft.com/office/powerpoint/2010/main" val="661999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3DCAAE53-FF69-49D1-AA5A-B17B2475ED31}" type="slidenum">
              <a:rPr lang="en-US"/>
              <a:pPr>
                <a:defRPr/>
              </a:pPr>
              <a:t>‹#›</a:t>
            </a:fld>
            <a:endParaRPr lang="en-US" dirty="0"/>
          </a:p>
        </p:txBody>
      </p:sp>
    </p:spTree>
    <p:extLst>
      <p:ext uri="{BB962C8B-B14F-4D97-AF65-F5344CB8AC3E}">
        <p14:creationId xmlns:p14="http://schemas.microsoft.com/office/powerpoint/2010/main" val="2112291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4" cstate="print"/>
          <a:srcRect/>
          <a:stretch>
            <a:fillRect/>
          </a:stretch>
        </p:blipFill>
        <p:spPr bwMode="auto">
          <a:xfrm>
            <a:off x="4763" y="0"/>
            <a:ext cx="9139237" cy="387350"/>
          </a:xfrm>
          <a:prstGeom prst="rect">
            <a:avLst/>
          </a:prstGeom>
          <a:noFill/>
          <a:ln w="21600">
            <a:noFill/>
            <a:round/>
            <a:headEnd/>
            <a:tailEnd/>
          </a:ln>
        </p:spPr>
      </p:pic>
      <p:sp>
        <p:nvSpPr>
          <p:cNvPr id="3075" name="Rectangle 3"/>
          <p:cNvSpPr>
            <a:spLocks noChangeArrowheads="1"/>
          </p:cNvSpPr>
          <p:nvPr/>
        </p:nvSpPr>
        <p:spPr bwMode="auto">
          <a:xfrm>
            <a:off x="4763" y="6473825"/>
            <a:ext cx="9139237" cy="384175"/>
          </a:xfrm>
          <a:prstGeom prst="rect">
            <a:avLst/>
          </a:prstGeom>
          <a:solidFill>
            <a:srgbClr val="6666FF"/>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1028" name="Rectangle 5"/>
          <p:cNvSpPr>
            <a:spLocks noGrp="1" noChangeArrowheads="1"/>
          </p:cNvSpPr>
          <p:nvPr>
            <p:ph type="body" idx="1"/>
          </p:nvPr>
        </p:nvSpPr>
        <p:spPr bwMode="auto">
          <a:xfrm>
            <a:off x="698500" y="1387475"/>
            <a:ext cx="8108950" cy="4700588"/>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3078" name="Text Box 6"/>
          <p:cNvSpPr txBox="1">
            <a:spLocks noChangeArrowheads="1"/>
          </p:cNvSpPr>
          <p:nvPr/>
        </p:nvSpPr>
        <p:spPr bwMode="auto">
          <a:xfrm>
            <a:off x="990600" y="0"/>
            <a:ext cx="3580124" cy="365999"/>
          </a:xfrm>
          <a:prstGeom prst="rect">
            <a:avLst/>
          </a:prstGeom>
          <a:noFill/>
          <a:ln w="21600">
            <a:noFill/>
            <a:round/>
            <a:headEnd/>
            <a:tailEnd/>
          </a:ln>
          <a:effectLst/>
        </p:spPr>
        <p:txBody>
          <a:bodyPr wrap="none" lIns="90000" tIns="46800" rIns="90000" bIns="46800">
            <a:spAutoFit/>
          </a:bodyPr>
          <a:lstStyle/>
          <a:p>
            <a:pPr defTabSz="457200" fontAlgn="base">
              <a:lnSpc>
                <a:spcPct val="98000"/>
              </a:lnSpc>
              <a:spcBef>
                <a:spcPts val="35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800" b="1" dirty="0" smtClean="0">
                <a:solidFill>
                  <a:srgbClr val="FFFFFF"/>
                </a:solidFill>
              </a:rPr>
              <a:t>Should gambling be legalised</a:t>
            </a:r>
            <a:r>
              <a:rPr lang="en-US" sz="1800" b="1" baseline="0" dirty="0" smtClean="0">
                <a:solidFill>
                  <a:srgbClr val="FFFFFF"/>
                </a:solidFill>
              </a:rPr>
              <a:t>?</a:t>
            </a:r>
            <a:endParaRPr lang="en-US" sz="1800" b="1" dirty="0">
              <a:solidFill>
                <a:srgbClr val="FFFFFF"/>
              </a:solidFill>
            </a:endParaRPr>
          </a:p>
        </p:txBody>
      </p:sp>
      <p:sp>
        <p:nvSpPr>
          <p:cNvPr id="3080" name="Rectangle 8"/>
          <p:cNvSpPr>
            <a:spLocks noGrp="1" noChangeArrowheads="1"/>
          </p:cNvSpPr>
          <p:nvPr>
            <p:ph type="sldNum"/>
          </p:nvPr>
        </p:nvSpPr>
        <p:spPr bwMode="auto">
          <a:xfrm>
            <a:off x="598488" y="6526213"/>
            <a:ext cx="150812" cy="150812"/>
          </a:xfrm>
          <a:prstGeom prst="rect">
            <a:avLst/>
          </a:prstGeom>
          <a:noFill/>
          <a:ln w="21600">
            <a:noFill/>
            <a:round/>
            <a:headEnd/>
            <a:tailEnd/>
          </a:ln>
          <a:effectLst/>
        </p:spPr>
        <p:txBody>
          <a:bodyPr vert="horz" wrap="square" lIns="0" tIns="0" rIns="0" bIns="0" numCol="1" anchor="t" anchorCtr="0" compatLnSpc="1">
            <a:prstTxWarp prst="textNoShape">
              <a:avLst/>
            </a:prstTxWarp>
          </a:bodyPr>
          <a:lstStyle>
            <a:lvl1pPr algn="r">
              <a:spcBef>
                <a:spcPts val="625"/>
              </a:spcBef>
              <a:buSzPct val="100000"/>
              <a:defRPr sz="1000" b="1" smtClean="0">
                <a:solidFill>
                  <a:srgbClr val="FFFFFF"/>
                </a:solidFill>
              </a:defRPr>
            </a:lvl1pPr>
          </a:lstStyle>
          <a:p>
            <a:pPr fontAlgn="base">
              <a:spcAft>
                <a:spcPct val="0"/>
              </a:spcAft>
              <a:defRPr/>
            </a:pPr>
            <a:fld id="{98F6EB86-9D46-48BA-96E4-F8F79B28F23F}" type="slidenum">
              <a:rPr lang="en-US"/>
              <a:pPr fontAlgn="base">
                <a:spcAft>
                  <a:spcPct val="0"/>
                </a:spcAft>
                <a:defRPr/>
              </a:pPr>
              <a:t>‹#›</a:t>
            </a:fld>
            <a:endParaRPr lang="en-US" dirty="0"/>
          </a:p>
        </p:txBody>
      </p:sp>
      <p:sp>
        <p:nvSpPr>
          <p:cNvPr id="3081" name="Line 9"/>
          <p:cNvSpPr>
            <a:spLocks noChangeShapeType="1"/>
          </p:cNvSpPr>
          <p:nvPr/>
        </p:nvSpPr>
        <p:spPr bwMode="auto">
          <a:xfrm>
            <a:off x="990600" y="147638"/>
            <a:ext cx="1588" cy="234950"/>
          </a:xfrm>
          <a:prstGeom prst="line">
            <a:avLst/>
          </a:prstGeom>
          <a:noFill/>
          <a:ln w="9360">
            <a:solidFill>
              <a:srgbClr val="FFFFFF"/>
            </a:solidFill>
            <a:miter lim="800000"/>
            <a:headEnd/>
            <a:tailEnd/>
          </a:ln>
          <a:effectLst/>
        </p:spPr>
        <p:txBody>
          <a:bodyPr/>
          <a:lstStyle/>
          <a:p>
            <a:pPr fontAlgn="base">
              <a:spcBef>
                <a:spcPct val="0"/>
              </a:spcBef>
              <a:spcAft>
                <a:spcPct val="0"/>
              </a:spcAft>
              <a:defRPr/>
            </a:pPr>
            <a:endParaRPr lang="en-US" dirty="0">
              <a:solidFill>
                <a:srgbClr val="000000"/>
              </a:solidFill>
            </a:endParaRPr>
          </a:p>
        </p:txBody>
      </p:sp>
      <p:sp>
        <p:nvSpPr>
          <p:cNvPr id="3082" name="Line 10"/>
          <p:cNvSpPr>
            <a:spLocks noChangeShapeType="1"/>
          </p:cNvSpPr>
          <p:nvPr/>
        </p:nvSpPr>
        <p:spPr bwMode="auto">
          <a:xfrm>
            <a:off x="995363" y="6526213"/>
            <a:ext cx="1587" cy="165100"/>
          </a:xfrm>
          <a:prstGeom prst="line">
            <a:avLst/>
          </a:prstGeom>
          <a:noFill/>
          <a:ln w="9360">
            <a:solidFill>
              <a:srgbClr val="FFFFFF"/>
            </a:solidFill>
            <a:miter lim="800000"/>
            <a:headEnd/>
            <a:tailEnd/>
          </a:ln>
          <a:effectLst/>
        </p:spPr>
        <p:txBody>
          <a:bodyPr/>
          <a:lstStyle/>
          <a:p>
            <a:pPr fontAlgn="base">
              <a:spcBef>
                <a:spcPct val="0"/>
              </a:spcBef>
              <a:spcAft>
                <a:spcPct val="0"/>
              </a:spcAft>
              <a:defRPr/>
            </a:pPr>
            <a:endParaRPr lang="en-US" dirty="0">
              <a:solidFill>
                <a:srgbClr val="000000"/>
              </a:solidFill>
            </a:endParaRPr>
          </a:p>
        </p:txBody>
      </p:sp>
      <p:pic>
        <p:nvPicPr>
          <p:cNvPr id="11" name="Picture 10" descr="E:\Logo albert_rouge.png"/>
          <p:cNvPicPr/>
          <p:nvPr userDrawn="1"/>
        </p:nvPicPr>
        <p:blipFill>
          <a:blip r:embed="rId15" cstate="print"/>
          <a:srcRect/>
          <a:stretch>
            <a:fillRect/>
          </a:stretch>
        </p:blipFill>
        <p:spPr bwMode="auto">
          <a:xfrm>
            <a:off x="7740590" y="-315178"/>
            <a:ext cx="1151890" cy="1151890"/>
          </a:xfrm>
          <a:prstGeom prst="rect">
            <a:avLst/>
          </a:prstGeom>
          <a:noFill/>
        </p:spPr>
      </p:pic>
      <p:sp>
        <p:nvSpPr>
          <p:cNvPr id="12" name="Rectangle 11"/>
          <p:cNvSpPr>
            <a:spLocks noChangeArrowheads="1"/>
          </p:cNvSpPr>
          <p:nvPr userDrawn="1"/>
        </p:nvSpPr>
        <p:spPr bwMode="auto">
          <a:xfrm>
            <a:off x="7213011" y="6553200"/>
            <a:ext cx="1702389" cy="169277"/>
          </a:xfrm>
          <a:prstGeom prst="rect">
            <a:avLst/>
          </a:prstGeom>
          <a:noFill/>
          <a:ln w="21600">
            <a:noFill/>
            <a:round/>
            <a:headEnd/>
            <a:tailEnd/>
          </a:ln>
          <a:effectLst/>
        </p:spPr>
        <p:txBody>
          <a:bodyPr wrap="none" lIns="0" tIns="0" rIns="0" bIns="0">
            <a:spAutoFit/>
          </a:bodyPr>
          <a:lstStyle/>
          <a:p>
            <a:pPr algn="r" eaLnBrk="0" fontAlgn="base"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b="1" dirty="0">
                <a:solidFill>
                  <a:srgbClr val="FFFFFF"/>
                </a:solidFill>
                <a:latin typeface="+mn-lt"/>
                <a:ea typeface="Times New Roman"/>
                <a:cs typeface="Times New Roman"/>
              </a:rPr>
              <a:t>© </a:t>
            </a:r>
            <a:r>
              <a:rPr lang="en-US" sz="1100" dirty="0">
                <a:solidFill>
                  <a:srgbClr val="FFFFFF"/>
                </a:solidFill>
                <a:latin typeface="+mn-lt"/>
                <a:ea typeface="Times New Roman"/>
                <a:cs typeface="Times New Roman"/>
              </a:rPr>
              <a:t>2015 albert-learning.com</a:t>
            </a:r>
            <a:endParaRPr lang="en-US" sz="1200" dirty="0">
              <a:solidFill>
                <a:srgbClr val="000000"/>
              </a:solidFill>
              <a:latin typeface="+mn-lt"/>
              <a:ea typeface="Times New Roman"/>
            </a:endParaRPr>
          </a:p>
        </p:txBody>
      </p:sp>
    </p:spTree>
    <p:extLst>
      <p:ext uri="{BB962C8B-B14F-4D97-AF65-F5344CB8AC3E}">
        <p14:creationId xmlns:p14="http://schemas.microsoft.com/office/powerpoint/2010/main" val="1878314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mj-lt"/>
          <a:ea typeface="+mj-ea"/>
          <a:cs typeface="+mj-cs"/>
        </a:defRPr>
      </a:lvl1pPr>
      <a:lvl2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2pPr>
      <a:lvl3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3pPr>
      <a:lvl4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4pPr>
      <a:lvl5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5pPr>
      <a:lvl6pPr marL="25146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6pPr>
      <a:lvl7pPr marL="29718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7pPr>
      <a:lvl8pPr marL="34290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8pPr>
      <a:lvl9pPr marL="38862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9pPr>
    </p:titleStyle>
    <p:bodyStyle>
      <a:lvl1pPr marL="161925" indent="-161925" algn="l" defTabSz="457200" rtl="0" eaLnBrk="0" fontAlgn="base" hangingPunct="0">
        <a:spcBef>
          <a:spcPts val="400"/>
        </a:spcBef>
        <a:spcAft>
          <a:spcPct val="0"/>
        </a:spcAft>
        <a:buClr>
          <a:srgbClr val="7889FB"/>
        </a:buClr>
        <a:buSzPct val="110000"/>
        <a:buFont typeface="Wingdings" charset="2"/>
        <a:buChar char=""/>
        <a:defRPr sz="1600">
          <a:solidFill>
            <a:srgbClr val="000000"/>
          </a:solidFill>
          <a:latin typeface="+mn-lt"/>
          <a:ea typeface="+mn-ea"/>
          <a:cs typeface="+mn-cs"/>
        </a:defRPr>
      </a:lvl1pPr>
      <a:lvl2pPr marL="50482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2pPr>
      <a:lvl3pPr marL="85407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3pPr>
      <a:lvl4pPr marL="1200150" indent="-173038" algn="l" defTabSz="457200" rtl="0" eaLnBrk="0" fontAlgn="base" hangingPunct="0">
        <a:spcBef>
          <a:spcPts val="300"/>
        </a:spcBef>
        <a:spcAft>
          <a:spcPct val="0"/>
        </a:spcAft>
        <a:buClr>
          <a:srgbClr val="7889FB"/>
        </a:buClr>
        <a:buSzPct val="100000"/>
        <a:buFont typeface="Arial" charset="0"/>
        <a:buChar char="&gt;"/>
        <a:defRPr sz="1200">
          <a:solidFill>
            <a:srgbClr val="000000"/>
          </a:solidFill>
          <a:latin typeface="+mn-lt"/>
          <a:cs typeface="+mn-cs"/>
        </a:defRPr>
      </a:lvl4pPr>
      <a:lvl5pPr marL="1533525" indent="-161925" algn="l" defTabSz="457200" rtl="0" eaLnBrk="0" fontAlgn="base" hangingPunct="0">
        <a:spcBef>
          <a:spcPts val="300"/>
        </a:spcBef>
        <a:spcAft>
          <a:spcPct val="0"/>
        </a:spcAft>
        <a:buClr>
          <a:srgbClr val="7889FB"/>
        </a:buClr>
        <a:buSzPct val="100000"/>
        <a:buFont typeface="Arial" charset="0"/>
        <a:buChar char="–"/>
        <a:defRPr sz="1200">
          <a:solidFill>
            <a:srgbClr val="000000"/>
          </a:solidFill>
          <a:latin typeface="+mn-lt"/>
          <a:cs typeface="+mn-cs"/>
        </a:defRPr>
      </a:lvl5pPr>
      <a:lvl6pPr marL="19907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6pPr>
      <a:lvl7pPr marL="24479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7pPr>
      <a:lvl8pPr marL="29051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8pPr>
      <a:lvl9pPr marL="33623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89D4C-419D-41B8-84C3-4D3D95C8B5E6}" type="datetimeFigureOut">
              <a:rPr lang="en-US" smtClean="0"/>
              <a:t>9/9/2015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0B0CC9-21D6-4967-A80C-AF14DAC372F0}" type="slidenum">
              <a:rPr lang="en-US" smtClean="0"/>
              <a:t>‹#›</a:t>
            </a:fld>
            <a:endParaRPr lang="en-US" dirty="0"/>
          </a:p>
        </p:txBody>
      </p:sp>
    </p:spTree>
    <p:extLst>
      <p:ext uri="{BB962C8B-B14F-4D97-AF65-F5344CB8AC3E}">
        <p14:creationId xmlns:p14="http://schemas.microsoft.com/office/powerpoint/2010/main" val="123680693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4" cstate="print"/>
          <a:srcRect/>
          <a:stretch>
            <a:fillRect/>
          </a:stretch>
        </p:blipFill>
        <p:spPr bwMode="auto">
          <a:xfrm>
            <a:off x="4763" y="0"/>
            <a:ext cx="9139237" cy="387350"/>
          </a:xfrm>
          <a:prstGeom prst="rect">
            <a:avLst/>
          </a:prstGeom>
          <a:noFill/>
          <a:ln w="21600">
            <a:noFill/>
            <a:round/>
            <a:headEnd/>
            <a:tailEnd/>
          </a:ln>
        </p:spPr>
      </p:pic>
      <p:sp>
        <p:nvSpPr>
          <p:cNvPr id="3075" name="Rectangle 3"/>
          <p:cNvSpPr>
            <a:spLocks noChangeArrowheads="1"/>
          </p:cNvSpPr>
          <p:nvPr/>
        </p:nvSpPr>
        <p:spPr bwMode="auto">
          <a:xfrm>
            <a:off x="4763" y="6473825"/>
            <a:ext cx="9139237" cy="384175"/>
          </a:xfrm>
          <a:prstGeom prst="rect">
            <a:avLst/>
          </a:prstGeom>
          <a:solidFill>
            <a:srgbClr val="6666FF"/>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sym typeface="Gill Sans" charset="0"/>
            </a:endParaRPr>
          </a:p>
        </p:txBody>
      </p:sp>
      <p:sp>
        <p:nvSpPr>
          <p:cNvPr id="1028" name="Rectangle 5"/>
          <p:cNvSpPr>
            <a:spLocks noGrp="1" noChangeArrowheads="1"/>
          </p:cNvSpPr>
          <p:nvPr>
            <p:ph type="body" idx="1"/>
          </p:nvPr>
        </p:nvSpPr>
        <p:spPr bwMode="auto">
          <a:xfrm>
            <a:off x="698500" y="1387475"/>
            <a:ext cx="8108950" cy="4700588"/>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3078" name="Text Box 6"/>
          <p:cNvSpPr txBox="1">
            <a:spLocks noChangeArrowheads="1"/>
          </p:cNvSpPr>
          <p:nvPr/>
        </p:nvSpPr>
        <p:spPr bwMode="auto">
          <a:xfrm>
            <a:off x="990600" y="77788"/>
            <a:ext cx="181822" cy="305662"/>
          </a:xfrm>
          <a:prstGeom prst="rect">
            <a:avLst/>
          </a:prstGeom>
          <a:noFill/>
          <a:ln w="21600">
            <a:noFill/>
            <a:round/>
            <a:headEnd/>
            <a:tailEnd/>
          </a:ln>
          <a:effectLst/>
        </p:spPr>
        <p:txBody>
          <a:bodyPr wrap="none" lIns="90000" tIns="46800" rIns="90000" bIns="46800">
            <a:spAutoFit/>
          </a:bodyPr>
          <a:lstStyle/>
          <a:p>
            <a:pPr defTabSz="457200" fontAlgn="base">
              <a:lnSpc>
                <a:spcPct val="98000"/>
              </a:lnSpc>
              <a:spcBef>
                <a:spcPts val="35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1400" b="1" dirty="0">
              <a:solidFill>
                <a:srgbClr val="FFFFFF"/>
              </a:solidFill>
              <a:sym typeface="Gill Sans" charset="0"/>
            </a:endParaRPr>
          </a:p>
        </p:txBody>
      </p:sp>
      <p:sp>
        <p:nvSpPr>
          <p:cNvPr id="3080" name="Rectangle 8"/>
          <p:cNvSpPr>
            <a:spLocks noGrp="1" noChangeArrowheads="1"/>
          </p:cNvSpPr>
          <p:nvPr>
            <p:ph type="sldNum"/>
          </p:nvPr>
        </p:nvSpPr>
        <p:spPr bwMode="auto">
          <a:xfrm>
            <a:off x="598488" y="6526213"/>
            <a:ext cx="150812" cy="150812"/>
          </a:xfrm>
          <a:prstGeom prst="rect">
            <a:avLst/>
          </a:prstGeom>
          <a:noFill/>
          <a:ln w="21600">
            <a:noFill/>
            <a:round/>
            <a:headEnd/>
            <a:tailEnd/>
          </a:ln>
          <a:effectLst/>
        </p:spPr>
        <p:txBody>
          <a:bodyPr vert="horz" wrap="square" lIns="0" tIns="0" rIns="0" bIns="0" numCol="1" anchor="t" anchorCtr="0" compatLnSpc="1">
            <a:prstTxWarp prst="textNoShape">
              <a:avLst/>
            </a:prstTxWarp>
          </a:bodyPr>
          <a:lstStyle>
            <a:lvl1pPr algn="r">
              <a:spcBef>
                <a:spcPts val="625"/>
              </a:spcBef>
              <a:buSzPct val="100000"/>
              <a:defRPr sz="1000" b="1" smtClean="0">
                <a:solidFill>
                  <a:srgbClr val="FFFFFF"/>
                </a:solidFill>
              </a:defRPr>
            </a:lvl1pPr>
          </a:lstStyle>
          <a:p>
            <a:pPr fontAlgn="base">
              <a:spcAft>
                <a:spcPct val="0"/>
              </a:spcAft>
              <a:defRPr/>
            </a:pPr>
            <a:fld id="{98F6EB86-9D46-48BA-96E4-F8F79B28F23F}" type="slidenum">
              <a:rPr lang="en-US">
                <a:sym typeface="Gill Sans" charset="0"/>
              </a:rPr>
              <a:pPr fontAlgn="base">
                <a:spcAft>
                  <a:spcPct val="0"/>
                </a:spcAft>
                <a:defRPr/>
              </a:pPr>
              <a:t>‹#›</a:t>
            </a:fld>
            <a:endParaRPr lang="en-US" dirty="0">
              <a:sym typeface="Gill Sans" charset="0"/>
            </a:endParaRPr>
          </a:p>
        </p:txBody>
      </p:sp>
      <p:sp>
        <p:nvSpPr>
          <p:cNvPr id="3081" name="Line 9"/>
          <p:cNvSpPr>
            <a:spLocks noChangeShapeType="1"/>
          </p:cNvSpPr>
          <p:nvPr/>
        </p:nvSpPr>
        <p:spPr bwMode="auto">
          <a:xfrm>
            <a:off x="990600" y="147638"/>
            <a:ext cx="1588" cy="234950"/>
          </a:xfrm>
          <a:prstGeom prst="line">
            <a:avLst/>
          </a:prstGeom>
          <a:noFill/>
          <a:ln w="9360">
            <a:solidFill>
              <a:srgbClr val="FFFFFF"/>
            </a:solidFill>
            <a:miter lim="800000"/>
            <a:headEnd/>
            <a:tailEnd/>
          </a:ln>
          <a:effectLst/>
        </p:spPr>
        <p:txBody>
          <a:bodyPr/>
          <a:lstStyle/>
          <a:p>
            <a:pPr fontAlgn="base">
              <a:spcBef>
                <a:spcPct val="0"/>
              </a:spcBef>
              <a:spcAft>
                <a:spcPct val="0"/>
              </a:spcAft>
              <a:defRPr/>
            </a:pPr>
            <a:endParaRPr lang="en-US" dirty="0">
              <a:solidFill>
                <a:srgbClr val="000000"/>
              </a:solidFill>
              <a:sym typeface="Gill Sans" charset="0"/>
            </a:endParaRPr>
          </a:p>
        </p:txBody>
      </p:sp>
      <p:sp>
        <p:nvSpPr>
          <p:cNvPr id="3082" name="Line 10"/>
          <p:cNvSpPr>
            <a:spLocks noChangeShapeType="1"/>
          </p:cNvSpPr>
          <p:nvPr/>
        </p:nvSpPr>
        <p:spPr bwMode="auto">
          <a:xfrm>
            <a:off x="995363" y="6526213"/>
            <a:ext cx="1587" cy="165100"/>
          </a:xfrm>
          <a:prstGeom prst="line">
            <a:avLst/>
          </a:prstGeom>
          <a:noFill/>
          <a:ln w="9360">
            <a:solidFill>
              <a:srgbClr val="FFFFFF"/>
            </a:solidFill>
            <a:miter lim="800000"/>
            <a:headEnd/>
            <a:tailEnd/>
          </a:ln>
          <a:effectLst/>
        </p:spPr>
        <p:txBody>
          <a:bodyPr/>
          <a:lstStyle/>
          <a:p>
            <a:pPr fontAlgn="base">
              <a:spcBef>
                <a:spcPct val="0"/>
              </a:spcBef>
              <a:spcAft>
                <a:spcPct val="0"/>
              </a:spcAft>
              <a:defRPr/>
            </a:pPr>
            <a:endParaRPr lang="en-US" dirty="0">
              <a:solidFill>
                <a:srgbClr val="000000"/>
              </a:solidFill>
              <a:sym typeface="Gill Sans" charset="0"/>
            </a:endParaRPr>
          </a:p>
        </p:txBody>
      </p:sp>
      <p:pic>
        <p:nvPicPr>
          <p:cNvPr id="11" name="Picture 10" descr="E:\Logo albert_rouge.png"/>
          <p:cNvPicPr/>
          <p:nvPr userDrawn="1"/>
        </p:nvPicPr>
        <p:blipFill>
          <a:blip r:embed="rId15" cstate="print"/>
          <a:srcRect/>
          <a:stretch>
            <a:fillRect/>
          </a:stretch>
        </p:blipFill>
        <p:spPr bwMode="auto">
          <a:xfrm>
            <a:off x="7740590" y="-315178"/>
            <a:ext cx="1151890" cy="1151890"/>
          </a:xfrm>
          <a:prstGeom prst="rect">
            <a:avLst/>
          </a:prstGeom>
          <a:noFill/>
        </p:spPr>
      </p:pic>
      <p:sp>
        <p:nvSpPr>
          <p:cNvPr id="12" name="Rectangle 11"/>
          <p:cNvSpPr>
            <a:spLocks noChangeArrowheads="1"/>
          </p:cNvSpPr>
          <p:nvPr userDrawn="1"/>
        </p:nvSpPr>
        <p:spPr bwMode="auto">
          <a:xfrm>
            <a:off x="7119813" y="6620971"/>
            <a:ext cx="1628651" cy="169277"/>
          </a:xfrm>
          <a:prstGeom prst="rect">
            <a:avLst/>
          </a:prstGeom>
          <a:noFill/>
          <a:ln w="21600">
            <a:noFill/>
            <a:round/>
            <a:headEnd/>
            <a:tailEnd/>
          </a:ln>
          <a:effectLst/>
        </p:spPr>
        <p:txBody>
          <a:bodyPr wrap="none" lIns="0" tIns="0" rIns="0" bIns="0">
            <a:spAutoFit/>
          </a:bodyPr>
          <a:lstStyle/>
          <a:p>
            <a:pPr algn="r" eaLnBrk="0" fontAlgn="base"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b="1" dirty="0">
                <a:solidFill>
                  <a:srgbClr val="FFFFFF"/>
                </a:solidFill>
                <a:latin typeface="Calibri"/>
                <a:ea typeface="Times New Roman"/>
                <a:cs typeface="Times New Roman"/>
                <a:sym typeface="Gill Sans" charset="0"/>
              </a:rPr>
              <a:t>© </a:t>
            </a:r>
            <a:r>
              <a:rPr lang="en-US" sz="1100" dirty="0">
                <a:solidFill>
                  <a:srgbClr val="FFFFFF"/>
                </a:solidFill>
                <a:latin typeface="Calibri"/>
                <a:ea typeface="Times New Roman"/>
                <a:cs typeface="Times New Roman"/>
                <a:sym typeface="Gill Sans" charset="0"/>
              </a:rPr>
              <a:t>2015 albert-learning.com</a:t>
            </a:r>
            <a:endParaRPr lang="en-US" sz="1200" dirty="0">
              <a:solidFill>
                <a:srgbClr val="000000"/>
              </a:solidFill>
              <a:latin typeface="Times New Roman"/>
              <a:ea typeface="Times New Roman"/>
              <a:sym typeface="Gill Sans" charset="0"/>
            </a:endParaRPr>
          </a:p>
        </p:txBody>
      </p:sp>
    </p:spTree>
    <p:extLst>
      <p:ext uri="{BB962C8B-B14F-4D97-AF65-F5344CB8AC3E}">
        <p14:creationId xmlns:p14="http://schemas.microsoft.com/office/powerpoint/2010/main" val="399099181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mj-lt"/>
          <a:ea typeface="+mj-ea"/>
          <a:cs typeface="+mj-cs"/>
        </a:defRPr>
      </a:lvl1pPr>
      <a:lvl2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2pPr>
      <a:lvl3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3pPr>
      <a:lvl4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4pPr>
      <a:lvl5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5pPr>
      <a:lvl6pPr marL="25146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6pPr>
      <a:lvl7pPr marL="29718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7pPr>
      <a:lvl8pPr marL="34290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8pPr>
      <a:lvl9pPr marL="38862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9pPr>
    </p:titleStyle>
    <p:bodyStyle>
      <a:lvl1pPr marL="161925" indent="-161925" algn="l" defTabSz="457200" rtl="0" eaLnBrk="0" fontAlgn="base" hangingPunct="0">
        <a:spcBef>
          <a:spcPts val="400"/>
        </a:spcBef>
        <a:spcAft>
          <a:spcPct val="0"/>
        </a:spcAft>
        <a:buClr>
          <a:srgbClr val="7889FB"/>
        </a:buClr>
        <a:buSzPct val="110000"/>
        <a:buFont typeface="Wingdings" charset="2"/>
        <a:buChar char=""/>
        <a:defRPr sz="1600">
          <a:solidFill>
            <a:srgbClr val="000000"/>
          </a:solidFill>
          <a:latin typeface="+mn-lt"/>
          <a:ea typeface="+mn-ea"/>
          <a:cs typeface="+mn-cs"/>
        </a:defRPr>
      </a:lvl1pPr>
      <a:lvl2pPr marL="50482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2pPr>
      <a:lvl3pPr marL="85407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3pPr>
      <a:lvl4pPr marL="1200150" indent="-173038" algn="l" defTabSz="457200" rtl="0" eaLnBrk="0" fontAlgn="base" hangingPunct="0">
        <a:spcBef>
          <a:spcPts val="300"/>
        </a:spcBef>
        <a:spcAft>
          <a:spcPct val="0"/>
        </a:spcAft>
        <a:buClr>
          <a:srgbClr val="7889FB"/>
        </a:buClr>
        <a:buSzPct val="100000"/>
        <a:buFont typeface="Arial" charset="0"/>
        <a:buChar char="&gt;"/>
        <a:defRPr sz="1200">
          <a:solidFill>
            <a:srgbClr val="000000"/>
          </a:solidFill>
          <a:latin typeface="+mn-lt"/>
          <a:cs typeface="+mn-cs"/>
        </a:defRPr>
      </a:lvl4pPr>
      <a:lvl5pPr marL="1533525" indent="-161925" algn="l" defTabSz="457200" rtl="0" eaLnBrk="0" fontAlgn="base" hangingPunct="0">
        <a:spcBef>
          <a:spcPts val="300"/>
        </a:spcBef>
        <a:spcAft>
          <a:spcPct val="0"/>
        </a:spcAft>
        <a:buClr>
          <a:srgbClr val="7889FB"/>
        </a:buClr>
        <a:buSzPct val="100000"/>
        <a:buFont typeface="Arial" charset="0"/>
        <a:buChar char="–"/>
        <a:defRPr sz="1200">
          <a:solidFill>
            <a:srgbClr val="000000"/>
          </a:solidFill>
          <a:latin typeface="+mn-lt"/>
          <a:cs typeface="+mn-cs"/>
        </a:defRPr>
      </a:lvl5pPr>
      <a:lvl6pPr marL="19907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6pPr>
      <a:lvl7pPr marL="24479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7pPr>
      <a:lvl8pPr marL="29051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8pPr>
      <a:lvl9pPr marL="33623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2897777"/>
              </p:ext>
            </p:extLst>
          </p:nvPr>
        </p:nvGraphicFramePr>
        <p:xfrm>
          <a:off x="357158" y="642918"/>
          <a:ext cx="8507413" cy="5572163"/>
        </p:xfrm>
        <a:graphic>
          <a:graphicData uri="http://schemas.openxmlformats.org/drawingml/2006/table">
            <a:tbl>
              <a:tblPr/>
              <a:tblGrid>
                <a:gridCol w="1166842"/>
                <a:gridCol w="7340571"/>
              </a:tblGrid>
              <a:tr h="861673">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1" i="0" u="none" strike="noStrike" cap="none" normalizeH="0" baseline="0" dirty="0" smtClean="0">
                        <a:ln>
                          <a:noFill/>
                        </a:ln>
                        <a:solidFill>
                          <a:schemeClr val="tx1"/>
                        </a:solidFill>
                        <a:effectLst/>
                        <a:latin typeface="Verdana"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                               </a:t>
                      </a:r>
                      <a:r>
                        <a:rPr kumimoji="0" lang="en-US" sz="3600" b="1" i="0" u="none" strike="noStrike" cap="none" normalizeH="0" baseline="0" dirty="0" smtClean="0">
                          <a:ln>
                            <a:noFill/>
                          </a:ln>
                          <a:solidFill>
                            <a:schemeClr val="tx1"/>
                          </a:solidFill>
                          <a:effectLst/>
                          <a:latin typeface="+mn-lt"/>
                          <a:cs typeface="Arial" charset="0"/>
                        </a:rPr>
                        <a:t>GAMBLING</a:t>
                      </a:r>
                    </a:p>
                  </a:txBody>
                  <a:tcPr marL="0" marR="0" marT="0" marB="0" horzOverflow="overflow">
                    <a:lnL>
                      <a:noFill/>
                    </a:lnL>
                    <a:lnR>
                      <a:noFill/>
                    </a:lnR>
                    <a:lnT>
                      <a:noFill/>
                    </a:lnT>
                    <a:lnB>
                      <a:noFill/>
                    </a:lnB>
                    <a:lnTlToBr>
                      <a:noFill/>
                    </a:lnTlToBr>
                    <a:lnBlToTr>
                      <a:noFill/>
                    </a:lnBlToTr>
                    <a:noFill/>
                  </a:tcPr>
                </a:tc>
              </a:tr>
              <a:tr h="464963">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sng"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464963">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464963">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sng"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728018">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891478">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696105">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sng"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85913"/>
            <a:ext cx="5905500"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365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1397000"/>
          <a:ext cx="6096000" cy="3708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358655314"/>
              </p:ext>
            </p:extLst>
          </p:nvPr>
        </p:nvGraphicFramePr>
        <p:xfrm>
          <a:off x="228600" y="533400"/>
          <a:ext cx="8610600" cy="5819775"/>
        </p:xfrm>
        <a:graphic>
          <a:graphicData uri="http://schemas.openxmlformats.org/drawingml/2006/table">
            <a:tbl>
              <a:tblPr firstRow="1" bandRow="1">
                <a:tableStyleId>{1E171933-4619-4E11-9A3F-F7608DF75F80}</a:tableStyleId>
              </a:tblPr>
              <a:tblGrid>
                <a:gridCol w="1371600"/>
                <a:gridCol w="1600200"/>
                <a:gridCol w="5638800"/>
              </a:tblGrid>
              <a:tr h="685800">
                <a:tc>
                  <a:txBody>
                    <a:bodyPr/>
                    <a:lstStyle/>
                    <a:p>
                      <a:r>
                        <a:rPr lang="en-US" dirty="0" smtClean="0"/>
                        <a:t>Reviewed By</a:t>
                      </a:r>
                      <a:endParaRPr lang="en-US" dirty="0"/>
                    </a:p>
                  </a:txBody>
                  <a:tcPr/>
                </a:tc>
                <a:tc>
                  <a:txBody>
                    <a:bodyPr/>
                    <a:lstStyle/>
                    <a:p>
                      <a:r>
                        <a:rPr lang="en-US" dirty="0" smtClean="0"/>
                        <a:t>Reviewed  On</a:t>
                      </a:r>
                      <a:endParaRPr lang="en-US" dirty="0"/>
                    </a:p>
                  </a:txBody>
                  <a:tcPr/>
                </a:tc>
                <a:tc>
                  <a:txBody>
                    <a:bodyPr/>
                    <a:lstStyle/>
                    <a:p>
                      <a:r>
                        <a:rPr lang="en-US" dirty="0" smtClean="0"/>
                        <a:t>Comments / Changes Made</a:t>
                      </a:r>
                      <a:endParaRPr lang="en-US" dirty="0"/>
                    </a:p>
                  </a:txBody>
                  <a:tcPr/>
                </a:tc>
              </a:tr>
              <a:tr h="733425">
                <a:tc>
                  <a:txBody>
                    <a:bodyPr/>
                    <a:lstStyle/>
                    <a:p>
                      <a:r>
                        <a:rPr lang="en-US" dirty="0" smtClean="0"/>
                        <a:t>Kumar</a:t>
                      </a:r>
                      <a:endParaRPr lang="en-US" dirty="0"/>
                    </a:p>
                  </a:txBody>
                  <a:tcPr/>
                </a:tc>
                <a:tc>
                  <a:txBody>
                    <a:bodyPr/>
                    <a:lstStyle/>
                    <a:p>
                      <a:r>
                        <a:rPr lang="en-US" dirty="0" smtClean="0"/>
                        <a:t>09.09.2015</a:t>
                      </a:r>
                      <a:endParaRPr lang="en-US" dirty="0"/>
                    </a:p>
                  </a:txBody>
                  <a:tcPr/>
                </a:tc>
                <a:tc>
                  <a:txBody>
                    <a:bodyPr/>
                    <a:lstStyle/>
                    <a:p>
                      <a:r>
                        <a:rPr lang="en-US" dirty="0" smtClean="0"/>
                        <a:t>None</a:t>
                      </a:r>
                      <a:endParaRPr lang="en-US" dirty="0"/>
                    </a:p>
                  </a:txBody>
                  <a:tcPr/>
                </a:tc>
              </a:tr>
              <a:tr h="733425">
                <a:tc>
                  <a:txBody>
                    <a:bodyPr/>
                    <a:lstStyle/>
                    <a:p>
                      <a:endParaRPr lang="en-US" dirty="0"/>
                    </a:p>
                  </a:txBody>
                  <a:tcPr/>
                </a:tc>
                <a:tc>
                  <a:txBody>
                    <a:bodyPr/>
                    <a:lstStyle/>
                    <a:p>
                      <a:endParaRPr lang="en-US" dirty="0"/>
                    </a:p>
                  </a:txBody>
                  <a:tcPr/>
                </a:tc>
                <a:tc>
                  <a:txBody>
                    <a:bodyPr/>
                    <a:lstStyle/>
                    <a:p>
                      <a:endParaRPr lang="en-US" dirty="0"/>
                    </a:p>
                  </a:txBody>
                  <a:tcPr/>
                </a:tc>
              </a:tr>
              <a:tr h="733425">
                <a:tc>
                  <a:txBody>
                    <a:bodyPr/>
                    <a:lstStyle/>
                    <a:p>
                      <a:endParaRPr lang="en-US" dirty="0"/>
                    </a:p>
                  </a:txBody>
                  <a:tcPr/>
                </a:tc>
                <a:tc>
                  <a:txBody>
                    <a:bodyPr/>
                    <a:lstStyle/>
                    <a:p>
                      <a:endParaRPr lang="en-US" dirty="0"/>
                    </a:p>
                  </a:txBody>
                  <a:tcPr/>
                </a:tc>
                <a:tc>
                  <a:txBody>
                    <a:bodyPr/>
                    <a:lstStyle/>
                    <a:p>
                      <a:endParaRPr lang="en-US" dirty="0"/>
                    </a:p>
                  </a:txBody>
                  <a:tcPr/>
                </a:tc>
              </a:tr>
              <a:tr h="733425">
                <a:tc>
                  <a:txBody>
                    <a:bodyPr/>
                    <a:lstStyle/>
                    <a:p>
                      <a:endParaRPr lang="en-US" dirty="0"/>
                    </a:p>
                  </a:txBody>
                  <a:tcPr/>
                </a:tc>
                <a:tc>
                  <a:txBody>
                    <a:bodyPr/>
                    <a:lstStyle/>
                    <a:p>
                      <a:endParaRPr lang="en-US" dirty="0"/>
                    </a:p>
                  </a:txBody>
                  <a:tcPr/>
                </a:tc>
                <a:tc>
                  <a:txBody>
                    <a:bodyPr/>
                    <a:lstStyle/>
                    <a:p>
                      <a:endParaRPr lang="en-US" dirty="0"/>
                    </a:p>
                  </a:txBody>
                  <a:tcPr/>
                </a:tc>
              </a:tr>
              <a:tr h="733425">
                <a:tc>
                  <a:txBody>
                    <a:bodyPr/>
                    <a:lstStyle/>
                    <a:p>
                      <a:endParaRPr lang="en-US" dirty="0"/>
                    </a:p>
                  </a:txBody>
                  <a:tcPr/>
                </a:tc>
                <a:tc>
                  <a:txBody>
                    <a:bodyPr/>
                    <a:lstStyle/>
                    <a:p>
                      <a:endParaRPr lang="en-US" dirty="0"/>
                    </a:p>
                  </a:txBody>
                  <a:tcPr/>
                </a:tc>
                <a:tc>
                  <a:txBody>
                    <a:bodyPr/>
                    <a:lstStyle/>
                    <a:p>
                      <a:endParaRPr lang="en-US" dirty="0"/>
                    </a:p>
                  </a:txBody>
                  <a:tcPr/>
                </a:tc>
              </a:tr>
              <a:tr h="733425">
                <a:tc>
                  <a:txBody>
                    <a:bodyPr/>
                    <a:lstStyle/>
                    <a:p>
                      <a:endParaRPr lang="en-US" dirty="0"/>
                    </a:p>
                  </a:txBody>
                  <a:tcPr/>
                </a:tc>
                <a:tc>
                  <a:txBody>
                    <a:bodyPr/>
                    <a:lstStyle/>
                    <a:p>
                      <a:endParaRPr lang="en-US" dirty="0"/>
                    </a:p>
                  </a:txBody>
                  <a:tcPr/>
                </a:tc>
                <a:tc>
                  <a:txBody>
                    <a:bodyPr/>
                    <a:lstStyle/>
                    <a:p>
                      <a:endParaRPr lang="en-US" dirty="0"/>
                    </a:p>
                  </a:txBody>
                  <a:tcPr/>
                </a:tc>
              </a:tr>
              <a:tr h="733425">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59622977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u="sng" dirty="0" smtClean="0"/>
              <a:t>Wagering</a:t>
            </a:r>
            <a:r>
              <a:rPr lang="en-US" dirty="0" smtClean="0"/>
              <a:t>-</a:t>
            </a:r>
            <a:r>
              <a:rPr lang="en-US" dirty="0"/>
              <a:t>an arrangement to risk money on the result of a particular </a:t>
            </a:r>
            <a:r>
              <a:rPr lang="en-US" dirty="0" smtClean="0"/>
              <a:t>event.</a:t>
            </a:r>
          </a:p>
          <a:p>
            <a:endParaRPr lang="en-US" dirty="0"/>
          </a:p>
          <a:p>
            <a:r>
              <a:rPr lang="en-US" b="1" u="sng" dirty="0" smtClean="0"/>
              <a:t>Stakes</a:t>
            </a:r>
            <a:r>
              <a:rPr lang="en-US" dirty="0" smtClean="0"/>
              <a:t>-</a:t>
            </a:r>
            <a:r>
              <a:rPr lang="en-US" dirty="0"/>
              <a:t>money that somebody invests in a </a:t>
            </a:r>
            <a:r>
              <a:rPr lang="en-US" dirty="0" smtClean="0"/>
              <a:t>company.</a:t>
            </a:r>
          </a:p>
          <a:p>
            <a:endParaRPr lang="en-US" dirty="0" smtClean="0"/>
          </a:p>
          <a:p>
            <a:r>
              <a:rPr lang="en-US" b="1" u="sng" dirty="0" smtClean="0"/>
              <a:t>Compulsive</a:t>
            </a:r>
            <a:r>
              <a:rPr lang="en-US" dirty="0" smtClean="0"/>
              <a:t>-difficult </a:t>
            </a:r>
            <a:r>
              <a:rPr lang="en-US" dirty="0"/>
              <a:t>to stop or </a:t>
            </a:r>
            <a:r>
              <a:rPr lang="en-US" dirty="0" smtClean="0"/>
              <a:t>control.</a:t>
            </a:r>
          </a:p>
          <a:p>
            <a:endParaRPr lang="en-US" dirty="0" smtClean="0"/>
          </a:p>
          <a:p>
            <a:r>
              <a:rPr lang="en-US" b="1" u="sng" dirty="0" smtClean="0"/>
              <a:t>Consequence</a:t>
            </a:r>
            <a:r>
              <a:rPr lang="en-US" dirty="0" smtClean="0"/>
              <a:t>-</a:t>
            </a:r>
            <a:r>
              <a:rPr lang="en-US" dirty="0"/>
              <a:t>a result of something that has </a:t>
            </a:r>
            <a:r>
              <a:rPr lang="en-US" dirty="0" smtClean="0"/>
              <a:t>happened.</a:t>
            </a:r>
          </a:p>
          <a:p>
            <a:endParaRPr lang="en-US" dirty="0" smtClean="0"/>
          </a:p>
          <a:p>
            <a:r>
              <a:rPr lang="en-US" b="1" u="sng" dirty="0" smtClean="0"/>
              <a:t>Isolation</a:t>
            </a:r>
            <a:r>
              <a:rPr lang="en-US" dirty="0" smtClean="0"/>
              <a:t>-</a:t>
            </a:r>
            <a:r>
              <a:rPr lang="en-US" dirty="0"/>
              <a:t>the act of separating somebody/something; the state of being </a:t>
            </a:r>
            <a:r>
              <a:rPr lang="en-US" dirty="0" smtClean="0"/>
              <a:t>separate.</a:t>
            </a:r>
          </a:p>
          <a:p>
            <a:endParaRPr lang="en-US" dirty="0" smtClean="0"/>
          </a:p>
          <a:p>
            <a:r>
              <a:rPr lang="en-US" b="1" u="sng" dirty="0" smtClean="0"/>
              <a:t>Burnout</a:t>
            </a:r>
            <a:r>
              <a:rPr lang="en-US" dirty="0" smtClean="0"/>
              <a:t>-</a:t>
            </a:r>
            <a:r>
              <a:rPr lang="en-US" dirty="0"/>
              <a:t>the state of being extremely tired or ill, either physically or </a:t>
            </a:r>
            <a:r>
              <a:rPr lang="en-US" dirty="0" smtClean="0"/>
              <a:t>mentally.</a:t>
            </a:r>
          </a:p>
          <a:p>
            <a:endParaRPr lang="en-US" dirty="0" smtClean="0"/>
          </a:p>
          <a:p>
            <a:r>
              <a:rPr lang="en-US" b="1" u="sng" dirty="0" smtClean="0"/>
              <a:t>Abuse</a:t>
            </a:r>
            <a:r>
              <a:rPr lang="en-US" dirty="0" smtClean="0"/>
              <a:t>-</a:t>
            </a:r>
            <a:r>
              <a:rPr lang="en-US" dirty="0"/>
              <a:t>the use of something in a way that is wrong or </a:t>
            </a:r>
            <a:r>
              <a:rPr lang="en-US" dirty="0" smtClean="0"/>
              <a:t>harmful.</a:t>
            </a:r>
          </a:p>
          <a:p>
            <a:endParaRPr lang="en-US" dirty="0" smtClean="0"/>
          </a:p>
          <a:p>
            <a:endParaRPr lang="en-US" dirty="0"/>
          </a:p>
          <a:p>
            <a:endParaRPr lang="en-US" dirty="0"/>
          </a:p>
        </p:txBody>
      </p:sp>
      <p:sp>
        <p:nvSpPr>
          <p:cNvPr id="6" name="Rectangle 5"/>
          <p:cNvSpPr/>
          <p:nvPr/>
        </p:nvSpPr>
        <p:spPr>
          <a:xfrm>
            <a:off x="3429000" y="609600"/>
            <a:ext cx="2096023" cy="523220"/>
          </a:xfrm>
          <a:prstGeom prst="rect">
            <a:avLst/>
          </a:prstGeom>
        </p:spPr>
        <p:txBody>
          <a:bodyPr wrap="none">
            <a:spAutoFit/>
          </a:bodyPr>
          <a:lstStyle/>
          <a:p>
            <a:r>
              <a:rPr lang="en-US" sz="2800" b="1" dirty="0">
                <a:solidFill>
                  <a:schemeClr val="accent6">
                    <a:lumMod val="60000"/>
                    <a:lumOff val="40000"/>
                  </a:schemeClr>
                </a:solidFill>
              </a:rPr>
              <a:t>Vocabulary</a:t>
            </a:r>
            <a:endParaRPr lang="en-IN" sz="2800" b="1" dirty="0">
              <a:solidFill>
                <a:schemeClr val="accent6">
                  <a:lumMod val="60000"/>
                  <a:lumOff val="40000"/>
                </a:schemeClr>
              </a:solidFill>
            </a:endParaRPr>
          </a:p>
        </p:txBody>
      </p:sp>
    </p:spTree>
    <p:extLst>
      <p:ext uri="{BB962C8B-B14F-4D97-AF65-F5344CB8AC3E}">
        <p14:creationId xmlns:p14="http://schemas.microsoft.com/office/powerpoint/2010/main" val="2848951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                 What is Gambling?</a:t>
            </a:r>
            <a:endParaRPr lang="en-US" dirty="0">
              <a:latin typeface="+mn-lt"/>
            </a:endParaRPr>
          </a:p>
        </p:txBody>
      </p:sp>
      <p:sp>
        <p:nvSpPr>
          <p:cNvPr id="3" name="Content Placeholder 2"/>
          <p:cNvSpPr>
            <a:spLocks noGrp="1"/>
          </p:cNvSpPr>
          <p:nvPr>
            <p:ph idx="1"/>
          </p:nvPr>
        </p:nvSpPr>
        <p:spPr/>
        <p:txBody>
          <a:bodyPr/>
          <a:lstStyle/>
          <a:p>
            <a:pPr marL="0" indent="0">
              <a:buNone/>
            </a:pPr>
            <a:r>
              <a:rPr lang="en-US" sz="1800" b="1" dirty="0" smtClean="0">
                <a:solidFill>
                  <a:schemeClr val="tx2"/>
                </a:solidFill>
              </a:rPr>
              <a:t>   </a:t>
            </a:r>
            <a:r>
              <a:rPr lang="en-US" b="1" dirty="0" smtClean="0">
                <a:solidFill>
                  <a:schemeClr val="tx2"/>
                </a:solidFill>
              </a:rPr>
              <a:t>Gambling</a:t>
            </a:r>
            <a:r>
              <a:rPr lang="en-US" dirty="0">
                <a:solidFill>
                  <a:schemeClr val="tx2"/>
                </a:solidFill>
              </a:rPr>
              <a:t> is the </a:t>
            </a:r>
            <a:r>
              <a:rPr lang="en-US" dirty="0" smtClean="0">
                <a:solidFill>
                  <a:schemeClr val="tx2"/>
                </a:solidFill>
              </a:rPr>
              <a:t>wagering</a:t>
            </a:r>
            <a:r>
              <a:rPr lang="en-US" dirty="0">
                <a:solidFill>
                  <a:schemeClr val="tx2"/>
                </a:solidFill>
              </a:rPr>
              <a:t> of money or something of material value (referred to as "the stakes") on an event with an uncertain outcome with the primary intent of winning additional money and/or material goods. Gambling thus requires three </a:t>
            </a:r>
            <a:r>
              <a:rPr lang="en-US" dirty="0" smtClean="0">
                <a:solidFill>
                  <a:schemeClr val="tx2"/>
                </a:solidFill>
              </a:rPr>
              <a:t>elements </a:t>
            </a:r>
            <a:r>
              <a:rPr lang="en-US" dirty="0">
                <a:solidFill>
                  <a:schemeClr val="tx2"/>
                </a:solidFill>
              </a:rPr>
              <a:t>be Gambling is also a major international commercial activity, with the legal gambling market totaling an estimated $335 billion in 2009.</a:t>
            </a:r>
            <a:r>
              <a:rPr lang="en-US" dirty="0" smtClean="0">
                <a:solidFill>
                  <a:schemeClr val="tx2"/>
                </a:solidFill>
              </a:rPr>
              <a:t>present</a:t>
            </a:r>
            <a:r>
              <a:rPr lang="en-US" dirty="0">
                <a:solidFill>
                  <a:schemeClr val="tx2"/>
                </a:solidFill>
              </a:rPr>
              <a:t>: </a:t>
            </a:r>
            <a:r>
              <a:rPr lang="en-US" dirty="0" smtClean="0">
                <a:solidFill>
                  <a:schemeClr val="tx2"/>
                </a:solidFill>
              </a:rPr>
              <a:t>consideration</a:t>
            </a:r>
            <a:r>
              <a:rPr lang="en-US" dirty="0">
                <a:solidFill>
                  <a:schemeClr val="tx2"/>
                </a:solidFill>
              </a:rPr>
              <a:t>, chance and prize</a:t>
            </a:r>
            <a:r>
              <a:rPr lang="en-US" dirty="0" smtClean="0">
                <a:solidFill>
                  <a:schemeClr val="tx2"/>
                </a:solidFill>
              </a:rPr>
              <a:t>.</a:t>
            </a:r>
          </a:p>
          <a:p>
            <a:pPr marL="0" indent="0">
              <a:buNone/>
            </a:pPr>
            <a:endParaRPr lang="en-US" dirty="0" smtClean="0">
              <a:solidFill>
                <a:schemeClr val="tx2"/>
              </a:solidFill>
            </a:endParaRPr>
          </a:p>
          <a:p>
            <a:pPr marL="0" indent="0">
              <a:buNone/>
            </a:pPr>
            <a:r>
              <a:rPr lang="en-US" b="1" dirty="0" smtClean="0">
                <a:solidFill>
                  <a:schemeClr val="tx2"/>
                </a:solidFill>
              </a:rPr>
              <a:t>   Origins</a:t>
            </a:r>
            <a:endParaRPr lang="en-US" b="1" dirty="0">
              <a:solidFill>
                <a:schemeClr val="tx2"/>
              </a:solidFill>
            </a:endParaRPr>
          </a:p>
          <a:p>
            <a:r>
              <a:rPr lang="en-US" i="1" dirty="0">
                <a:solidFill>
                  <a:schemeClr val="tx2"/>
                </a:solidFill>
              </a:rPr>
              <a:t>Bag with 65 Inlaid Gambling Sticks</a:t>
            </a:r>
            <a:r>
              <a:rPr lang="en-US" dirty="0">
                <a:solidFill>
                  <a:schemeClr val="tx2"/>
                </a:solidFill>
              </a:rPr>
              <a:t>, Tsimshian (Native American), 19th century, Brooklyn Museum</a:t>
            </a:r>
          </a:p>
          <a:p>
            <a:r>
              <a:rPr lang="en-US" dirty="0">
                <a:solidFill>
                  <a:schemeClr val="tx2"/>
                </a:solidFill>
              </a:rPr>
              <a:t>Many popular games played in modern casinos originate from </a:t>
            </a:r>
            <a:r>
              <a:rPr lang="en-US" dirty="0" smtClean="0">
                <a:solidFill>
                  <a:schemeClr val="tx2"/>
                </a:solidFill>
              </a:rPr>
              <a:t>Europe</a:t>
            </a:r>
            <a:r>
              <a:rPr lang="en-US" dirty="0">
                <a:solidFill>
                  <a:schemeClr val="tx2"/>
                </a:solidFill>
              </a:rPr>
              <a:t> and </a:t>
            </a:r>
            <a:r>
              <a:rPr lang="en-US" dirty="0" smtClean="0">
                <a:solidFill>
                  <a:schemeClr val="tx2"/>
                </a:solidFill>
              </a:rPr>
              <a:t>China.</a:t>
            </a:r>
            <a:r>
              <a:rPr lang="en-US" dirty="0">
                <a:solidFill>
                  <a:schemeClr val="tx2"/>
                </a:solidFill>
              </a:rPr>
              <a:t> Games such as </a:t>
            </a:r>
            <a:r>
              <a:rPr lang="en-US" dirty="0" smtClean="0">
                <a:solidFill>
                  <a:schemeClr val="tx2"/>
                </a:solidFill>
              </a:rPr>
              <a:t>craps,</a:t>
            </a:r>
            <a:r>
              <a:rPr lang="en-US" dirty="0">
                <a:solidFill>
                  <a:schemeClr val="tx2"/>
                </a:solidFill>
              </a:rPr>
              <a:t> </a:t>
            </a:r>
            <a:r>
              <a:rPr lang="en-US" dirty="0" smtClean="0">
                <a:solidFill>
                  <a:schemeClr val="tx2"/>
                </a:solidFill>
              </a:rPr>
              <a:t>roulette, and blackjack</a:t>
            </a:r>
            <a:r>
              <a:rPr lang="en-US" dirty="0">
                <a:solidFill>
                  <a:schemeClr val="tx2"/>
                </a:solidFill>
              </a:rPr>
              <a:t> originate from different areas of Europe. A version of keno, an ancient Chinese lottery game, is played in casinos around the world. In addition, </a:t>
            </a:r>
            <a:r>
              <a:rPr lang="en-US" dirty="0" smtClean="0">
                <a:solidFill>
                  <a:schemeClr val="tx2"/>
                </a:solidFill>
              </a:rPr>
              <a:t>pai gow poker </a:t>
            </a:r>
            <a:r>
              <a:rPr lang="en-US" dirty="0">
                <a:solidFill>
                  <a:schemeClr val="tx2"/>
                </a:solidFill>
              </a:rPr>
              <a:t>a hybrid between </a:t>
            </a:r>
            <a:r>
              <a:rPr lang="en-US" dirty="0" smtClean="0">
                <a:solidFill>
                  <a:schemeClr val="tx2"/>
                </a:solidFill>
              </a:rPr>
              <a:t>and</a:t>
            </a:r>
            <a:r>
              <a:rPr lang="en-US" dirty="0">
                <a:solidFill>
                  <a:schemeClr val="tx2"/>
                </a:solidFill>
              </a:rPr>
              <a:t> poker is also played</a:t>
            </a:r>
            <a:r>
              <a:rPr lang="en-US" dirty="0" smtClean="0">
                <a:solidFill>
                  <a:schemeClr val="tx2"/>
                </a:solidFill>
              </a:rPr>
              <a:t>.</a:t>
            </a:r>
            <a:endParaRPr lang="en-US" dirty="0">
              <a:solidFill>
                <a:schemeClr val="tx2"/>
              </a:solidFill>
            </a:endParaRPr>
          </a:p>
          <a:p>
            <a:endParaRPr lang="en-US" dirty="0">
              <a:solidFill>
                <a:schemeClr val="tx2"/>
              </a:solidFill>
            </a:endParaRPr>
          </a:p>
          <a:p>
            <a:endParaRPr lang="en-US" dirty="0"/>
          </a:p>
        </p:txBody>
      </p:sp>
    </p:spTree>
    <p:extLst>
      <p:ext uri="{BB962C8B-B14F-4D97-AF65-F5344CB8AC3E}">
        <p14:creationId xmlns:p14="http://schemas.microsoft.com/office/powerpoint/2010/main" val="1738781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1800" b="1" dirty="0"/>
              <a:t>Casino games</a:t>
            </a:r>
          </a:p>
          <a:p>
            <a:endParaRPr lang="en-US" dirty="0"/>
          </a:p>
        </p:txBody>
      </p:sp>
      <p:sp>
        <p:nvSpPr>
          <p:cNvPr id="4" name="Title 1"/>
          <p:cNvSpPr txBox="1">
            <a:spLocks/>
          </p:cNvSpPr>
          <p:nvPr/>
        </p:nvSpPr>
        <p:spPr>
          <a:xfrm>
            <a:off x="372403" y="1199855"/>
            <a:ext cx="8453437" cy="360363"/>
          </a:xfrm>
          <a:prstGeom prst="rect">
            <a:avLst/>
          </a:prstGeom>
        </p:spPr>
        <p:txBody>
          <a:bodyPr/>
          <a:lstStyle>
            <a:lvl1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mj-lt"/>
                <a:ea typeface="+mj-ea"/>
                <a:cs typeface="+mj-cs"/>
              </a:defRPr>
            </a:lvl1pPr>
            <a:lvl2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2pPr>
            <a:lvl3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3pPr>
            <a:lvl4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4pPr>
            <a:lvl5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5pPr>
            <a:lvl6pPr marL="25146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6pPr>
            <a:lvl7pPr marL="29718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7pPr>
            <a:lvl8pPr marL="34290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8pPr>
            <a:lvl9pPr marL="38862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9pPr>
          </a:lstStyle>
          <a:p>
            <a:r>
              <a:rPr lang="en-US" sz="2800" dirty="0" smtClean="0">
                <a:latin typeface="+mn-lt"/>
              </a:rPr>
              <a:t>      </a:t>
            </a:r>
            <a:endParaRPr lang="en-US" sz="2800" dirty="0">
              <a:latin typeface="+mn-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747" y="1828800"/>
            <a:ext cx="5715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285720" y="685800"/>
            <a:ext cx="8453437" cy="360363"/>
          </a:xfrm>
        </p:spPr>
        <p:txBody>
          <a:bodyPr/>
          <a:lstStyle/>
          <a:p>
            <a:pPr algn="l"/>
            <a:r>
              <a:rPr lang="en-US" dirty="0" smtClean="0"/>
              <a:t>                     Types </a:t>
            </a:r>
            <a:r>
              <a:rPr lang="en-US" dirty="0"/>
              <a:t>of Gambling?</a:t>
            </a:r>
          </a:p>
        </p:txBody>
      </p:sp>
    </p:spTree>
    <p:extLst>
      <p:ext uri="{BB962C8B-B14F-4D97-AF65-F5344CB8AC3E}">
        <p14:creationId xmlns:p14="http://schemas.microsoft.com/office/powerpoint/2010/main" val="2425852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Card Gambling</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95475" y="1594644"/>
            <a:ext cx="57150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145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762000"/>
            <a:ext cx="8453437" cy="360363"/>
          </a:xfrm>
        </p:spPr>
        <p:txBody>
          <a:bodyPr/>
          <a:lstStyle/>
          <a:p>
            <a:r>
              <a:rPr lang="en-US" dirty="0" smtClean="0"/>
              <a:t>                      Online Gambling</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1762" y="1371600"/>
            <a:ext cx="7297838"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5515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782637"/>
            <a:ext cx="8453437" cy="512763"/>
          </a:xfrm>
        </p:spPr>
        <p:txBody>
          <a:bodyPr/>
          <a:lstStyle/>
          <a:p>
            <a:r>
              <a:rPr lang="en-US" b="0" dirty="0"/>
              <a:t/>
            </a:r>
            <a:br>
              <a:rPr lang="en-US" b="0" dirty="0"/>
            </a:br>
            <a:endParaRPr lang="en-US" dirty="0"/>
          </a:p>
        </p:txBody>
      </p:sp>
      <p:sp>
        <p:nvSpPr>
          <p:cNvPr id="3" name="Content Placeholder 2"/>
          <p:cNvSpPr>
            <a:spLocks noGrp="1"/>
          </p:cNvSpPr>
          <p:nvPr>
            <p:ph idx="1"/>
          </p:nvPr>
        </p:nvSpPr>
        <p:spPr/>
        <p:txBody>
          <a:bodyPr/>
          <a:lstStyle/>
          <a:p>
            <a:r>
              <a:rPr lang="en-US" dirty="0"/>
              <a:t>Gambling addiction, also known as </a:t>
            </a:r>
            <a:r>
              <a:rPr lang="en-US" i="1" dirty="0"/>
              <a:t>compulsive gambling</a:t>
            </a:r>
            <a:r>
              <a:rPr lang="en-US" dirty="0"/>
              <a:t>, is a type of impulse-control disorder. Compulsive gamblers can’t control the impulse to gamble, even when they know their gambling is hurting themselves or their loved ones. Gambling is all they can think about and all they want to do, no matter the consequences. Compulsive gamblers keep gambling whether they’re up or down, broke or flush, happy or depressed. Even when they know the odds are against them, even when they can’t afford to lose, people with a gambling addiction can’t “stay off the bet</a:t>
            </a:r>
            <a:r>
              <a:rPr lang="en-US" dirty="0" smtClean="0"/>
              <a:t>.”</a:t>
            </a:r>
          </a:p>
          <a:p>
            <a:endParaRPr lang="en-US" dirty="0"/>
          </a:p>
          <a:p>
            <a:r>
              <a:rPr lang="en-US" dirty="0"/>
              <a:t>Gamblers can have a problem, however, without being totally out of control. </a:t>
            </a:r>
            <a:r>
              <a:rPr lang="en-US" i="1" dirty="0"/>
              <a:t>Problem gambling</a:t>
            </a:r>
            <a:r>
              <a:rPr lang="en-US" dirty="0"/>
              <a:t> is any gambling behavior that disrupts your life. If you’re preoccupied with gambling, spending more and more time and money on it, chasing losses, or gambling despite serious consequences, you have a gambling problem.</a:t>
            </a:r>
          </a:p>
        </p:txBody>
      </p:sp>
      <p:sp>
        <p:nvSpPr>
          <p:cNvPr id="4" name="Title 1"/>
          <p:cNvSpPr txBox="1">
            <a:spLocks/>
          </p:cNvSpPr>
          <p:nvPr/>
        </p:nvSpPr>
        <p:spPr>
          <a:xfrm>
            <a:off x="152400" y="685800"/>
            <a:ext cx="8453437" cy="360363"/>
          </a:xfrm>
          <a:prstGeom prst="rect">
            <a:avLst/>
          </a:prstGeom>
        </p:spPr>
        <p:txBody>
          <a:bodyPr/>
          <a:lstStyle>
            <a:lvl1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mj-lt"/>
                <a:ea typeface="+mj-ea"/>
                <a:cs typeface="+mj-cs"/>
              </a:defRPr>
            </a:lvl1pPr>
            <a:lvl2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2pPr>
            <a:lvl3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3pPr>
            <a:lvl4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4pPr>
            <a:lvl5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5pPr>
            <a:lvl6pPr marL="25146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6pPr>
            <a:lvl7pPr marL="29718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7pPr>
            <a:lvl8pPr marL="34290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8pPr>
            <a:lvl9pPr marL="38862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9pPr>
          </a:lstStyle>
          <a:p>
            <a:r>
              <a:rPr lang="en-US" dirty="0" smtClean="0"/>
              <a:t>                     Gambling Addiction</a:t>
            </a:r>
            <a:endParaRPr lang="en-US" dirty="0"/>
          </a:p>
        </p:txBody>
      </p:sp>
    </p:spTree>
    <p:extLst>
      <p:ext uri="{BB962C8B-B14F-4D97-AF65-F5344CB8AC3E}">
        <p14:creationId xmlns:p14="http://schemas.microsoft.com/office/powerpoint/2010/main" val="1099176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363" y="609600"/>
            <a:ext cx="8453437" cy="360363"/>
          </a:xfrm>
        </p:spPr>
        <p:txBody>
          <a:bodyPr/>
          <a:lstStyle/>
          <a:p>
            <a:r>
              <a:rPr lang="en-US" dirty="0" smtClean="0"/>
              <a:t>       Impact of Gambling</a:t>
            </a:r>
            <a:endParaRPr lang="en-US" dirty="0"/>
          </a:p>
        </p:txBody>
      </p:sp>
      <p:sp>
        <p:nvSpPr>
          <p:cNvPr id="3" name="Content Placeholder 2"/>
          <p:cNvSpPr>
            <a:spLocks noGrp="1"/>
          </p:cNvSpPr>
          <p:nvPr>
            <p:ph idx="1"/>
          </p:nvPr>
        </p:nvSpPr>
        <p:spPr/>
        <p:txBody>
          <a:bodyPr/>
          <a:lstStyle/>
          <a:p>
            <a:r>
              <a:rPr lang="en-US" b="1" dirty="0"/>
              <a:t>Money problems:</a:t>
            </a:r>
            <a:r>
              <a:rPr lang="en-US" dirty="0"/>
              <a:t> When family members learn that savings, property or belongings have been lost, it can make them feel scared, angry and betrayed</a:t>
            </a:r>
            <a:r>
              <a:rPr lang="en-US" dirty="0" smtClean="0"/>
              <a:t>.</a:t>
            </a:r>
            <a:endParaRPr lang="en-US" dirty="0"/>
          </a:p>
          <a:p>
            <a:r>
              <a:rPr lang="en-US" b="1" dirty="0"/>
              <a:t>Emotional problems and isolation: </a:t>
            </a:r>
            <a:r>
              <a:rPr lang="en-US" dirty="0"/>
              <a:t>Gambling problems cause strong feelings among family members, which make it harder to solve problems. Many partners of those with gambling problems do not want to be emotionally or physically close with the person who has hurt them. Family members may avoid other people, because they feel ashamed. This makes it hard to get love and support.</a:t>
            </a:r>
          </a:p>
          <a:p>
            <a:r>
              <a:rPr lang="en-US" b="1" dirty="0"/>
              <a:t>Physical and mental health:</a:t>
            </a:r>
            <a:r>
              <a:rPr lang="en-US" dirty="0"/>
              <a:t> The stress of gambling problems sometimes causes health problems, for both the person who gambles and the family. This can include anxiety, depression and stress-related problems such as poor sleep, ulcers, bowel problems, headaches and muscle pains.</a:t>
            </a:r>
          </a:p>
          <a:p>
            <a:r>
              <a:rPr lang="en-US" b="1" dirty="0"/>
              <a:t>Burnout: </a:t>
            </a:r>
            <a:r>
              <a:rPr lang="en-US" dirty="0"/>
              <a:t>Many families under stress have trouble coping. One member may try to keep things in control by taking on more tasks. This can lead to burnout. Family members often forget to take care of themselves or to have fun.</a:t>
            </a:r>
          </a:p>
          <a:p>
            <a:r>
              <a:rPr lang="en-US" b="1" dirty="0" smtClean="0"/>
              <a:t>Physical </a:t>
            </a:r>
            <a:r>
              <a:rPr lang="en-US" b="1" dirty="0"/>
              <a:t>and emotional abuse: </a:t>
            </a:r>
            <a:r>
              <a:rPr lang="en-US" dirty="0"/>
              <a:t>Family violence is more common when families are in crisis. Gambling problems can lead to physical or emotional abuse of a partner, elder parent or child. If this is happening in your family, get help right away</a:t>
            </a:r>
          </a:p>
          <a:p>
            <a:endParaRPr lang="en-US" dirty="0"/>
          </a:p>
        </p:txBody>
      </p:sp>
    </p:spTree>
    <p:extLst>
      <p:ext uri="{BB962C8B-B14F-4D97-AF65-F5344CB8AC3E}">
        <p14:creationId xmlns:p14="http://schemas.microsoft.com/office/powerpoint/2010/main" val="2968632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Conversation</a:t>
            </a:r>
            <a:endParaRPr lang="en-US" dirty="0"/>
          </a:p>
        </p:txBody>
      </p:sp>
      <p:sp>
        <p:nvSpPr>
          <p:cNvPr id="3" name="Content Placeholder 2"/>
          <p:cNvSpPr>
            <a:spLocks noGrp="1"/>
          </p:cNvSpPr>
          <p:nvPr>
            <p:ph idx="1"/>
          </p:nvPr>
        </p:nvSpPr>
        <p:spPr/>
        <p:txBody>
          <a:bodyPr/>
          <a:lstStyle/>
          <a:p>
            <a:pPr marL="0" indent="0">
              <a:buNone/>
            </a:pPr>
            <a:r>
              <a:rPr lang="en-US" dirty="0" smtClean="0"/>
              <a:t>1. Give your views on Gambling?</a:t>
            </a:r>
          </a:p>
          <a:p>
            <a:endParaRPr lang="en-US" dirty="0"/>
          </a:p>
          <a:p>
            <a:pPr marL="0" indent="0">
              <a:buNone/>
            </a:pPr>
            <a:r>
              <a:rPr lang="en-US" dirty="0" smtClean="0"/>
              <a:t>2. Have you gambled anytime?</a:t>
            </a:r>
          </a:p>
          <a:p>
            <a:endParaRPr lang="en-US" dirty="0"/>
          </a:p>
          <a:p>
            <a:pPr marL="0" indent="0">
              <a:buNone/>
            </a:pPr>
            <a:r>
              <a:rPr lang="en-US" dirty="0" smtClean="0"/>
              <a:t>3. Should gambling be legalised?</a:t>
            </a:r>
          </a:p>
          <a:p>
            <a:pPr marL="0" indent="0">
              <a:buNone/>
            </a:pPr>
            <a:endParaRPr lang="en-US" dirty="0"/>
          </a:p>
          <a:p>
            <a:pPr marL="0" indent="0">
              <a:buNone/>
            </a:pPr>
            <a:r>
              <a:rPr lang="en-US" dirty="0" smtClean="0"/>
              <a:t>4. Will you indulge in gambling?</a:t>
            </a:r>
            <a:endParaRPr lang="en-US" dirty="0"/>
          </a:p>
        </p:txBody>
      </p:sp>
    </p:spTree>
    <p:extLst>
      <p:ext uri="{BB962C8B-B14F-4D97-AF65-F5344CB8AC3E}">
        <p14:creationId xmlns:p14="http://schemas.microsoft.com/office/powerpoint/2010/main" val="1437151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192</Words>
  <Application>Microsoft Office PowerPoint</Application>
  <PresentationFormat>On-screen Show (4:3)</PresentationFormat>
  <Paragraphs>64</Paragraphs>
  <Slides>10</Slides>
  <Notes>1</Notes>
  <HiddenSlides>1</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3_Default Design</vt:lpstr>
      <vt:lpstr>Custom Design</vt:lpstr>
      <vt:lpstr>4_Default Design</vt:lpstr>
      <vt:lpstr>PowerPoint Presentation</vt:lpstr>
      <vt:lpstr>PowerPoint Presentation</vt:lpstr>
      <vt:lpstr>                 What is Gambling?</vt:lpstr>
      <vt:lpstr>                     Types of Gambling?</vt:lpstr>
      <vt:lpstr>                      Card Gambling</vt:lpstr>
      <vt:lpstr>                      Online Gambling</vt:lpstr>
      <vt:lpstr> </vt:lpstr>
      <vt:lpstr>       Impact of Gambling</vt:lpstr>
      <vt:lpstr>                     Conversation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user</cp:lastModifiedBy>
  <cp:revision>14</cp:revision>
  <dcterms:created xsi:type="dcterms:W3CDTF">2015-04-20T11:59:53Z</dcterms:created>
  <dcterms:modified xsi:type="dcterms:W3CDTF">2015-09-09T10:44:52Z</dcterms:modified>
</cp:coreProperties>
</file>