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5" r:id="rId6"/>
    <p:sldId id="261" r:id="rId7"/>
    <p:sldId id="262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22A9D-AEC7-4A0F-A1E8-E5311C759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C5909-6C5B-467D-83C4-8E96DD6AA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CA583-03BF-4E4C-BF0D-DC8BC9141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787400"/>
            <a:ext cx="2117725" cy="53006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4963" y="787400"/>
            <a:ext cx="6202362" cy="5300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3025D-FE57-4746-AFA6-1F7FC0B7B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B2ED6-C062-4589-A0BD-E8BDE6204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51823-F296-4860-A1CF-F015F2577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387475"/>
            <a:ext cx="3978275" cy="4700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9175" y="1387475"/>
            <a:ext cx="3978275" cy="4700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62D92-E9AD-44BF-B144-9408591AC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8F6EB86-9D46-48BA-96E4-F8F79B28F2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C370E-C802-4A32-8F59-9BFEE12D2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D8AF6-5321-4EB0-85BF-0D9BF8859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0C4C9-1EBD-4BB7-B530-4898196D7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AAE53-FF69-49D1-AA5A-B17B2475E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63" y="0"/>
            <a:ext cx="9139237" cy="387350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763" y="6473825"/>
            <a:ext cx="9139237" cy="384175"/>
          </a:xfrm>
          <a:prstGeom prst="rect">
            <a:avLst/>
          </a:prstGeom>
          <a:solidFill>
            <a:srgbClr val="6666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387475"/>
            <a:ext cx="8108950" cy="470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90600" y="77788"/>
            <a:ext cx="181822" cy="305662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>
              <a:lnSpc>
                <a:spcPct val="98000"/>
              </a:lnSpc>
              <a:spcBef>
                <a:spcPts val="35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 rot="10800000" flipV="1">
            <a:off x="5000628" y="6632534"/>
            <a:ext cx="3214710" cy="153888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defTabSz="457200" eaLnBrk="0" hangingPunct="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 dirty="0">
                <a:solidFill>
                  <a:srgbClr val="FFFFFF"/>
                </a:solidFill>
              </a:rPr>
              <a:t>© </a:t>
            </a:r>
            <a:r>
              <a:rPr lang="en-US" sz="1000" dirty="0" smtClean="0">
                <a:solidFill>
                  <a:srgbClr val="FFFFFF"/>
                </a:solidFill>
              </a:rPr>
              <a:t>2015</a:t>
            </a:r>
            <a:r>
              <a:rPr lang="en-US" sz="1000" baseline="0" dirty="0" smtClean="0">
                <a:solidFill>
                  <a:srgbClr val="FFFFFF"/>
                </a:solidFill>
              </a:rPr>
              <a:t> albert-learning</a:t>
            </a:r>
            <a:r>
              <a:rPr lang="en-US" sz="1000" dirty="0" smtClean="0">
                <a:solidFill>
                  <a:srgbClr val="FFFFFF"/>
                </a:solidFill>
              </a:rPr>
              <a:t>.com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598488" y="6526213"/>
            <a:ext cx="150812" cy="150812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ts val="625"/>
              </a:spcBef>
              <a:buSzPct val="100000"/>
              <a:defRPr sz="10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F6EB86-9D46-48BA-96E4-F8F79B28F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990600" y="147638"/>
            <a:ext cx="1588" cy="23495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995363" y="6526213"/>
            <a:ext cx="1587" cy="1651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990600" y="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Kashmir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200" y="-381000"/>
            <a:ext cx="1152000" cy="115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+mj-lt"/>
          <a:ea typeface="+mj-ea"/>
          <a:cs typeface="+mj-cs"/>
        </a:defRPr>
      </a:lvl1pPr>
      <a:lvl2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2pPr>
      <a:lvl3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3pPr>
      <a:lvl4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4pPr>
      <a:lvl5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5pPr>
      <a:lvl6pPr marL="25146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6pPr>
      <a:lvl7pPr marL="29718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7pPr>
      <a:lvl8pPr marL="34290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8pPr>
      <a:lvl9pPr marL="38862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9pPr>
    </p:titleStyle>
    <p:bodyStyle>
      <a:lvl1pPr marL="161925" indent="-161925" algn="l" defTabSz="457200" rtl="0" eaLnBrk="0" fontAlgn="base" hangingPunct="0">
        <a:spcBef>
          <a:spcPts val="400"/>
        </a:spcBef>
        <a:spcAft>
          <a:spcPct val="0"/>
        </a:spcAft>
        <a:buClr>
          <a:srgbClr val="7889FB"/>
        </a:buClr>
        <a:buSzPct val="110000"/>
        <a:buFont typeface="Wingdings" charset="2"/>
        <a:buChar char="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504825" indent="-163513" algn="l" defTabSz="457200" rtl="0" eaLnBrk="0" fontAlgn="base" hangingPunct="0">
        <a:spcBef>
          <a:spcPts val="35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400">
          <a:solidFill>
            <a:srgbClr val="000000"/>
          </a:solidFill>
          <a:latin typeface="+mn-lt"/>
          <a:cs typeface="+mn-cs"/>
        </a:defRPr>
      </a:lvl2pPr>
      <a:lvl3pPr marL="854075" indent="-163513" algn="l" defTabSz="457200" rtl="0" eaLnBrk="0" fontAlgn="base" hangingPunct="0">
        <a:spcBef>
          <a:spcPts val="350"/>
        </a:spcBef>
        <a:spcAft>
          <a:spcPct val="0"/>
        </a:spcAft>
        <a:buClr>
          <a:srgbClr val="7889FB"/>
        </a:buClr>
        <a:buSzPct val="100000"/>
        <a:buFont typeface="Arial" charset="0"/>
        <a:buChar char="•"/>
        <a:defRPr sz="1400">
          <a:solidFill>
            <a:srgbClr val="000000"/>
          </a:solidFill>
          <a:latin typeface="+mn-lt"/>
          <a:cs typeface="+mn-cs"/>
        </a:defRPr>
      </a:lvl3pPr>
      <a:lvl4pPr marL="1200150" indent="-173038" algn="l" defTabSz="457200" rtl="0" eaLnBrk="0" fontAlgn="base" hangingPunct="0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&gt;"/>
        <a:defRPr sz="1200">
          <a:solidFill>
            <a:srgbClr val="000000"/>
          </a:solidFill>
          <a:latin typeface="+mn-lt"/>
          <a:cs typeface="+mn-cs"/>
        </a:defRPr>
      </a:lvl4pPr>
      <a:lvl5pPr marL="1533525" indent="-161925" algn="l" defTabSz="457200" rtl="0" eaLnBrk="0" fontAlgn="base" hangingPunct="0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5pPr>
      <a:lvl6pPr marL="19907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6pPr>
      <a:lvl7pPr marL="24479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7pPr>
      <a:lvl8pPr marL="29051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8pPr>
      <a:lvl9pPr marL="33623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4600" y="660737"/>
            <a:ext cx="37769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666699"/>
                </a:solidFill>
              </a:rPr>
              <a:t>KASHMIR</a:t>
            </a:r>
            <a:endParaRPr lang="en-US" sz="6000" b="1" dirty="0">
              <a:solidFill>
                <a:srgbClr val="666699"/>
              </a:solidFill>
            </a:endParaRPr>
          </a:p>
        </p:txBody>
      </p:sp>
      <p:pic>
        <p:nvPicPr>
          <p:cNvPr id="1026" name="Picture 2" descr="http://nativepakistan.com/wp-content/uploads/Chitta-Khata-Lake-Azad-Jammu-Kashm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23" y="1676400"/>
            <a:ext cx="6762750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</a:t>
            </a:r>
            <a:r>
              <a:rPr lang="en-US" sz="2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Vocabulary</a:t>
            </a:r>
            <a:endParaRPr lang="en-US" sz="2400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Autonomous</a:t>
            </a:r>
            <a:r>
              <a:rPr lang="en-US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 : Having the freedom to act </a:t>
            </a: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independently</a:t>
            </a:r>
          </a:p>
          <a:p>
            <a:pPr marL="0" indent="0">
              <a:buNone/>
            </a:pPr>
            <a:endParaRPr lang="en-US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b="1" u="sng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Monarchs</a:t>
            </a:r>
            <a:r>
              <a:rPr lang="en-US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 : A sovereign head of state, especially a king, queen, or </a:t>
            </a: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emperor</a:t>
            </a:r>
          </a:p>
          <a:p>
            <a:pPr marL="0" indent="0">
              <a:buNone/>
            </a:pPr>
            <a:endParaRPr lang="en-US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b="1" u="sng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Annexed</a:t>
            </a:r>
            <a:r>
              <a:rPr lang="en-US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 : Add as an extra or subordinate part, especially to a </a:t>
            </a: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document</a:t>
            </a:r>
          </a:p>
          <a:p>
            <a:pPr marL="0" indent="0">
              <a:buNone/>
            </a:pPr>
            <a:endParaRPr lang="en-US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b="1" u="sng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Descendants</a:t>
            </a:r>
            <a:r>
              <a:rPr lang="en-US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 : A person, plant, or animal that is descended from a particular </a:t>
            </a: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ancestor</a:t>
            </a:r>
          </a:p>
          <a:p>
            <a:pPr marL="0" indent="0">
              <a:buNone/>
            </a:pPr>
            <a:endParaRPr lang="en-US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b="1" u="sng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Paramount</a:t>
            </a:r>
            <a:r>
              <a:rPr lang="en-US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 : Above others in rank or authority; superior in power or </a:t>
            </a: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jurisdiction</a:t>
            </a:r>
          </a:p>
          <a:p>
            <a:pPr marL="0" indent="0">
              <a:buNone/>
            </a:pPr>
            <a:endParaRPr lang="en-US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b="1" u="sng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Former</a:t>
            </a:r>
            <a:r>
              <a:rPr lang="en-US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 : Having previously been a particular </a:t>
            </a: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thing</a:t>
            </a:r>
          </a:p>
          <a:p>
            <a:pPr marL="0" indent="0">
              <a:buNone/>
            </a:pPr>
            <a:endParaRPr lang="en-US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b="1" u="sng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Affiliated</a:t>
            </a:r>
            <a:r>
              <a:rPr lang="en-US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 : Officially attached or connected to an </a:t>
            </a: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organization</a:t>
            </a:r>
          </a:p>
          <a:p>
            <a:pPr marL="0" indent="0">
              <a:buNone/>
            </a:pPr>
            <a:endParaRPr lang="en-US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b="1" u="sng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Demurred</a:t>
            </a:r>
            <a:r>
              <a:rPr lang="en-US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 : Raise objections or show </a:t>
            </a: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reluctance</a:t>
            </a:r>
          </a:p>
          <a:p>
            <a:pPr marL="0" indent="0">
              <a:buNone/>
            </a:pPr>
            <a:endParaRPr lang="en-US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b="1" u="sng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Incursions</a:t>
            </a:r>
            <a:r>
              <a:rPr lang="en-US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 : An invasion or attack, especially a sudden or brief one</a:t>
            </a:r>
          </a:p>
          <a:p>
            <a:pPr marL="0" indent="0">
              <a:buNone/>
            </a:pPr>
            <a:endParaRPr lang="en-US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6/68/Kashmir_region_2004.jpg/640px-Kashmir_region_2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57200"/>
            <a:ext cx="5791200" cy="59721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3600" y="444579"/>
            <a:ext cx="3219151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1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Kashmir</a:t>
            </a:r>
            <a:r>
              <a:rPr lang="en-US" sz="16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 is the </a:t>
            </a:r>
            <a:r>
              <a:rPr lang="en-US" sz="16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northwestern</a:t>
            </a:r>
          </a:p>
          <a:p>
            <a:pPr>
              <a:buNone/>
            </a:pPr>
            <a:r>
              <a:rPr lang="en-US" sz="16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region </a:t>
            </a:r>
            <a:r>
              <a:rPr lang="en-US" sz="16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of </a:t>
            </a:r>
            <a:r>
              <a:rPr lang="en-US" sz="1600" b="1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South Asia</a:t>
            </a:r>
            <a:r>
              <a:rPr lang="en-US" sz="16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. </a:t>
            </a:r>
          </a:p>
          <a:p>
            <a:pPr>
              <a:buNone/>
            </a:pPr>
            <a:endParaRPr lang="en-US" sz="1600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en-US" sz="16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Until the mid-19th century, </a:t>
            </a:r>
            <a:endParaRPr lang="en-US" sz="1600" dirty="0" smtClean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en-US" sz="16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the </a:t>
            </a:r>
            <a:r>
              <a:rPr lang="en-US" sz="16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term Kashmir geographically </a:t>
            </a:r>
            <a:endParaRPr lang="en-US" sz="1600" dirty="0" smtClean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en-US" sz="16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denoted </a:t>
            </a:r>
            <a:r>
              <a:rPr lang="en-US" sz="16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only the </a:t>
            </a:r>
            <a:r>
              <a:rPr lang="en-US" sz="1600" b="1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valley</a:t>
            </a:r>
            <a:r>
              <a:rPr lang="en-US" sz="16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 between </a:t>
            </a:r>
            <a:endParaRPr lang="en-US" sz="1600" dirty="0" smtClean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en-US" sz="16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the</a:t>
            </a:r>
            <a:r>
              <a:rPr lang="en-US" sz="1600" b="1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 Great Himalayas</a:t>
            </a:r>
            <a:r>
              <a:rPr lang="en-US" sz="16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 and the </a:t>
            </a:r>
            <a:endParaRPr lang="en-US" sz="1600" dirty="0" smtClean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en-US" sz="1600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Pir </a:t>
            </a:r>
            <a:r>
              <a:rPr lang="en-US" sz="1600" b="1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Panjal</a:t>
            </a:r>
            <a:r>
              <a:rPr lang="en-US" sz="16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 mountain range. </a:t>
            </a:r>
            <a:endParaRPr lang="en-US" sz="1600" dirty="0" smtClean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endParaRPr lang="en-US" sz="1600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Today</a:t>
            </a:r>
            <a:r>
              <a:rPr lang="en-US" sz="16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, it denotes a larger </a:t>
            </a:r>
          </a:p>
          <a:p>
            <a:r>
              <a:rPr lang="en-US" sz="16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area that includes the </a:t>
            </a:r>
          </a:p>
          <a:p>
            <a:r>
              <a:rPr lang="en-US" sz="16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Indian-administered state </a:t>
            </a:r>
          </a:p>
          <a:p>
            <a:r>
              <a:rPr lang="en-US" sz="16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of </a:t>
            </a:r>
            <a:r>
              <a:rPr lang="en-US" sz="1600" b="1" u="sng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Jammu and Kashmir</a:t>
            </a:r>
            <a:r>
              <a:rPr lang="en-US" sz="16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 </a:t>
            </a:r>
          </a:p>
          <a:p>
            <a:r>
              <a:rPr lang="en-US" sz="16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(which consists of </a:t>
            </a:r>
            <a:r>
              <a:rPr lang="en-US" sz="1600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Jammu</a:t>
            </a:r>
            <a:r>
              <a:rPr lang="en-US" sz="16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, </a:t>
            </a:r>
          </a:p>
          <a:p>
            <a:r>
              <a:rPr lang="en-US" sz="1600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the Kashmir Valley</a:t>
            </a:r>
            <a:r>
              <a:rPr lang="en-US" sz="16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, and </a:t>
            </a:r>
          </a:p>
          <a:p>
            <a:r>
              <a:rPr lang="en-US" sz="1600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Ladakh</a:t>
            </a:r>
            <a:r>
              <a:rPr lang="en-US" sz="16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), the </a:t>
            </a:r>
          </a:p>
          <a:p>
            <a:r>
              <a:rPr lang="en-US" sz="16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Pakistan-administered </a:t>
            </a:r>
          </a:p>
          <a:p>
            <a:r>
              <a:rPr lang="en-US" sz="16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autonomous territories of </a:t>
            </a:r>
          </a:p>
          <a:p>
            <a:r>
              <a:rPr lang="en-US" sz="1600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Azad Kashmir</a:t>
            </a:r>
            <a:r>
              <a:rPr lang="en-US" sz="16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 and </a:t>
            </a:r>
          </a:p>
          <a:p>
            <a:r>
              <a:rPr lang="en-US" sz="1600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Gilgit–Baltistan,</a:t>
            </a:r>
            <a:r>
              <a:rPr lang="en-US" sz="16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 </a:t>
            </a:r>
          </a:p>
          <a:p>
            <a:r>
              <a:rPr lang="en-US" sz="16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and the Chinese-administered </a:t>
            </a:r>
          </a:p>
          <a:p>
            <a:r>
              <a:rPr lang="en-US" sz="16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regions of </a:t>
            </a:r>
          </a:p>
          <a:p>
            <a:r>
              <a:rPr lang="en-US" sz="1600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Aksai Chin</a:t>
            </a:r>
            <a:r>
              <a:rPr lang="en-US" sz="16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 and </a:t>
            </a:r>
          </a:p>
          <a:p>
            <a:r>
              <a:rPr lang="en-US" sz="16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the </a:t>
            </a:r>
            <a:r>
              <a:rPr lang="en-US" sz="1600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Trans-Karakoram Tract</a:t>
            </a:r>
          </a:p>
          <a:p>
            <a:endParaRPr lang="en-US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In the first half of the 1st millennium, the Kashmir region became an important centre of </a:t>
            </a:r>
            <a:r>
              <a:rPr 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Hinduism</a:t>
            </a: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 and later of </a:t>
            </a:r>
            <a:r>
              <a:rPr 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Buddhism</a:t>
            </a: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. </a:t>
            </a:r>
          </a:p>
          <a:p>
            <a:pPr>
              <a:buNone/>
            </a:pPr>
            <a:endParaRPr lang="en-US" dirty="0" smtClean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In 1349, </a:t>
            </a:r>
            <a:r>
              <a:rPr 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Shah Mir</a:t>
            </a: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 became the first </a:t>
            </a:r>
            <a:r>
              <a:rPr 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Muslim</a:t>
            </a: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 ruler of Kashmir. </a:t>
            </a:r>
          </a:p>
          <a:p>
            <a:pPr>
              <a:buNone/>
            </a:pPr>
            <a:endParaRPr lang="en-US" dirty="0" smtClean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For the next five centuries, Muslim monarchs ruled Kashmir, including the </a:t>
            </a:r>
            <a:r>
              <a:rPr 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Mughals</a:t>
            </a: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, who ruled from 1526 until 1751, and the Afghan </a:t>
            </a:r>
            <a:r>
              <a:rPr 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Durrani Empire</a:t>
            </a: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, which ruled from 1747 until 1820.</a:t>
            </a:r>
          </a:p>
          <a:p>
            <a:pPr>
              <a:buNone/>
            </a:pPr>
            <a:endParaRPr lang="en-US" dirty="0" smtClean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That year, the </a:t>
            </a:r>
            <a:r>
              <a:rPr 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Sikhs</a:t>
            </a: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, under </a:t>
            </a:r>
            <a:r>
              <a:rPr 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Ranjit Singh</a:t>
            </a: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, annexed Kashmir.</a:t>
            </a:r>
            <a:endParaRPr lang="en-US" baseline="30000" dirty="0" smtClean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endParaRPr lang="en-US" baseline="30000" dirty="0" smtClean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In 1846, after the Sikh defeat in the</a:t>
            </a:r>
            <a:r>
              <a:rPr 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 First Anglo-Sikh War</a:t>
            </a: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, and upon the purchase of the region from the British under the </a:t>
            </a:r>
            <a:r>
              <a:rPr 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Treaty of Amritsar</a:t>
            </a: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, the Raja of Jammu, </a:t>
            </a:r>
            <a:r>
              <a:rPr 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Gulab Singh</a:t>
            </a: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, became the new ruler of Kashmir. </a:t>
            </a:r>
          </a:p>
          <a:p>
            <a:pPr>
              <a:buNone/>
            </a:pPr>
            <a:endParaRPr lang="en-US" dirty="0" smtClean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The rule of his descendants, under the paramountcy (or tutelage) of the British Crown, lasted until 1947, when the </a:t>
            </a:r>
            <a:r>
              <a:rPr 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former</a:t>
            </a: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princely state</a:t>
            </a: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 of </a:t>
            </a:r>
            <a:r>
              <a:rPr 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British India</a:t>
            </a: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 became a</a:t>
            </a:r>
            <a:r>
              <a:rPr 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 disputed territory</a:t>
            </a: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, now administered by three countries: India, Pakistan, and the People's Republic of China.</a:t>
            </a:r>
            <a:endParaRPr lang="en-US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685800"/>
            <a:ext cx="591860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Some information </a:t>
            </a:r>
            <a:r>
              <a:rPr lang="en-US" sz="2800" b="1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a</a:t>
            </a:r>
            <a:r>
              <a:rPr lang="en-US" sz="2800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bout Kashmir</a:t>
            </a:r>
            <a:endParaRPr lang="en-US" sz="2800" b="1" dirty="0" smtClean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The Kashmir Conflict arose from the</a:t>
            </a:r>
            <a:r>
              <a:rPr 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 Partition of British India</a:t>
            </a: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 in 1947 into modern India and Pakistan. </a:t>
            </a:r>
          </a:p>
          <a:p>
            <a:pPr>
              <a:buNone/>
            </a:pPr>
            <a:endParaRPr lang="en-US" dirty="0" smtClean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Both countries subsequently made claims to Kashmir, based on the history and religious affiliations of the Kashmiri people. </a:t>
            </a:r>
          </a:p>
          <a:p>
            <a:pPr>
              <a:buNone/>
            </a:pPr>
            <a:endParaRPr lang="en-US" dirty="0" smtClean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The</a:t>
            </a:r>
            <a:r>
              <a:rPr 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 princely state</a:t>
            </a: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 of </a:t>
            </a:r>
            <a:r>
              <a:rPr 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Jammu</a:t>
            </a: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and Kashmir</a:t>
            </a: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, which lies strategically in the north-west of the subcontinent bordering Afghanistan and China, was formerly ruled by Maharaja </a:t>
            </a:r>
            <a:r>
              <a:rPr 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Hari Singh</a:t>
            </a: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 under the </a:t>
            </a:r>
            <a:r>
              <a:rPr 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paramountcy</a:t>
            </a: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 of </a:t>
            </a:r>
            <a:r>
              <a:rPr 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British India</a:t>
            </a: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. </a:t>
            </a: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In </a:t>
            </a: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geographical and legal terms, the Maharaja could have joined either of the two new countries. </a:t>
            </a:r>
          </a:p>
          <a:p>
            <a:pPr>
              <a:buNone/>
            </a:pPr>
            <a:endParaRPr lang="en-US" dirty="0" smtClean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Although urged by the Viceroy, </a:t>
            </a:r>
            <a:r>
              <a:rPr 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Lord</a:t>
            </a: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Mountbatten of Burma</a:t>
            </a: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, to determine the future of his state before the transfer of power took place, Singh demurred. </a:t>
            </a:r>
          </a:p>
          <a:p>
            <a:pPr>
              <a:buNone/>
            </a:pPr>
            <a:endParaRPr lang="en-US" dirty="0" smtClean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In October 1947, incursions by Pakistan took place leading to a </a:t>
            </a:r>
            <a:r>
              <a:rPr 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war</a:t>
            </a: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, as a result of which the state of Jammu and Kashmir remains divided between India and Pakistan.</a:t>
            </a:r>
            <a:endParaRPr lang="en-US" b="1" dirty="0" smtClean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685800"/>
            <a:ext cx="510909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Reasons behind the dispute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524000"/>
          <a:ext cx="8305800" cy="36982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829872"/>
                <a:gridCol w="1108812"/>
                <a:gridCol w="1387712"/>
                <a:gridCol w="1007604"/>
                <a:gridCol w="838200"/>
                <a:gridCol w="1295400"/>
                <a:gridCol w="83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Administered by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Area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Population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dirty="0" smtClean="0"/>
                        <a:t>Muslim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dirty="0" smtClean="0"/>
                        <a:t>Hindu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 </a:t>
                      </a:r>
                      <a:r>
                        <a:rPr lang="en-US" sz="1800" u="none" strike="noStrike" kern="1200" dirty="0" smtClean="0"/>
                        <a:t>Buddhist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Other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 smtClean="0"/>
                        <a:t>       </a:t>
                      </a:r>
                      <a:r>
                        <a:rPr lang="en-US" sz="1600" u="none" strike="noStrike" kern="1200" dirty="0" smtClean="0"/>
                        <a:t>India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none" strike="noStrike" kern="1200" dirty="0" smtClean="0"/>
                        <a:t>Kashmir Valley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/>
                        <a:t>4 million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_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_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none" strike="noStrike" kern="1200" dirty="0" smtClean="0"/>
                        <a:t>Jammu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/>
                        <a:t>3 million 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66%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_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none" strike="noStrike" kern="1200" dirty="0" smtClean="0"/>
                        <a:t>Ladakh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/>
                        <a:t>0.25 million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46%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_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 smtClean="0"/>
                        <a:t>     </a:t>
                      </a:r>
                      <a:r>
                        <a:rPr lang="en-US" sz="1600" u="none" strike="noStrike" kern="1200" dirty="0" smtClean="0"/>
                        <a:t>Pakistan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none" strike="noStrike" kern="1200" dirty="0" smtClean="0"/>
                        <a:t>Azad Kashmir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/>
                        <a:t>2.6 million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_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_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_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none" strike="noStrike" kern="1200" dirty="0" smtClean="0"/>
                        <a:t>Gilgit–Baltistan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/>
                        <a:t>1 million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99%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_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_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_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 smtClean="0"/>
                        <a:t>      China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none" strike="noStrike" kern="1200" dirty="0" smtClean="0"/>
                        <a:t>Aksai Chin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_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530" name="Picture 2" descr="http://upload.wikimedia.org/wikipedia/en/thumb/4/41/Flag_of_India.svg/23px-Flag_of_Indi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0"/>
            <a:ext cx="219075" cy="142875"/>
          </a:xfrm>
          <a:prstGeom prst="rect">
            <a:avLst/>
          </a:prstGeom>
          <a:noFill/>
        </p:spPr>
      </p:pic>
      <p:pic>
        <p:nvPicPr>
          <p:cNvPr id="22532" name="Picture 4" descr="http://upload.wikimedia.org/wikipedia/commons/thumb/3/32/Flag_of_Pakistan.svg/23px-Flag_of_Pakista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81400"/>
            <a:ext cx="219075" cy="142875"/>
          </a:xfrm>
          <a:prstGeom prst="rect">
            <a:avLst/>
          </a:prstGeom>
          <a:noFill/>
        </p:spPr>
      </p:pic>
      <p:pic>
        <p:nvPicPr>
          <p:cNvPr id="22534" name="Picture 6" descr="http://upload.wikimedia.org/wikipedia/commons/thumb/f/fa/Flag_of_the_People%27s_Republic_of_China.svg/23px-Flag_of_the_People%27s_Republic_of_China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" y="4724400"/>
            <a:ext cx="219075" cy="1428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93732" y="685800"/>
            <a:ext cx="3602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Statistics from the</a:t>
            </a: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 </a:t>
            </a:r>
            <a:r>
              <a:rPr lang="en-US" sz="2400" b="1" u="sng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BBC</a:t>
            </a:r>
            <a:endParaRPr lang="en-US" sz="2400" b="1" u="sng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haitour.co.th/wp-content/uploads/2014/12/Dal-L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4495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flyingbootstravelogue.files.wordpress.com/2012/11/kashmir-22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43434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468868"/>
            <a:ext cx="5700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TOURIST ATTRACTIONS IN KASHMIR</a:t>
            </a:r>
            <a:endParaRPr lang="en-GB" sz="2400" b="1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3908" y="60198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Dal Lake </a:t>
            </a:r>
            <a:endParaRPr lang="en-GB" b="1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6031468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Shalimar Garden </a:t>
            </a:r>
            <a:endParaRPr lang="en-GB" b="1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468868"/>
            <a:ext cx="5700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TOURIST ATTRACTIONS IN KASHMIR</a:t>
            </a:r>
            <a:endParaRPr lang="en-GB" sz="2400" b="1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3908" y="6019800"/>
            <a:ext cx="1736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Betaab Valley </a:t>
            </a:r>
            <a:endParaRPr lang="en-GB" b="1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603146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Nishat</a:t>
            </a:r>
            <a:r>
              <a:rPr 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 Garden </a:t>
            </a:r>
            <a:endParaRPr lang="en-GB" b="1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4" name="Picture 2" descr="http://www.filmapia.com/sites/default/files/filmapia/pub/place/EA65DD5CBB023F2EDCBAB709C90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30532"/>
            <a:ext cx="4533900" cy="501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homestayinkashmir.com/wp-content/uploads/2012/12/frm-kashmir-tourist-places-nishat-mughal-garden-srinagar-holidayhomestay-9959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1615" r="3423" b="2666"/>
          <a:stretch/>
        </p:blipFill>
        <p:spPr bwMode="auto">
          <a:xfrm>
            <a:off x="4648200" y="930533"/>
            <a:ext cx="4391892" cy="501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3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468868"/>
            <a:ext cx="5700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TOURIST ATTRACTIONS IN KASHMIR</a:t>
            </a:r>
            <a:endParaRPr lang="en-GB" sz="2400" b="1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3908" y="601980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Nagin Lake </a:t>
            </a:r>
            <a:endParaRPr lang="en-GB" b="1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6031468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Gulmarg, Gondala</a:t>
            </a:r>
            <a:endParaRPr lang="en-GB" b="1" dirty="0"/>
          </a:p>
        </p:txBody>
      </p:sp>
      <p:pic>
        <p:nvPicPr>
          <p:cNvPr id="5122" name="Picture 2" descr="http://www.azad-kashmir.com/images/rainbow-nagin-l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30533"/>
            <a:ext cx="4572000" cy="501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brahmachaitanyaholidays.in/wp-content/uploads/2011/10/Gulmarg-kashmir-Gondala-Cable-c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6677"/>
            <a:ext cx="4371110" cy="502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24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233</Words>
  <Application>Microsoft Office PowerPoint</Application>
  <PresentationFormat>On-screen Show (4:3)</PresentationFormat>
  <Paragraphs>121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3_Default Design</vt:lpstr>
      <vt:lpstr>PowerPoint Presentation</vt:lpstr>
      <vt:lpstr>                     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</dc:creator>
  <cp:lastModifiedBy>a</cp:lastModifiedBy>
  <cp:revision>55</cp:revision>
  <dcterms:created xsi:type="dcterms:W3CDTF">2014-09-13T05:38:57Z</dcterms:created>
  <dcterms:modified xsi:type="dcterms:W3CDTF">2015-04-27T07:02:46Z</dcterms:modified>
</cp:coreProperties>
</file>