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7"/>
  </p:notesMasterIdLst>
  <p:sldIdLst>
    <p:sldId id="263" r:id="rId3"/>
    <p:sldId id="264" r:id="rId4"/>
    <p:sldId id="257" r:id="rId5"/>
    <p:sldId id="258"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2E2523-DEE9-4763-9ABD-40EB46411302}" type="datetimeFigureOut">
              <a:rPr lang="en-US" smtClean="0"/>
              <a:t>3/10/2016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0459EC-E8DC-41CC-80FF-1EEDE946EE8E}" type="slidenum">
              <a:rPr lang="en-US" smtClean="0"/>
              <a:t>‹#›</a:t>
            </a:fld>
            <a:endParaRPr lang="en-US"/>
          </a:p>
        </p:txBody>
      </p:sp>
    </p:spTree>
    <p:extLst>
      <p:ext uri="{BB962C8B-B14F-4D97-AF65-F5344CB8AC3E}">
        <p14:creationId xmlns:p14="http://schemas.microsoft.com/office/powerpoint/2010/main" val="2756902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mtClean="0"/>
              <a:t>Coherence- </a:t>
            </a:r>
            <a:r>
              <a:rPr lang="en-US" sz="1200" b="0" i="0" kern="1200" smtClean="0">
                <a:solidFill>
                  <a:schemeClr val="tx1"/>
                </a:solidFill>
                <a:effectLst/>
                <a:latin typeface="+mn-lt"/>
                <a:ea typeface="+mn-ea"/>
                <a:cs typeface="+mn-cs"/>
              </a:rPr>
              <a:t>the quality of forming a unified whole</a:t>
            </a:r>
            <a:endParaRPr lang="en-US" smtClean="0"/>
          </a:p>
          <a:p>
            <a:endParaRPr lang="en-US"/>
          </a:p>
        </p:txBody>
      </p:sp>
      <p:sp>
        <p:nvSpPr>
          <p:cNvPr id="4" name="Slide Number Placeholder 3"/>
          <p:cNvSpPr>
            <a:spLocks noGrp="1"/>
          </p:cNvSpPr>
          <p:nvPr>
            <p:ph type="sldNum" sz="quarter" idx="10"/>
          </p:nvPr>
        </p:nvSpPr>
        <p:spPr/>
        <p:txBody>
          <a:bodyPr/>
          <a:lstStyle/>
          <a:p>
            <a:fld id="{690459EC-E8DC-41CC-80FF-1EEDE946EE8E}" type="slidenum">
              <a:rPr lang="en-US" smtClean="0"/>
              <a:t>2</a:t>
            </a:fld>
            <a:endParaRPr lang="en-US"/>
          </a:p>
        </p:txBody>
      </p:sp>
    </p:spTree>
    <p:extLst>
      <p:ext uri="{BB962C8B-B14F-4D97-AF65-F5344CB8AC3E}">
        <p14:creationId xmlns:p14="http://schemas.microsoft.com/office/powerpoint/2010/main" val="9181075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Binge- </a:t>
            </a:r>
            <a:r>
              <a:rPr lang="en-US" sz="1200" b="0" i="0" kern="1200" smtClean="0">
                <a:solidFill>
                  <a:schemeClr val="tx1"/>
                </a:solidFill>
                <a:effectLst/>
                <a:latin typeface="+mn-lt"/>
                <a:ea typeface="+mn-ea"/>
                <a:cs typeface="+mn-cs"/>
              </a:rPr>
              <a:t>a short period devoted to indulging in an activity to excess, especially drinking alcohol or eating</a:t>
            </a:r>
            <a:endParaRPr lang="en-US"/>
          </a:p>
        </p:txBody>
      </p:sp>
      <p:sp>
        <p:nvSpPr>
          <p:cNvPr id="4" name="Slide Number Placeholder 3"/>
          <p:cNvSpPr>
            <a:spLocks noGrp="1"/>
          </p:cNvSpPr>
          <p:nvPr>
            <p:ph type="sldNum" sz="quarter" idx="10"/>
          </p:nvPr>
        </p:nvSpPr>
        <p:spPr/>
        <p:txBody>
          <a:bodyPr/>
          <a:lstStyle/>
          <a:p>
            <a:fld id="{690459EC-E8DC-41CC-80FF-1EEDE946EE8E}" type="slidenum">
              <a:rPr lang="en-US" smtClean="0"/>
              <a:t>4</a:t>
            </a:fld>
            <a:endParaRPr lang="en-US"/>
          </a:p>
        </p:txBody>
      </p:sp>
    </p:spTree>
    <p:extLst>
      <p:ext uri="{BB962C8B-B14F-4D97-AF65-F5344CB8AC3E}">
        <p14:creationId xmlns:p14="http://schemas.microsoft.com/office/powerpoint/2010/main" val="3805445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109B8E5-4B45-4F8B-A665-6BD11866EA46}"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2F694-E869-4895-B74A-8E60D19720F4}"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09B8E5-4B45-4F8B-A665-6BD11866EA46}"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2F694-E869-4895-B74A-8E60D19720F4}"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09B8E5-4B45-4F8B-A665-6BD11866EA46}"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2F694-E869-4895-B74A-8E60D19720F4}"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109B8E5-4B45-4F8B-A665-6BD11866EA46}"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42F694-E869-4895-B74A-8E60D19720F4}"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109B8E5-4B45-4F8B-A665-6BD11866EA46}" type="datetimeFigureOut">
              <a:rPr lang="en-US" smtClean="0"/>
              <a:pPr/>
              <a:t>3/10/2016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42F694-E869-4895-B74A-8E60D19720F4}"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09B8E5-4B45-4F8B-A665-6BD11866EA46}" type="datetimeFigureOut">
              <a:rPr lang="en-US" smtClean="0"/>
              <a:pPr/>
              <a:t>3/10/2016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42F694-E869-4895-B74A-8E60D19720F4}"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09B8E5-4B45-4F8B-A665-6BD11866EA46}" type="datetimeFigureOut">
              <a:rPr lang="en-US" smtClean="0"/>
              <a:pPr/>
              <a:t>3/10/2016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42F694-E869-4895-B74A-8E60D19720F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09B8E5-4B45-4F8B-A665-6BD11866EA46}"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42F694-E869-4895-B74A-8E60D19720F4}"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09B8E5-4B45-4F8B-A665-6BD11866EA46}"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42F694-E869-4895-B74A-8E60D19720F4}"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09B8E5-4B45-4F8B-A665-6BD11866EA46}"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2F694-E869-4895-B74A-8E60D19720F4}"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09B8E5-4B45-4F8B-A665-6BD11866EA46}"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2F694-E869-4895-B74A-8E60D19720F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a:xfrm>
            <a:off x="598488" y="6526213"/>
            <a:ext cx="150812" cy="150812"/>
          </a:xfrm>
          <a:prstGeom prst="rect">
            <a:avLst/>
          </a:prstGeom>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643570" y="6572272"/>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a:solidFill>
                  <a:srgbClr val="FFFFFF"/>
                </a:solidFill>
              </a:rPr>
              <a:t>© </a:t>
            </a:r>
            <a:r>
              <a:rPr lang="en-US" sz="1100" smtClean="0">
                <a:solidFill>
                  <a:srgbClr val="FFFFFF"/>
                </a:solidFill>
              </a:rPr>
              <a:t>2016 </a:t>
            </a:r>
            <a:r>
              <a:rPr lang="en-US" sz="1100" dirty="0" smtClean="0">
                <a:solidFill>
                  <a:srgbClr val="FFFFFF"/>
                </a:solidFill>
              </a:rPr>
              <a:t>albert-learning.com</a:t>
            </a:r>
            <a:endParaRPr lang="en-US" sz="1100" dirty="0">
              <a:solidFill>
                <a:srgbClr val="FFFFFF"/>
              </a:solidFill>
            </a:endParaRPr>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1000100" y="0"/>
            <a:ext cx="2857520" cy="369332"/>
          </a:xfrm>
          <a:prstGeom prst="rect">
            <a:avLst/>
          </a:prstGeom>
          <a:noFill/>
        </p:spPr>
        <p:txBody>
          <a:bodyPr wrap="square" rtlCol="0">
            <a:spAutoFit/>
          </a:bodyPr>
          <a:lstStyle/>
          <a:p>
            <a:r>
              <a:rPr lang="en-US" sz="1800" b="1" dirty="0" smtClean="0">
                <a:solidFill>
                  <a:schemeClr val="bg1"/>
                </a:solidFill>
              </a:rPr>
              <a:t>TOEIC</a:t>
            </a:r>
            <a:endParaRPr lang="en-US" sz="1800" b="1" dirty="0">
              <a:solidFill>
                <a:schemeClr val="bg1"/>
              </a:solidFill>
            </a:endParaRPr>
          </a:p>
        </p:txBody>
      </p:sp>
      <p:pic>
        <p:nvPicPr>
          <p:cNvPr id="12" name="Picture 11" descr="E:\PPTS\Logo albert_rouge.png"/>
          <p:cNvPicPr>
            <a:picLocks noChangeAspect="1" noChangeArrowheads="1"/>
          </p:cNvPicPr>
          <p:nvPr userDrawn="1"/>
        </p:nvPicPr>
        <p:blipFill>
          <a:blip r:embed="rId15" cstate="print"/>
          <a:srcRect/>
          <a:stretch>
            <a:fillRect/>
          </a:stretch>
        </p:blipFill>
        <p:spPr bwMode="auto">
          <a:xfrm>
            <a:off x="7858148" y="-357214"/>
            <a:ext cx="1152144" cy="1152144"/>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09B8E5-4B45-4F8B-A665-6BD11866EA46}" type="datetimeFigureOut">
              <a:rPr lang="en-US" smtClean="0"/>
              <a:pPr/>
              <a:t>3/10/2016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42F694-E869-4895-B74A-8E60D19720F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3778250" indent="-1949450" algn="l"/>
            <a:endParaRPr lang="en-GB" dirty="0"/>
          </a:p>
        </p:txBody>
      </p:sp>
      <p:sp>
        <p:nvSpPr>
          <p:cNvPr id="3" name="Subtitle 2"/>
          <p:cNvSpPr>
            <a:spLocks noGrp="1"/>
          </p:cNvSpPr>
          <p:nvPr>
            <p:ph type="subTitle" idx="1"/>
          </p:nvPr>
        </p:nvSpPr>
        <p:spPr>
          <a:xfrm>
            <a:off x="0" y="381000"/>
            <a:ext cx="9144000" cy="6096000"/>
          </a:xfrm>
        </p:spPr>
        <p:style>
          <a:lnRef idx="2">
            <a:schemeClr val="dk1"/>
          </a:lnRef>
          <a:fillRef idx="1">
            <a:schemeClr val="lt1"/>
          </a:fillRef>
          <a:effectRef idx="0">
            <a:schemeClr val="dk1"/>
          </a:effectRef>
          <a:fontRef idx="minor">
            <a:schemeClr val="dk1"/>
          </a:fontRef>
        </p:style>
        <p:txBody>
          <a:bodyPr/>
          <a:lstStyle/>
          <a:p>
            <a:r>
              <a:rPr lang="en-US" dirty="0" smtClean="0"/>
              <a:t/>
            </a:r>
            <a:br>
              <a:rPr lang="en-US" dirty="0" smtClean="0"/>
            </a:br>
            <a:endParaRPr lang="en-US" dirty="0" smtClean="0"/>
          </a:p>
          <a:p>
            <a:r>
              <a:rPr lang="en-US" dirty="0" smtClean="0"/>
              <a:t/>
            </a:r>
            <a:br>
              <a:rPr lang="en-US" dirty="0" smtClean="0"/>
            </a:br>
            <a:endParaRPr lang="en-US" dirty="0" smtClean="0"/>
          </a:p>
          <a:p>
            <a:r>
              <a:rPr lang="en-US" sz="4800" dirty="0" smtClean="0">
                <a:solidFill>
                  <a:schemeClr val="accent6">
                    <a:lumMod val="75000"/>
                  </a:schemeClr>
                </a:solidFill>
              </a:rPr>
              <a:t>TOEIC </a:t>
            </a:r>
          </a:p>
          <a:p>
            <a:endParaRPr lang="en-US" dirty="0" smtClean="0"/>
          </a:p>
          <a:p>
            <a:endParaRPr lang="en-US" dirty="0" smtClean="0"/>
          </a:p>
          <a:p>
            <a:r>
              <a:rPr lang="en-US" sz="4800" dirty="0" smtClean="0">
                <a:solidFill>
                  <a:srgbClr val="FF33CC"/>
                </a:solidFill>
              </a:rPr>
              <a:t/>
            </a:r>
            <a:br>
              <a:rPr lang="en-US" sz="4800" dirty="0" smtClean="0">
                <a:solidFill>
                  <a:srgbClr val="FF33CC"/>
                </a:solidFill>
              </a:rPr>
            </a:br>
            <a:r>
              <a:rPr lang="en-US" sz="4800" dirty="0" smtClean="0">
                <a:solidFill>
                  <a:srgbClr val="FF33CC"/>
                </a:solidFill>
              </a:rPr>
              <a:t>ESSAY WRITING</a:t>
            </a:r>
            <a:endParaRPr lang="en-US" dirty="0" smtClean="0"/>
          </a:p>
          <a:p>
            <a:r>
              <a:rPr lang="en-US" sz="4800" dirty="0" smtClean="0">
                <a:solidFill>
                  <a:schemeClr val="accent1">
                    <a:lumMod val="60000"/>
                    <a:lumOff val="40000"/>
                  </a:schemeClr>
                </a:solidFill>
              </a:rPr>
              <a:t/>
            </a:r>
            <a:br>
              <a:rPr lang="en-US" sz="4800" dirty="0" smtClean="0">
                <a:solidFill>
                  <a:schemeClr val="accent1">
                    <a:lumMod val="60000"/>
                    <a:lumOff val="40000"/>
                  </a:schemeClr>
                </a:solidFill>
              </a:rPr>
            </a:br>
            <a:r>
              <a:rPr lang="en-US" sz="4800" dirty="0" smtClean="0">
                <a:solidFill>
                  <a:schemeClr val="accent1">
                    <a:lumMod val="60000"/>
                    <a:lumOff val="40000"/>
                  </a:schemeClr>
                </a:solidFill>
              </a:rPr>
              <a:t>EXERCISE 6</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lvl="0" indent="0" fontAlgn="base">
              <a:spcBef>
                <a:spcPct val="0"/>
              </a:spcBef>
              <a:spcAft>
                <a:spcPct val="0"/>
              </a:spcAft>
              <a:buNone/>
            </a:pPr>
            <a:r>
              <a:rPr kumimoji="0" lang="en-US" sz="2800" b="1" i="0" u="none" strike="noStrike" cap="none" normalizeH="0" baseline="0" dirty="0" smtClean="0">
                <a:ln>
                  <a:noFill/>
                </a:ln>
                <a:solidFill>
                  <a:srgbClr val="000000"/>
                </a:solidFill>
                <a:effectLst/>
                <a:latin typeface="+mj-lt"/>
                <a:cs typeface="Arial" pitchFamily="34" charset="0"/>
              </a:rPr>
              <a:t>Opinion Essay</a:t>
            </a:r>
          </a:p>
          <a:p>
            <a:pPr marL="0" lvl="0" indent="0" fontAlgn="base">
              <a:spcBef>
                <a:spcPct val="0"/>
              </a:spcBef>
              <a:spcAft>
                <a:spcPct val="0"/>
              </a:spcAft>
              <a:buNone/>
            </a:pPr>
            <a:endParaRPr kumimoji="0" lang="en-US" sz="2800" b="1" i="0" u="none" strike="noStrike" cap="none" normalizeH="0" baseline="0" dirty="0" smtClean="0">
              <a:ln>
                <a:noFill/>
              </a:ln>
              <a:solidFill>
                <a:srgbClr val="000000"/>
              </a:solidFill>
              <a:effectLst/>
              <a:latin typeface="+mj-lt"/>
              <a:cs typeface="Arial" pitchFamily="34" charset="0"/>
            </a:endParaRPr>
          </a:p>
          <a:p>
            <a:pPr marL="0" lvl="0" indent="0" eaLnBrk="0" fontAlgn="base" hangingPunct="0">
              <a:spcBef>
                <a:spcPct val="0"/>
              </a:spcBef>
              <a:spcAft>
                <a:spcPct val="0"/>
              </a:spcAft>
              <a:buNone/>
            </a:pPr>
            <a:r>
              <a:rPr kumimoji="0" lang="en-US" b="0" i="0" u="none" strike="noStrike" cap="none" normalizeH="0" baseline="0" dirty="0" smtClean="0">
                <a:ln>
                  <a:noFill/>
                </a:ln>
                <a:solidFill>
                  <a:srgbClr val="000000"/>
                </a:solidFill>
                <a:effectLst/>
                <a:cs typeface="Arial" pitchFamily="34" charset="0"/>
              </a:rPr>
              <a:t>In this part of the test you will be asked to write an opinion essay in which you state, explain, and support reasons about your opinion. You will have 30 minutes to plan and write your essay. Leave a little time to proofread and edit your essay. Your essay should be 4-5 paragraphs in length. It will be rated in terms of organization, grammar, vocabulary, and coherence.</a:t>
            </a:r>
            <a:endParaRPr kumimoji="0" lang="en-US" b="1" i="0" u="none" strike="noStrike" cap="none" normalizeH="0" baseline="0" dirty="0" smtClean="0">
              <a:ln>
                <a:noFill/>
              </a:ln>
              <a:solidFill>
                <a:srgbClr val="000000"/>
              </a:solidFill>
              <a:effectLst/>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Virtually, all college students experience the effects of college drinking – whether they drink or not. The problem with college drinking is not necessarily drinking itself, but the negative consequences that result from excessive drinking. Each year, drinking affects college students, as well as college communities, and families. Give your views and suggestions on this.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Type your outline (5-10 minutes):</a:t>
            </a:r>
          </a:p>
          <a:p>
            <a:pPr>
              <a:buNone/>
            </a:pPr>
            <a:r>
              <a:rPr lang="en-US" dirty="0" smtClean="0"/>
              <a:t>1. Drinking alcohol</a:t>
            </a:r>
          </a:p>
          <a:p>
            <a:pPr>
              <a:buNone/>
            </a:pPr>
            <a:r>
              <a:rPr lang="en-US" dirty="0" smtClean="0"/>
              <a:t>2. Consume alcohol through binge drinking</a:t>
            </a:r>
          </a:p>
          <a:p>
            <a:pPr>
              <a:buNone/>
            </a:pPr>
            <a:r>
              <a:rPr lang="en-US" dirty="0" smtClean="0"/>
              <a:t>3. Consequences of drinking</a:t>
            </a:r>
          </a:p>
          <a:p>
            <a:pPr>
              <a:buNone/>
            </a:pPr>
            <a:r>
              <a:rPr lang="en-US" dirty="0" smtClean="0"/>
              <a:t>4. Preventing drinking in college</a:t>
            </a:r>
          </a:p>
          <a:p>
            <a:pPr>
              <a:buNone/>
            </a:pPr>
            <a:r>
              <a:rPr lang="en-US" dirty="0" smtClean="0"/>
              <a:t>5. Alcohol’s effects on body</a:t>
            </a:r>
          </a:p>
          <a:p>
            <a:pPr>
              <a:buNone/>
            </a:pPr>
            <a:r>
              <a:rPr lang="en-US" dirty="0" smtClean="0"/>
              <a:t>6. Alcohol use disorders</a:t>
            </a:r>
          </a:p>
          <a:p>
            <a:pPr>
              <a:buNone/>
            </a:pPr>
            <a:r>
              <a:rPr lang="en-US" dirty="0" smtClean="0"/>
              <a:t>7. Fetal Alcohol exposure</a:t>
            </a:r>
          </a:p>
          <a:p>
            <a:pPr>
              <a:buNone/>
            </a:pPr>
            <a:r>
              <a:rPr lang="en-US" dirty="0" smtClean="0"/>
              <a:t>8. Support and treatment</a:t>
            </a:r>
          </a:p>
          <a:p>
            <a:pPr>
              <a:buNone/>
            </a:pPr>
            <a:r>
              <a:rPr lang="en-US" dirty="0" smtClean="0"/>
              <a:t>9. Alcohol policy</a:t>
            </a:r>
          </a:p>
          <a:p>
            <a:pPr>
              <a:buNone/>
            </a:pPr>
            <a:endParaRPr lang="en-US" dirty="0" smtClean="0"/>
          </a:p>
          <a:p>
            <a:pPr>
              <a:buNone/>
            </a:pPr>
            <a:endParaRPr lang="en-US" b="1"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TotalTime>
  <Words>188</Words>
  <Application>Microsoft Office PowerPoint</Application>
  <PresentationFormat>On-screen Show (4:3)</PresentationFormat>
  <Paragraphs>26</Paragraphs>
  <Slides>4</Slides>
  <Notes>2</Notes>
  <HiddenSlides>0</HiddenSlides>
  <MMClips>0</MMClips>
  <ScaleCrop>false</ScaleCrop>
  <HeadingPairs>
    <vt:vector size="4" baseType="variant">
      <vt:variant>
        <vt:lpstr>Theme</vt:lpstr>
      </vt:variant>
      <vt:variant>
        <vt:i4>2</vt:i4>
      </vt:variant>
      <vt:variant>
        <vt:lpstr>Slide Titles</vt:lpstr>
      </vt:variant>
      <vt:variant>
        <vt:i4>4</vt:i4>
      </vt:variant>
    </vt:vector>
  </HeadingPairs>
  <TitlesOfParts>
    <vt:vector size="6" baseType="lpstr">
      <vt:lpstr>3_Default Design</vt:lpstr>
      <vt:lpstr>Custom Design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New</cp:lastModifiedBy>
  <cp:revision>15</cp:revision>
  <dcterms:created xsi:type="dcterms:W3CDTF">2014-03-25T11:26:58Z</dcterms:created>
  <dcterms:modified xsi:type="dcterms:W3CDTF">2016-03-10T07:01:13Z</dcterms:modified>
</cp:coreProperties>
</file>