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7"/>
  </p:notesMasterIdLst>
  <p:sldIdLst>
    <p:sldId id="257" r:id="rId3"/>
    <p:sldId id="260" r:id="rId4"/>
    <p:sldId id="261" r:id="rId5"/>
    <p:sldId id="259"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119" autoAdjust="0"/>
  </p:normalViewPr>
  <p:slideViewPr>
    <p:cSldViewPr>
      <p:cViewPr varScale="1">
        <p:scale>
          <a:sx n="67" d="100"/>
          <a:sy n="67" d="100"/>
        </p:scale>
        <p:origin x="-147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A05551-E4F9-4572-BB8D-01CE2AF77979}" type="datetimeFigureOut">
              <a:rPr lang="en-US" smtClean="0"/>
              <a:t>2/29/2016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874F30-8A37-4166-A699-FF2506953459}" type="slidenum">
              <a:rPr lang="en-US" smtClean="0"/>
              <a:t>‹#›</a:t>
            </a:fld>
            <a:endParaRPr lang="en-US"/>
          </a:p>
        </p:txBody>
      </p:sp>
    </p:spTree>
    <p:extLst>
      <p:ext uri="{BB962C8B-B14F-4D97-AF65-F5344CB8AC3E}">
        <p14:creationId xmlns:p14="http://schemas.microsoft.com/office/powerpoint/2010/main" val="9918008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mtClean="0"/>
              <a:t>Coherence- </a:t>
            </a:r>
            <a:r>
              <a:rPr lang="en-US" sz="1200" b="0" i="0" kern="1200" smtClean="0">
                <a:solidFill>
                  <a:schemeClr val="tx1"/>
                </a:solidFill>
                <a:effectLst/>
                <a:latin typeface="+mn-lt"/>
                <a:ea typeface="+mn-ea"/>
                <a:cs typeface="+mn-cs"/>
              </a:rPr>
              <a:t>the quality of forming a unified whole</a:t>
            </a:r>
            <a:endParaRPr lang="en-US" smtClean="0"/>
          </a:p>
        </p:txBody>
      </p:sp>
      <p:sp>
        <p:nvSpPr>
          <p:cNvPr id="4" name="Slide Number Placeholder 3"/>
          <p:cNvSpPr>
            <a:spLocks noGrp="1"/>
          </p:cNvSpPr>
          <p:nvPr>
            <p:ph type="sldNum" sz="quarter" idx="10"/>
          </p:nvPr>
        </p:nvSpPr>
        <p:spPr/>
        <p:txBody>
          <a:bodyPr/>
          <a:lstStyle/>
          <a:p>
            <a:fld id="{B3874F30-8A37-4166-A699-FF2506953459}" type="slidenum">
              <a:rPr lang="en-US" smtClean="0"/>
              <a:t>2</a:t>
            </a:fld>
            <a:endParaRPr lang="en-US"/>
          </a:p>
        </p:txBody>
      </p:sp>
    </p:spTree>
    <p:extLst>
      <p:ext uri="{BB962C8B-B14F-4D97-AF65-F5344CB8AC3E}">
        <p14:creationId xmlns:p14="http://schemas.microsoft.com/office/powerpoint/2010/main" val="40249299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Trait- </a:t>
            </a:r>
            <a:r>
              <a:rPr lang="en-US" sz="1200" b="0" i="0" kern="1200" dirty="0" smtClean="0">
                <a:solidFill>
                  <a:schemeClr val="tx1"/>
                </a:solidFill>
                <a:effectLst/>
                <a:latin typeface="+mn-lt"/>
                <a:ea typeface="+mn-ea"/>
                <a:cs typeface="+mn-cs"/>
              </a:rPr>
              <a:t>a distinguishing quality or characteristic, typically one belonging to a person</a:t>
            </a:r>
          </a:p>
          <a:p>
            <a:r>
              <a:rPr lang="en-US" sz="1200" b="0" i="0" kern="1200" dirty="0" smtClean="0">
                <a:solidFill>
                  <a:schemeClr val="tx1"/>
                </a:solidFill>
                <a:effectLst/>
                <a:latin typeface="+mn-lt"/>
                <a:ea typeface="+mn-ea"/>
                <a:cs typeface="+mn-cs"/>
              </a:rPr>
              <a:t>Cogent- (of an argument or case) clear, logical, and convincing</a:t>
            </a:r>
            <a:endParaRPr lang="en-US" dirty="0"/>
          </a:p>
        </p:txBody>
      </p:sp>
      <p:sp>
        <p:nvSpPr>
          <p:cNvPr id="4" name="Slide Number Placeholder 3"/>
          <p:cNvSpPr>
            <a:spLocks noGrp="1"/>
          </p:cNvSpPr>
          <p:nvPr>
            <p:ph type="sldNum" sz="quarter" idx="10"/>
          </p:nvPr>
        </p:nvSpPr>
        <p:spPr/>
        <p:txBody>
          <a:bodyPr/>
          <a:lstStyle/>
          <a:p>
            <a:fld id="{B3874F30-8A37-4166-A699-FF2506953459}" type="slidenum">
              <a:rPr lang="en-US" smtClean="0"/>
              <a:t>3</a:t>
            </a:fld>
            <a:endParaRPr lang="en-US"/>
          </a:p>
        </p:txBody>
      </p:sp>
    </p:spTree>
    <p:extLst>
      <p:ext uri="{BB962C8B-B14F-4D97-AF65-F5344CB8AC3E}">
        <p14:creationId xmlns:p14="http://schemas.microsoft.com/office/powerpoint/2010/main" val="3715743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16C6AD0-D434-4D42-B524-1081690CD25C}" type="datetimeFigureOut">
              <a:rPr lang="en-US" smtClean="0"/>
              <a:pPr/>
              <a:t>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233AD7-30B8-4E32-AE21-0DF43C269B8A}"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6C6AD0-D434-4D42-B524-1081690CD25C}" type="datetimeFigureOut">
              <a:rPr lang="en-US" smtClean="0"/>
              <a:pPr/>
              <a:t>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233AD7-30B8-4E32-AE21-0DF43C269B8A}"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16C6AD0-D434-4D42-B524-1081690CD25C}" type="datetimeFigureOut">
              <a:rPr lang="en-US" smtClean="0"/>
              <a:pPr/>
              <a:t>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233AD7-30B8-4E32-AE21-0DF43C269B8A}"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16C6AD0-D434-4D42-B524-1081690CD25C}" type="datetimeFigureOut">
              <a:rPr lang="en-US" smtClean="0"/>
              <a:pPr/>
              <a:t>2/29/2016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233AD7-30B8-4E32-AE21-0DF43C269B8A}"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16C6AD0-D434-4D42-B524-1081690CD25C}" type="datetimeFigureOut">
              <a:rPr lang="en-US" smtClean="0"/>
              <a:pPr/>
              <a:t>2/29/2016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C233AD7-30B8-4E32-AE21-0DF43C269B8A}"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16C6AD0-D434-4D42-B524-1081690CD25C}" type="datetimeFigureOut">
              <a:rPr lang="en-US" smtClean="0"/>
              <a:pPr/>
              <a:t>2/29/2016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233AD7-30B8-4E32-AE21-0DF43C269B8A}"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6C6AD0-D434-4D42-B524-1081690CD25C}" type="datetimeFigureOut">
              <a:rPr lang="en-US" smtClean="0"/>
              <a:pPr/>
              <a:t>2/29/2016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C233AD7-30B8-4E32-AE21-0DF43C269B8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6C6AD0-D434-4D42-B524-1081690CD25C}" type="datetimeFigureOut">
              <a:rPr lang="en-US" smtClean="0"/>
              <a:pPr/>
              <a:t>2/29/2016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233AD7-30B8-4E32-AE21-0DF43C269B8A}"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6C6AD0-D434-4D42-B524-1081690CD25C}" type="datetimeFigureOut">
              <a:rPr lang="en-US" smtClean="0"/>
              <a:pPr/>
              <a:t>2/29/2016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233AD7-30B8-4E32-AE21-0DF43C269B8A}"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6C6AD0-D434-4D42-B524-1081690CD25C}" type="datetimeFigureOut">
              <a:rPr lang="en-US" smtClean="0"/>
              <a:pPr/>
              <a:t>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233AD7-30B8-4E32-AE21-0DF43C269B8A}"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6C6AD0-D434-4D42-B524-1081690CD25C}" type="datetimeFigureOut">
              <a:rPr lang="en-US" smtClean="0"/>
              <a:pPr/>
              <a:t>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233AD7-30B8-4E32-AE21-0DF43C269B8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a:xfrm>
            <a:off x="598488" y="6526213"/>
            <a:ext cx="150812" cy="150812"/>
          </a:xfrm>
          <a:prstGeom prst="rect">
            <a:avLst/>
          </a:prstGeom>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624490" y="6553200"/>
            <a:ext cx="3214710"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dirty="0">
                <a:solidFill>
                  <a:srgbClr val="FFFFFF"/>
                </a:solidFill>
              </a:rPr>
              <a:t>© </a:t>
            </a:r>
            <a:r>
              <a:rPr lang="en-US" sz="1100" dirty="0" smtClean="0">
                <a:solidFill>
                  <a:srgbClr val="FFFFFF"/>
                </a:solidFill>
              </a:rPr>
              <a:t>2016 albert-learning.com</a:t>
            </a:r>
            <a:endParaRPr lang="en-US" sz="1100" dirty="0">
              <a:solidFill>
                <a:srgbClr val="FFFFFF"/>
              </a:solidFill>
            </a:endParaRPr>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11" name="TextBox 10"/>
          <p:cNvSpPr txBox="1"/>
          <p:nvPr userDrawn="1"/>
        </p:nvSpPr>
        <p:spPr>
          <a:xfrm>
            <a:off x="990600" y="0"/>
            <a:ext cx="2857520" cy="369332"/>
          </a:xfrm>
          <a:prstGeom prst="rect">
            <a:avLst/>
          </a:prstGeom>
          <a:noFill/>
        </p:spPr>
        <p:txBody>
          <a:bodyPr wrap="square" rtlCol="0">
            <a:spAutoFit/>
          </a:bodyPr>
          <a:lstStyle/>
          <a:p>
            <a:r>
              <a:rPr lang="en-US" sz="1800" b="1" dirty="0" smtClean="0">
                <a:solidFill>
                  <a:schemeClr val="bg1"/>
                </a:solidFill>
              </a:rPr>
              <a:t>TOEIC</a:t>
            </a:r>
            <a:endParaRPr lang="en-US" sz="1800" b="1" dirty="0">
              <a:solidFill>
                <a:schemeClr val="bg1"/>
              </a:solidFill>
            </a:endParaRPr>
          </a:p>
        </p:txBody>
      </p:sp>
      <p:pic>
        <p:nvPicPr>
          <p:cNvPr id="12" name="Picture 11" descr="E:\PPTS\Logo albert_rouge.png"/>
          <p:cNvPicPr>
            <a:picLocks noChangeAspect="1" noChangeArrowheads="1"/>
          </p:cNvPicPr>
          <p:nvPr userDrawn="1"/>
        </p:nvPicPr>
        <p:blipFill>
          <a:blip r:embed="rId15" cstate="print"/>
          <a:srcRect/>
          <a:stretch>
            <a:fillRect/>
          </a:stretch>
        </p:blipFill>
        <p:spPr bwMode="auto">
          <a:xfrm>
            <a:off x="7839456" y="-381000"/>
            <a:ext cx="1152144" cy="1152144"/>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6C6AD0-D434-4D42-B524-1081690CD25C}" type="datetimeFigureOut">
              <a:rPr lang="en-US" smtClean="0"/>
              <a:pPr/>
              <a:t>2/29/2016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233AD7-30B8-4E32-AE21-0DF43C269B8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3778250" indent="-1949450" algn="l"/>
            <a:endParaRPr lang="en-GB" dirty="0"/>
          </a:p>
        </p:txBody>
      </p:sp>
      <p:sp>
        <p:nvSpPr>
          <p:cNvPr id="3" name="Subtitle 2"/>
          <p:cNvSpPr>
            <a:spLocks noGrp="1"/>
          </p:cNvSpPr>
          <p:nvPr>
            <p:ph type="subTitle" idx="1"/>
          </p:nvPr>
        </p:nvSpPr>
        <p:spPr>
          <a:xfrm>
            <a:off x="0" y="381000"/>
            <a:ext cx="9144000" cy="6096000"/>
          </a:xfrm>
        </p:spPr>
        <p:style>
          <a:lnRef idx="2">
            <a:schemeClr val="dk1"/>
          </a:lnRef>
          <a:fillRef idx="1">
            <a:schemeClr val="lt1"/>
          </a:fillRef>
          <a:effectRef idx="0">
            <a:schemeClr val="dk1"/>
          </a:effectRef>
          <a:fontRef idx="minor">
            <a:schemeClr val="dk1"/>
          </a:fontRef>
        </p:style>
        <p:txBody>
          <a:bodyPr/>
          <a:lstStyle/>
          <a:p>
            <a:r>
              <a:rPr lang="en-US" dirty="0" smtClean="0"/>
              <a:t/>
            </a:r>
            <a:br>
              <a:rPr lang="en-US" dirty="0" smtClean="0"/>
            </a:br>
            <a:endParaRPr lang="en-US" dirty="0" smtClean="0"/>
          </a:p>
          <a:p>
            <a:r>
              <a:rPr lang="en-US" dirty="0" smtClean="0"/>
              <a:t/>
            </a:r>
            <a:br>
              <a:rPr lang="en-US" dirty="0" smtClean="0"/>
            </a:br>
            <a:endParaRPr lang="en-US" dirty="0" smtClean="0"/>
          </a:p>
          <a:p>
            <a:r>
              <a:rPr lang="en-US" sz="4800" dirty="0" smtClean="0">
                <a:solidFill>
                  <a:schemeClr val="accent6">
                    <a:lumMod val="75000"/>
                  </a:schemeClr>
                </a:solidFill>
              </a:rPr>
              <a:t>TOEIC </a:t>
            </a:r>
          </a:p>
          <a:p>
            <a:endParaRPr lang="en-US" dirty="0" smtClean="0"/>
          </a:p>
          <a:p>
            <a:endParaRPr lang="en-US" dirty="0" smtClean="0"/>
          </a:p>
          <a:p>
            <a:r>
              <a:rPr lang="en-US" sz="4800" dirty="0" smtClean="0">
                <a:solidFill>
                  <a:srgbClr val="FF33CC"/>
                </a:solidFill>
              </a:rPr>
              <a:t/>
            </a:r>
            <a:br>
              <a:rPr lang="en-US" sz="4800" dirty="0" smtClean="0">
                <a:solidFill>
                  <a:srgbClr val="FF33CC"/>
                </a:solidFill>
              </a:rPr>
            </a:br>
            <a:r>
              <a:rPr lang="en-US" sz="4800" dirty="0" smtClean="0">
                <a:solidFill>
                  <a:srgbClr val="FF33CC"/>
                </a:solidFill>
              </a:rPr>
              <a:t>ESSAY WRITING</a:t>
            </a:r>
            <a:endParaRPr lang="en-US" dirty="0" smtClean="0"/>
          </a:p>
          <a:p>
            <a:r>
              <a:rPr lang="en-US" sz="4800" dirty="0" smtClean="0">
                <a:solidFill>
                  <a:schemeClr val="accent1">
                    <a:lumMod val="60000"/>
                    <a:lumOff val="40000"/>
                  </a:schemeClr>
                </a:solidFill>
              </a:rPr>
              <a:t/>
            </a:r>
            <a:br>
              <a:rPr lang="en-US" sz="4800" dirty="0" smtClean="0">
                <a:solidFill>
                  <a:schemeClr val="accent1">
                    <a:lumMod val="60000"/>
                    <a:lumOff val="40000"/>
                  </a:schemeClr>
                </a:solidFill>
              </a:rPr>
            </a:br>
            <a:r>
              <a:rPr lang="en-US" sz="4800" smtClean="0">
                <a:solidFill>
                  <a:schemeClr val="accent1">
                    <a:lumMod val="60000"/>
                    <a:lumOff val="40000"/>
                  </a:schemeClr>
                </a:solidFill>
              </a:rPr>
              <a:t>EXERCISE 14</a:t>
            </a:r>
            <a:endParaRPr lang="en-US" sz="4800" dirty="0" smtClean="0">
              <a:solidFill>
                <a:schemeClr val="accent1">
                  <a:lumMod val="60000"/>
                  <a:lumOff val="40000"/>
                </a:schemeClr>
              </a:solidFill>
            </a:endParaRPr>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lvl="0" indent="0" fontAlgn="base">
              <a:spcBef>
                <a:spcPct val="0"/>
              </a:spcBef>
              <a:spcAft>
                <a:spcPct val="0"/>
              </a:spcAft>
              <a:buNone/>
            </a:pPr>
            <a:r>
              <a:rPr kumimoji="0" lang="en-US" sz="2800" b="1" i="0" u="none" strike="noStrike" cap="none" normalizeH="0" baseline="0" dirty="0" smtClean="0">
                <a:ln>
                  <a:noFill/>
                </a:ln>
                <a:solidFill>
                  <a:srgbClr val="000000"/>
                </a:solidFill>
                <a:effectLst/>
                <a:latin typeface="+mj-lt"/>
                <a:cs typeface="Arial" pitchFamily="34" charset="0"/>
              </a:rPr>
              <a:t>Opinion Essay</a:t>
            </a:r>
          </a:p>
          <a:p>
            <a:pPr marL="0" lvl="0" indent="0" eaLnBrk="0" fontAlgn="base" hangingPunct="0">
              <a:spcBef>
                <a:spcPct val="0"/>
              </a:spcBef>
              <a:spcAft>
                <a:spcPct val="0"/>
              </a:spcAft>
              <a:buNone/>
            </a:pPr>
            <a:r>
              <a:rPr kumimoji="0" lang="en-US" b="0" i="0" u="none" strike="noStrike" cap="none" normalizeH="0" baseline="0" dirty="0" smtClean="0">
                <a:ln>
                  <a:noFill/>
                </a:ln>
                <a:solidFill>
                  <a:srgbClr val="000000"/>
                </a:solidFill>
                <a:effectLst/>
                <a:latin typeface="Verdana" pitchFamily="34" charset="0"/>
                <a:cs typeface="Arial" pitchFamily="34" charset="0"/>
              </a:rPr>
              <a:t>In this part of the test you will be asked to write an opinion essay in which you state, explain, and support reasons about your opinion. You will have 30 minutes to plan and write your essay. Leave a little time to proofread and edit your essay. Your essay should be 4-5 paragraphs in length. It will be rated in terms of organization, grammar, vocabulary, and coherence.</a:t>
            </a:r>
            <a:endParaRPr kumimoji="0" lang="en-US" b="1" i="0" u="none" strike="noStrike" cap="none" normalizeH="0" baseline="0" dirty="0" smtClean="0">
              <a:ln>
                <a:noFill/>
              </a:ln>
              <a:solidFill>
                <a:srgbClr val="000000"/>
              </a:solidFill>
              <a:effectLst/>
              <a:latin typeface="Verdana"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   Nowadays, the working hours are one of the controversial issues among employers and employees. No one can ever deny the significance of this discussion. In general these heated debates can be divided into two lines of thought in the contemporary world. While some people prefer to work three days a week in long hours, the other individuals hold the opposite view due to their personal traits or educational background. However, when it comes to me, I believe that it is more beneficial for people to work shorter in five days a week without a shadow of a doubt. There are a lot of cogent reasons to support this belief, but the two most common important of them are effectiveness and healthiness of employees.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Type your outline (5-10 minutes):</a:t>
            </a:r>
          </a:p>
          <a:p>
            <a:pPr marL="342900" indent="-342900">
              <a:buNone/>
            </a:pPr>
            <a:r>
              <a:rPr lang="en-US" dirty="0" smtClean="0"/>
              <a:t>  1. Working Ourselves Out of Our Jobs</a:t>
            </a:r>
          </a:p>
          <a:p>
            <a:pPr marL="342900" indent="-342900">
              <a:buNone/>
            </a:pPr>
            <a:r>
              <a:rPr lang="en-US" dirty="0" smtClean="0"/>
              <a:t>  2. Our Time is Our Lives</a:t>
            </a:r>
          </a:p>
          <a:p>
            <a:pPr marL="342900" indent="-342900">
              <a:buNone/>
            </a:pPr>
            <a:r>
              <a:rPr lang="en-US" dirty="0" smtClean="0"/>
              <a:t>  3. Create Jobs with Good Pay &amp; Benefits</a:t>
            </a:r>
          </a:p>
          <a:p>
            <a:pPr marL="342900" indent="-342900">
              <a:buNone/>
            </a:pPr>
            <a:r>
              <a:rPr lang="en-US" dirty="0" smtClean="0"/>
              <a:t>  4. Work Without End</a:t>
            </a:r>
          </a:p>
          <a:p>
            <a:pPr marL="342900" indent="-342900">
              <a:buNone/>
            </a:pPr>
            <a:r>
              <a:rPr lang="en-US" dirty="0" smtClean="0"/>
              <a:t>  5. Working hours(long/short)</a:t>
            </a:r>
          </a:p>
          <a:p>
            <a:pPr marL="342900" indent="-342900">
              <a:buNone/>
            </a:pPr>
            <a:r>
              <a:rPr lang="en-US" dirty="0" smtClean="0"/>
              <a:t>  6. </a:t>
            </a:r>
            <a:r>
              <a:rPr lang="en-US" smtClean="0"/>
              <a:t>Conclude</a:t>
            </a:r>
            <a:endParaRPr lang="en-US" dirty="0" smtClean="0"/>
          </a:p>
          <a:p>
            <a:pPr marL="342900" indent="-342900">
              <a:buNone/>
            </a:pPr>
            <a:endParaRPr lang="en-US" dirty="0" smtClean="0"/>
          </a:p>
          <a:p>
            <a:pPr>
              <a:buNone/>
            </a:pPr>
            <a:endParaRPr lang="en-US" b="1" dirty="0" smtClean="0"/>
          </a:p>
          <a:p>
            <a:pPr>
              <a:buNone/>
            </a:pPr>
            <a:endParaRPr lang="en-US" dirty="0" smtClean="0"/>
          </a:p>
          <a:p>
            <a:pPr>
              <a:buNone/>
            </a:pPr>
            <a:r>
              <a:rPr lang="en-US" dirty="0" smtClean="0"/>
              <a:t> </a:t>
            </a:r>
            <a:endParaRPr lang="en-US" dirty="0"/>
          </a:p>
        </p:txBody>
      </p:sp>
    </p:spTree>
  </p:cSld>
  <p:clrMapOvr>
    <a:masterClrMapping/>
  </p:clrMapOvr>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TotalTime>
  <Words>302</Words>
  <Application>Microsoft Office PowerPoint</Application>
  <PresentationFormat>On-screen Show (4:3)</PresentationFormat>
  <Paragraphs>26</Paragraphs>
  <Slides>4</Slides>
  <Notes>2</Notes>
  <HiddenSlides>0</HiddenSlides>
  <MMClips>0</MMClips>
  <ScaleCrop>false</ScaleCrop>
  <HeadingPairs>
    <vt:vector size="4" baseType="variant">
      <vt:variant>
        <vt:lpstr>Theme</vt:lpstr>
      </vt:variant>
      <vt:variant>
        <vt:i4>2</vt:i4>
      </vt:variant>
      <vt:variant>
        <vt:lpstr>Slide Titles</vt:lpstr>
      </vt:variant>
      <vt:variant>
        <vt:i4>4</vt:i4>
      </vt:variant>
    </vt:vector>
  </HeadingPairs>
  <TitlesOfParts>
    <vt:vector size="6" baseType="lpstr">
      <vt:lpstr>3_Default Design</vt:lpstr>
      <vt:lpstr>Custom Design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WIJ3_2</dc:creator>
  <cp:lastModifiedBy>New</cp:lastModifiedBy>
  <cp:revision>8</cp:revision>
  <dcterms:created xsi:type="dcterms:W3CDTF">2014-04-01T10:12:21Z</dcterms:created>
  <dcterms:modified xsi:type="dcterms:W3CDTF">2016-02-29T06:52:27Z</dcterms:modified>
</cp:coreProperties>
</file>